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1258" r:id="rId3"/>
    <p:sldId id="1244" r:id="rId4"/>
    <p:sldId id="266" r:id="rId5"/>
    <p:sldId id="309" r:id="rId6"/>
    <p:sldId id="898" r:id="rId7"/>
    <p:sldId id="310" r:id="rId8"/>
    <p:sldId id="881" r:id="rId9"/>
    <p:sldId id="312" r:id="rId10"/>
    <p:sldId id="261" r:id="rId11"/>
    <p:sldId id="262" r:id="rId12"/>
    <p:sldId id="263" r:id="rId13"/>
    <p:sldId id="264" r:id="rId14"/>
    <p:sldId id="1259" r:id="rId15"/>
    <p:sldId id="1257" r:id="rId16"/>
    <p:sldId id="1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90C1BF-67B3-D99D-767B-8B8158C74262}" name="Kathryn Hinkelman" initials="KH" userId="Kathryn Hinkelma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3741"/>
  </p:normalViewPr>
  <p:slideViewPr>
    <p:cSldViewPr snapToGrid="0">
      <p:cViewPr varScale="1">
        <p:scale>
          <a:sx n="214" d="100"/>
          <a:sy n="214" d="100"/>
        </p:scale>
        <p:origin x="3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77E34-3096-43A7-B872-95F9ECC4D775}" type="datetimeFigureOut">
              <a:rPr lang="en-US" smtClean="0"/>
              <a:t>10/23/22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FF0B8-761A-4917-AE01-B578EC3A8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9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Arial 24; 20; 16</a:t>
            </a:r>
          </a:p>
          <a:p>
            <a:r>
              <a:rPr lang="en-US" dirty="0"/>
              <a:t>10:10-10:30 on October 28</a:t>
            </a:r>
          </a:p>
          <a:p>
            <a:r>
              <a:rPr lang="en-US" dirty="0"/>
              <a:t>20 mins in total16 mini presentation + 4 minutes Q&amp;A</a:t>
            </a:r>
          </a:p>
          <a:p>
            <a:r>
              <a:rPr lang="en-US" dirty="0"/>
              <a:t>8-10 slides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FF0B8-761A-4917-AE01-B578EC3A8D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7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33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date, it remains unclear how occupant preferences affect the effectiveness of the load scheduling of resilient communities.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2376E-4A1F-4053-9729-F877C6B73A12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105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the two figures. Pictures of the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2376E-4A1F-4053-9729-F877C6B73A12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664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B6971-5B4A-534D-BD6C-AC8F1A6022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 of introducing the different levels of uncertainties.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2376E-4A1F-4053-9729-F877C6B73A12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007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 each scenario for 100 times (Monte Carlo) to get the room temperature distributions.</a:t>
            </a:r>
          </a:p>
          <a:p>
            <a:r>
              <a:rPr lang="en-US" dirty="0"/>
              <a:t>Change the slide title.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E2376E-4A1F-4053-9729-F877C6B73A12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911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CE2029F-743B-48AF-A653-B0B14FB4B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58540"/>
            <a:ext cx="10515600" cy="1723901"/>
          </a:xfrm>
        </p:spPr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4400">
              <a:cs typeface="Times New Roman" panose="02020603050405020304" pitchFamily="18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62D482D-A079-44DB-9F35-6F5966E46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59974"/>
            <a:ext cx="10515600" cy="164152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Graphic 10">
            <a:extLst>
              <a:ext uri="{FF2B5EF4-FFF2-40B4-BE49-F238E27FC236}">
                <a16:creationId xmlns:a16="http://schemas.microsoft.com/office/drawing/2014/main" id="{574054BE-3FAA-405F-86B4-AAE5EE056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1397" y="5831600"/>
            <a:ext cx="3542811" cy="942822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636B212-4B71-F844-A8CE-6E93925E9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3"/>
          <a:stretch/>
        </p:blipFill>
        <p:spPr>
          <a:xfrm>
            <a:off x="0" y="-1928"/>
            <a:ext cx="12192000" cy="217170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B46D9A7-BFFE-E140-981C-35EA03536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4" y="5899435"/>
            <a:ext cx="3241696" cy="8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7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5FB1-F4AC-4644-9F5E-2B5F8C17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36525"/>
            <a:ext cx="11429999" cy="68544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B516F-4BC6-4144-8C33-8D932CEB5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091"/>
            <a:ext cx="10515600" cy="4995872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B3777-08F1-49D7-BEFC-9849E97A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90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283633AC-CD39-4EE7-B4DD-D3FB7421117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37FBE7-BCF4-4CBE-80AE-1C17039371D2}"/>
              </a:ext>
            </a:extLst>
          </p:cNvPr>
          <p:cNvCxnSpPr>
            <a:cxnSpLocks/>
          </p:cNvCxnSpPr>
          <p:nvPr userDrawn="1"/>
        </p:nvCxnSpPr>
        <p:spPr>
          <a:xfrm>
            <a:off x="381000" y="821969"/>
            <a:ext cx="1143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6F7481-7071-4CD3-9B3B-FBE1C0C344CD}"/>
              </a:ext>
            </a:extLst>
          </p:cNvPr>
          <p:cNvCxnSpPr>
            <a:cxnSpLocks/>
          </p:cNvCxnSpPr>
          <p:nvPr userDrawn="1"/>
        </p:nvCxnSpPr>
        <p:spPr>
          <a:xfrm>
            <a:off x="381000" y="6244871"/>
            <a:ext cx="114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2D7D36-0413-4E9B-A8D6-9FB408D50B4C}"/>
              </a:ext>
            </a:extLst>
          </p:cNvPr>
          <p:cNvSpPr txBox="1"/>
          <p:nvPr userDrawn="1"/>
        </p:nvSpPr>
        <p:spPr>
          <a:xfrm>
            <a:off x="4438140" y="6420797"/>
            <a:ext cx="3315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SBS Lab, Pennsylvania State University, 2022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2876E8C5-F39E-458D-9715-1A878AAF06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301021"/>
            <a:ext cx="1883203" cy="5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1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F1EC-6E16-49A3-B490-901CC137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36525"/>
            <a:ext cx="11429999" cy="68544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E9650-9786-41D0-9F4E-CC77C0969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1091"/>
            <a:ext cx="5181600" cy="4995872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980E5-7BD4-4C17-AF3B-05D09C6EA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1091"/>
            <a:ext cx="5181600" cy="4995872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50FF5-D49A-4481-9878-E81A5A50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939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3633AC-CD39-4EE7-B4DD-D3FB7421117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C33326-FA46-4AFC-9D95-28BF6B142C2C}"/>
              </a:ext>
            </a:extLst>
          </p:cNvPr>
          <p:cNvCxnSpPr>
            <a:cxnSpLocks/>
          </p:cNvCxnSpPr>
          <p:nvPr userDrawn="1"/>
        </p:nvCxnSpPr>
        <p:spPr>
          <a:xfrm>
            <a:off x="381000" y="6244871"/>
            <a:ext cx="114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427768-5619-4255-A8F1-048D98C8CC80}"/>
              </a:ext>
            </a:extLst>
          </p:cNvPr>
          <p:cNvCxnSpPr>
            <a:cxnSpLocks/>
          </p:cNvCxnSpPr>
          <p:nvPr userDrawn="1"/>
        </p:nvCxnSpPr>
        <p:spPr>
          <a:xfrm>
            <a:off x="381000" y="821969"/>
            <a:ext cx="1143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0">
            <a:extLst>
              <a:ext uri="{FF2B5EF4-FFF2-40B4-BE49-F238E27FC236}">
                <a16:creationId xmlns:a16="http://schemas.microsoft.com/office/drawing/2014/main" id="{BAC0C3C6-E12D-400F-A856-B93DDC597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301021"/>
            <a:ext cx="1883203" cy="501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E3CF8-B604-463D-83C6-86974D702F9F}"/>
              </a:ext>
            </a:extLst>
          </p:cNvPr>
          <p:cNvSpPr txBox="1"/>
          <p:nvPr userDrawn="1"/>
        </p:nvSpPr>
        <p:spPr>
          <a:xfrm>
            <a:off x="4438140" y="6420797"/>
            <a:ext cx="3315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SBS Lab, Pennsylvania State University, 2022</a:t>
            </a:r>
          </a:p>
        </p:txBody>
      </p:sp>
    </p:spTree>
    <p:extLst>
      <p:ext uri="{BB962C8B-B14F-4D97-AF65-F5344CB8AC3E}">
        <p14:creationId xmlns:p14="http://schemas.microsoft.com/office/powerpoint/2010/main" val="260335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4F87B-FECC-43C1-A369-446BB597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36525"/>
            <a:ext cx="11429999" cy="685445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FCBE9-6171-4CAE-AD1D-7B19E41A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855163"/>
            <a:ext cx="5473700" cy="677114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9C34E-6BBA-4EE9-8833-A44B7BD38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1631524"/>
            <a:ext cx="5473700" cy="4437421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367D6-2A42-4742-98BF-FDF7B3C26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7301" y="855164"/>
            <a:ext cx="5473700" cy="68736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FF1E0-EB6B-402E-8DFB-272AA508D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7301" y="1674286"/>
            <a:ext cx="5473700" cy="443124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DD52A-D9D5-436F-9FC9-87B54EEA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90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283633AC-CD39-4EE7-B4DD-D3FB7421117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8E796B-AC49-4FE5-BCC5-783A58333025}"/>
              </a:ext>
            </a:extLst>
          </p:cNvPr>
          <p:cNvCxnSpPr>
            <a:cxnSpLocks/>
          </p:cNvCxnSpPr>
          <p:nvPr userDrawn="1"/>
        </p:nvCxnSpPr>
        <p:spPr>
          <a:xfrm>
            <a:off x="381000" y="6244871"/>
            <a:ext cx="114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231A11-46C5-486C-9A1D-2748D5B04BFC}"/>
              </a:ext>
            </a:extLst>
          </p:cNvPr>
          <p:cNvCxnSpPr>
            <a:cxnSpLocks/>
          </p:cNvCxnSpPr>
          <p:nvPr userDrawn="1"/>
        </p:nvCxnSpPr>
        <p:spPr>
          <a:xfrm>
            <a:off x="381000" y="821969"/>
            <a:ext cx="1143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0">
            <a:extLst>
              <a:ext uri="{FF2B5EF4-FFF2-40B4-BE49-F238E27FC236}">
                <a16:creationId xmlns:a16="http://schemas.microsoft.com/office/drawing/2014/main" id="{8D795BC4-CB7F-4F4C-8BC5-EBB394E1E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301021"/>
            <a:ext cx="1883203" cy="501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FF14C-AE73-4B20-9F68-27F0E2A10894}"/>
              </a:ext>
            </a:extLst>
          </p:cNvPr>
          <p:cNvSpPr txBox="1"/>
          <p:nvPr userDrawn="1"/>
        </p:nvSpPr>
        <p:spPr>
          <a:xfrm>
            <a:off x="4438140" y="6420797"/>
            <a:ext cx="3315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SBS Lab, Pennsylvania State University, 2022</a:t>
            </a:r>
          </a:p>
        </p:txBody>
      </p:sp>
    </p:spTree>
    <p:extLst>
      <p:ext uri="{BB962C8B-B14F-4D97-AF65-F5344CB8AC3E}">
        <p14:creationId xmlns:p14="http://schemas.microsoft.com/office/powerpoint/2010/main" val="390406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5F3B-4346-44A6-9059-B2668538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36525"/>
            <a:ext cx="11429999" cy="685445"/>
          </a:xfrm>
        </p:spPr>
        <p:txBody>
          <a:bodyPr>
            <a:noAutofit/>
          </a:bodyPr>
          <a:lstStyle>
            <a:lvl1pPr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2FE8B-D7A0-4C53-8641-3469320E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90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283633AC-CD39-4EE7-B4DD-D3FB7421117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2E340A-A979-4BDF-B5AD-80A29072C6E5}"/>
              </a:ext>
            </a:extLst>
          </p:cNvPr>
          <p:cNvCxnSpPr>
            <a:cxnSpLocks/>
          </p:cNvCxnSpPr>
          <p:nvPr userDrawn="1"/>
        </p:nvCxnSpPr>
        <p:spPr>
          <a:xfrm>
            <a:off x="381000" y="6244871"/>
            <a:ext cx="114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DC3102-2AFA-4599-AEB7-48F44FB8487C}"/>
              </a:ext>
            </a:extLst>
          </p:cNvPr>
          <p:cNvCxnSpPr>
            <a:cxnSpLocks/>
          </p:cNvCxnSpPr>
          <p:nvPr userDrawn="1"/>
        </p:nvCxnSpPr>
        <p:spPr>
          <a:xfrm>
            <a:off x="381000" y="821969"/>
            <a:ext cx="1143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0">
            <a:extLst>
              <a:ext uri="{FF2B5EF4-FFF2-40B4-BE49-F238E27FC236}">
                <a16:creationId xmlns:a16="http://schemas.microsoft.com/office/drawing/2014/main" id="{D1F5C4B4-4169-4DB6-99EB-460763AEC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301021"/>
            <a:ext cx="1883203" cy="501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52321-CEBB-442C-A82C-92DA0B0D254A}"/>
              </a:ext>
            </a:extLst>
          </p:cNvPr>
          <p:cNvSpPr txBox="1"/>
          <p:nvPr userDrawn="1"/>
        </p:nvSpPr>
        <p:spPr>
          <a:xfrm>
            <a:off x="4438140" y="6420797"/>
            <a:ext cx="3315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© SBS Lab, Pennsylvania State University, 2022</a:t>
            </a:r>
          </a:p>
        </p:txBody>
      </p:sp>
    </p:spTree>
    <p:extLst>
      <p:ext uri="{BB962C8B-B14F-4D97-AF65-F5344CB8AC3E}">
        <p14:creationId xmlns:p14="http://schemas.microsoft.com/office/powerpoint/2010/main" val="36910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B78F51-2757-42D8-B3C7-C4A4D952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36525"/>
            <a:ext cx="10972799" cy="685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7164B-6332-4ADE-99C4-FB0A24C7C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55702"/>
            <a:ext cx="10972800" cy="5021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CBDD9-19E1-4A26-83A8-EA52864C3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ACD4-6F9C-42AD-B9CF-DBECA1672419}" type="datetime1">
              <a:rPr lang="en-US" smtClean="0"/>
              <a:t>10/23/22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1A791-225B-43C7-AA45-EFD676AA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4C953-948C-40A2-9389-A18331A78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633AC-CD39-4EE7-B4DD-D3FB742111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6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ado.edu/lab/sbs/node/915/attachment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Wangda.Zuo@psu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hyperlink" Target="https://sites.psu.edu/sbslab/research/city/net-zero-energy-community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D625C88-3A5D-49F3-BC35-7E10B7795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876" y="2095647"/>
            <a:ext cx="10515600" cy="1723901"/>
          </a:xfrm>
        </p:spPr>
        <p:txBody>
          <a:bodyPr/>
          <a:lstStyle/>
          <a:p>
            <a:r>
              <a:rPr lang="en-US" dirty="0">
                <a:effectLst/>
              </a:rPr>
              <a:t>Occupant Preference-Aware Load Scheduling for Resilient Communities 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40D551EE-BC0E-42D6-A259-EB20433CB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105" y="3378275"/>
            <a:ext cx="10945672" cy="2466006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Wangda Zuo</a:t>
            </a:r>
            <a:r>
              <a:rPr lang="en-US" dirty="0"/>
              <a:t>, Ph.D., IBPSA Fellow </a:t>
            </a:r>
          </a:p>
          <a:p>
            <a:r>
              <a:rPr lang="en-US" sz="2000" i="1" dirty="0"/>
              <a:t>Professor, </a:t>
            </a:r>
            <a:r>
              <a:rPr lang="en-US" sz="2000" dirty="0"/>
              <a:t>Department of Architectural Engineering </a:t>
            </a:r>
          </a:p>
          <a:p>
            <a:r>
              <a:rPr lang="en-US" sz="2000" i="1" dirty="0"/>
              <a:t>Associate Director for Research, </a:t>
            </a:r>
            <a:r>
              <a:rPr lang="en-US" sz="2000" dirty="0"/>
              <a:t>Global Building Network</a:t>
            </a:r>
            <a:endParaRPr lang="en-US" sz="2000" i="1" dirty="0"/>
          </a:p>
          <a:p>
            <a:r>
              <a:rPr lang="en-US" sz="2000" dirty="0"/>
              <a:t>Pennsylvania State University</a:t>
            </a:r>
            <a:br>
              <a:rPr lang="en-US" sz="1800" dirty="0"/>
            </a:br>
            <a:endParaRPr lang="en-US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8629F3-1832-9C2C-5A91-26CD0E212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037711"/>
              </p:ext>
            </p:extLst>
          </p:nvPr>
        </p:nvGraphicFramePr>
        <p:xfrm>
          <a:off x="381000" y="3529171"/>
          <a:ext cx="10972800" cy="274320"/>
        </p:xfrm>
        <a:graphic>
          <a:graphicData uri="http://schemas.openxmlformats.org/drawingml/2006/table">
            <a:tbl>
              <a:tblPr/>
              <a:tblGrid>
                <a:gridCol w="10972800">
                  <a:extLst>
                    <a:ext uri="{9D8B030D-6E8A-4147-A177-3AD203B41FA5}">
                      <a16:colId xmlns:a16="http://schemas.microsoft.com/office/drawing/2014/main" val="2057531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69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48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BF22-6BEB-4E6E-8E84-19FA2501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Methodology: Stochastic Occupant Thermostat Changing Models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7405D0-C2E3-417F-AB88-B72661ED70D1}"/>
              </a:ext>
            </a:extLst>
          </p:cNvPr>
          <p:cNvGraphicFramePr>
            <a:graphicFrameLocks noGrp="1"/>
          </p:cNvGraphicFramePr>
          <p:nvPr/>
        </p:nvGraphicFramePr>
        <p:xfrm>
          <a:off x="676284" y="3666379"/>
          <a:ext cx="5630586" cy="1981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894">
                  <a:extLst>
                    <a:ext uri="{9D8B030D-6E8A-4147-A177-3AD203B41FA5}">
                      <a16:colId xmlns:a16="http://schemas.microsoft.com/office/drawing/2014/main" val="3179020801"/>
                    </a:ext>
                  </a:extLst>
                </a:gridCol>
                <a:gridCol w="1071923">
                  <a:extLst>
                    <a:ext uri="{9D8B030D-6E8A-4147-A177-3AD203B41FA5}">
                      <a16:colId xmlns:a16="http://schemas.microsoft.com/office/drawing/2014/main" val="3362194189"/>
                    </a:ext>
                  </a:extLst>
                </a:gridCol>
                <a:gridCol w="1071923">
                  <a:extLst>
                    <a:ext uri="{9D8B030D-6E8A-4147-A177-3AD203B41FA5}">
                      <a16:colId xmlns:a16="http://schemas.microsoft.com/office/drawing/2014/main" val="614177918"/>
                    </a:ext>
                  </a:extLst>
                </a:gridCol>
                <a:gridCol w="1071923">
                  <a:extLst>
                    <a:ext uri="{9D8B030D-6E8A-4147-A177-3AD203B41FA5}">
                      <a16:colId xmlns:a16="http://schemas.microsoft.com/office/drawing/2014/main" val="3231764167"/>
                    </a:ext>
                  </a:extLst>
                </a:gridCol>
                <a:gridCol w="1071923">
                  <a:extLst>
                    <a:ext uri="{9D8B030D-6E8A-4147-A177-3AD203B41FA5}">
                      <a16:colId xmlns:a16="http://schemas.microsoft.com/office/drawing/2014/main" val="968798165"/>
                    </a:ext>
                  </a:extLst>
                </a:gridCol>
              </a:tblGrid>
              <a:tr h="310915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Level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Coefficients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764679"/>
                  </a:ext>
                </a:extLst>
              </a:tr>
              <a:tr h="310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05750"/>
                  </a:ext>
                </a:extLst>
              </a:tr>
              <a:tr h="310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extLst>
                  <a:ext uri="{0D108BD9-81ED-4DB2-BD59-A6C34878D82A}">
                    <a16:rowId xmlns:a16="http://schemas.microsoft.com/office/drawing/2014/main" val="1592483322"/>
                  </a:ext>
                </a:extLst>
              </a:tr>
              <a:tr h="4149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(Gunay et al.)</a:t>
                      </a: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-0.285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-17.467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extLst>
                  <a:ext uri="{0D108BD9-81ED-4DB2-BD59-A6C34878D82A}">
                    <a16:rowId xmlns:a16="http://schemas.microsoft.com/office/drawing/2014/main" val="3535251733"/>
                  </a:ext>
                </a:extLst>
              </a:tr>
              <a:tr h="3109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7.821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-0.485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-20.667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extLst>
                  <a:ext uri="{0D108BD9-81ED-4DB2-BD59-A6C34878D82A}">
                    <a16:rowId xmlns:a16="http://schemas.microsoft.com/office/drawing/2014/main" val="1588608651"/>
                  </a:ext>
                </a:extLst>
              </a:tr>
              <a:tr h="3109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15.821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-0.685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-23.867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8359" marR="78359" marT="0" marB="0" anchor="ctr"/>
                </a:tc>
                <a:extLst>
                  <a:ext uri="{0D108BD9-81ED-4DB2-BD59-A6C34878D82A}">
                    <a16:rowId xmlns:a16="http://schemas.microsoft.com/office/drawing/2014/main" val="1497624588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707F2C-2C27-4CA7-BAF0-AD1089146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53" y="1392372"/>
            <a:ext cx="5714849" cy="1799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Logistic regression models </a:t>
            </a:r>
            <a:r>
              <a:rPr lang="en-US" dirty="0"/>
              <a:t>adopted from literature to simulate low, medium, and high frequencies of changing actions.</a:t>
            </a:r>
          </a:p>
          <a:p>
            <a:r>
              <a:rPr lang="en-US" dirty="0"/>
              <a:t>a – intercept; b – slope.</a:t>
            </a:r>
          </a:p>
          <a:p>
            <a:r>
              <a:rPr lang="en-US" dirty="0"/>
              <a:t>Same probability values at indoor temperatures of 16ºC or 40ºC.</a:t>
            </a:r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CBF2B317-E87A-42AD-B6A3-23B152BBEAEC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84366" y="1392371"/>
            <a:ext cx="5166713" cy="4430596"/>
          </a:xfr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9A53B23-4B7B-4419-A318-E3E6D7BF2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723" y="6369040"/>
            <a:ext cx="2743128" cy="365125"/>
          </a:xfrm>
        </p:spPr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9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E260-5203-44F9-8B85-B442CAC7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Discussions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CC1744-62CF-4F51-B357-D84FEFADE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631EB45-C3A8-4420-A25F-08A55B9422C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81152" y="1621498"/>
          <a:ext cx="5882788" cy="1033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841">
                  <a:extLst>
                    <a:ext uri="{9D8B030D-6E8A-4147-A177-3AD203B41FA5}">
                      <a16:colId xmlns:a16="http://schemas.microsoft.com/office/drawing/2014/main" val="2631342751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2253946337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3813070796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3851498368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3605680938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3904909033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4087521808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2759985578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3224817364"/>
                    </a:ext>
                  </a:extLst>
                </a:gridCol>
                <a:gridCol w="537883">
                  <a:extLst>
                    <a:ext uri="{9D8B030D-6E8A-4147-A177-3AD203B41FA5}">
                      <a16:colId xmlns:a16="http://schemas.microsoft.com/office/drawing/2014/main" val="1839815885"/>
                    </a:ext>
                  </a:extLst>
                </a:gridCol>
              </a:tblGrid>
              <a:tr h="2584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Scenario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extLst>
                  <a:ext uri="{0D108BD9-81ED-4DB2-BD59-A6C34878D82A}">
                    <a16:rowId xmlns:a16="http://schemas.microsoft.com/office/drawing/2014/main" val="2031813849"/>
                  </a:ext>
                </a:extLst>
              </a:tr>
              <a:tr h="2584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Cream Shop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Bakery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544335"/>
                  </a:ext>
                </a:extLst>
              </a:tr>
              <a:tr h="5168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Level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Med.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Med.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Med.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10" marR="34210" marT="0" marB="0" anchor="ctr"/>
                </a:tc>
                <a:extLst>
                  <a:ext uri="{0D108BD9-81ED-4DB2-BD59-A6C34878D82A}">
                    <a16:rowId xmlns:a16="http://schemas.microsoft.com/office/drawing/2014/main" val="2390680355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B84D61-8502-4A77-84F3-520FB2C9B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visualization (Residential Building)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B13AD29-37E6-4723-95AE-C13F852B23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37295" y="2139148"/>
            <a:ext cx="5296903" cy="3360978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B56C846-C523-4E1B-8E48-87281353751A}"/>
              </a:ext>
            </a:extLst>
          </p:cNvPr>
          <p:cNvSpPr txBox="1">
            <a:spLocks/>
          </p:cNvSpPr>
          <p:nvPr/>
        </p:nvSpPr>
        <p:spPr>
          <a:xfrm>
            <a:off x="453330" y="3076767"/>
            <a:ext cx="5642670" cy="3292273"/>
          </a:xfrm>
          <a:prstGeom prst="rect">
            <a:avLst/>
          </a:prstGeom>
        </p:spPr>
        <p:txBody>
          <a:bodyPr vert="horz" lIns="91438" tIns="45718" rIns="91438" bIns="45718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15" dirty="0"/>
              <a:t>Baseline scenario overlaps with the low uncertainty scenario.</a:t>
            </a:r>
          </a:p>
          <a:p>
            <a:r>
              <a:rPr lang="en-US" sz="1815" dirty="0"/>
              <a:t>More frequent setpoint </a:t>
            </a:r>
            <a:r>
              <a:rPr lang="en-US" sz="1815" dirty="0">
                <a:solidFill>
                  <a:schemeClr val="accent1"/>
                </a:solidFill>
              </a:rPr>
              <a:t>increasing</a:t>
            </a:r>
            <a:r>
              <a:rPr lang="en-US" sz="1815" dirty="0"/>
              <a:t> actions than decreasing.</a:t>
            </a:r>
          </a:p>
          <a:p>
            <a:r>
              <a:rPr lang="en-US" sz="1815" dirty="0"/>
              <a:t>Noticeable </a:t>
            </a:r>
            <a:r>
              <a:rPr lang="en-US" sz="1815" dirty="0">
                <a:solidFill>
                  <a:schemeClr val="accent1"/>
                </a:solidFill>
              </a:rPr>
              <a:t>room temperature rising </a:t>
            </a:r>
            <a:r>
              <a:rPr lang="en-US" sz="1815" dirty="0"/>
              <a:t>with the uncertainty level.</a:t>
            </a:r>
          </a:p>
          <a:p>
            <a:r>
              <a:rPr lang="en-US" sz="1815" dirty="0"/>
              <a:t>For the whole community, when considering the highest occupant behavior uncertainty, the consumed HVAC energy can be </a:t>
            </a:r>
            <a:r>
              <a:rPr lang="en-US" sz="1815" dirty="0">
                <a:solidFill>
                  <a:schemeClr val="accent1"/>
                </a:solidFill>
              </a:rPr>
              <a:t>57.2%</a:t>
            </a:r>
            <a:r>
              <a:rPr lang="en-US" sz="1815" dirty="0"/>
              <a:t> less and the battery </a:t>
            </a:r>
            <a:r>
              <a:rPr lang="en-US" sz="1815" dirty="0">
                <a:solidFill>
                  <a:schemeClr val="accent1"/>
                </a:solidFill>
              </a:rPr>
              <a:t>8.08%</a:t>
            </a:r>
            <a:r>
              <a:rPr lang="en-US" sz="1815" dirty="0"/>
              <a:t> smaller.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6E91579-AD12-4413-BD3B-E1649158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723" y="6369040"/>
            <a:ext cx="2743128" cy="365125"/>
          </a:xfrm>
        </p:spPr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21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324B-E2C9-4470-9167-3F3D2A50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52" y="136612"/>
            <a:ext cx="11429699" cy="685427"/>
          </a:xfrm>
        </p:spPr>
        <p:txBody>
          <a:bodyPr anchor="ctr">
            <a:normAutofit/>
          </a:bodyPr>
          <a:lstStyle/>
          <a:p>
            <a:r>
              <a:rPr lang="en-US" dirty="0"/>
              <a:t>Room Temperature Prediction Error Distributions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D24FF9A-4E42-48DA-B281-08E4832E061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8329" y="3843938"/>
            <a:ext cx="5973732" cy="2057601"/>
          </a:xfr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2AF180E-237C-4039-98E4-D67748E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0965" y="1077686"/>
            <a:ext cx="10580914" cy="2443537"/>
          </a:xfrm>
        </p:spPr>
        <p:txBody>
          <a:bodyPr>
            <a:normAutofit/>
          </a:bodyPr>
          <a:lstStyle/>
          <a:p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Considering the occupant thermostat changing behavior as a source of </a:t>
            </a:r>
            <a:r>
              <a:rPr lang="en-US" sz="1997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room temperature prediction error</a:t>
            </a:r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, we developed the error distributions from the </a:t>
            </a:r>
            <a:r>
              <a:rPr lang="en-US" sz="1997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Monte Carlo simulation</a:t>
            </a:r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 data.</a:t>
            </a:r>
          </a:p>
          <a:p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Normal distribution, half-normal distribution, and constant.</a:t>
            </a:r>
          </a:p>
          <a:p>
            <a:r>
              <a:rPr lang="en-US" sz="1997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Chance constraints:</a:t>
            </a:r>
          </a:p>
          <a:p>
            <a:endParaRPr lang="en-US" sz="1997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Limitation: not impactful for buildings with large </a:t>
            </a:r>
            <a:r>
              <a:rPr lang="en-US" sz="1997" dirty="0">
                <a:solidFill>
                  <a:schemeClr val="accent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thermal mass</a:t>
            </a:r>
            <a:r>
              <a:rPr lang="en-US" sz="1997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E7C836A-278F-4A78-B62A-6F0BEED5998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11355" y="3505911"/>
              <a:ext cx="5312736" cy="26828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78208">
                      <a:extLst>
                        <a:ext uri="{9D8B030D-6E8A-4147-A177-3AD203B41FA5}">
                          <a16:colId xmlns:a16="http://schemas.microsoft.com/office/drawing/2014/main" val="585626209"/>
                        </a:ext>
                      </a:extLst>
                    </a:gridCol>
                    <a:gridCol w="1391319">
                      <a:extLst>
                        <a:ext uri="{9D8B030D-6E8A-4147-A177-3AD203B41FA5}">
                          <a16:colId xmlns:a16="http://schemas.microsoft.com/office/drawing/2014/main" val="2594612850"/>
                        </a:ext>
                      </a:extLst>
                    </a:gridCol>
                    <a:gridCol w="1391319">
                      <a:extLst>
                        <a:ext uri="{9D8B030D-6E8A-4147-A177-3AD203B41FA5}">
                          <a16:colId xmlns:a16="http://schemas.microsoft.com/office/drawing/2014/main" val="3355566053"/>
                        </a:ext>
                      </a:extLst>
                    </a:gridCol>
                    <a:gridCol w="1351890">
                      <a:extLst>
                        <a:ext uri="{9D8B030D-6E8A-4147-A177-3AD203B41FA5}">
                          <a16:colId xmlns:a16="http://schemas.microsoft.com/office/drawing/2014/main" val="2110481308"/>
                        </a:ext>
                      </a:extLst>
                    </a:gridCol>
                  </a:tblGrid>
                  <a:tr h="33911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Building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Scenario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13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1300">
                                          <a:effectLst/>
                                          <a:latin typeface="Cambria Math" charset="0"/>
                                        </a:rPr>
                                        <m:t>𝑻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1300">
                                      <a:effectLst/>
                                      <a:latin typeface="Cambria Math" charset="0"/>
                                    </a:rPr>
                                    <m:t>𝒓𝒐𝒐𝒎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[ºC]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sz="13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1300">
                                          <a:effectLst/>
                                          <a:latin typeface="Cambria Math" charset="0"/>
                                        </a:rPr>
                                        <m:t>𝑻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1300">
                                      <a:effectLst/>
                                      <a:latin typeface="Cambria Math" charset="0"/>
                                    </a:rPr>
                                    <m:t>𝒓𝒐𝒐𝒎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[ºC]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2065362459"/>
                      </a:ext>
                    </a:extLst>
                  </a:tr>
                  <a:tr h="254553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Residential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146892702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24.236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2455313239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20.547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21.343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30402218"/>
                      </a:ext>
                    </a:extLst>
                  </a:tr>
                  <a:tr h="254553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Ice Cream Shop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20.024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24.983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2694158152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20.027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24.982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1517396534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20.025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24.943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769825537"/>
                      </a:ext>
                    </a:extLst>
                  </a:tr>
                  <a:tr h="254553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Bakery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1515275998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20.240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24.700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294857257"/>
                      </a:ext>
                    </a:extLst>
                  </a:tr>
                  <a:tr h="25455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20.664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23.273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3934421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E7C836A-278F-4A78-B62A-6F0BEED5998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11355" y="3505911"/>
              <a:ext cx="5312736" cy="26828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78208">
                      <a:extLst>
                        <a:ext uri="{9D8B030D-6E8A-4147-A177-3AD203B41FA5}">
                          <a16:colId xmlns:a16="http://schemas.microsoft.com/office/drawing/2014/main" val="585626209"/>
                        </a:ext>
                      </a:extLst>
                    </a:gridCol>
                    <a:gridCol w="1391319">
                      <a:extLst>
                        <a:ext uri="{9D8B030D-6E8A-4147-A177-3AD203B41FA5}">
                          <a16:colId xmlns:a16="http://schemas.microsoft.com/office/drawing/2014/main" val="2594612850"/>
                        </a:ext>
                      </a:extLst>
                    </a:gridCol>
                    <a:gridCol w="1391319">
                      <a:extLst>
                        <a:ext uri="{9D8B030D-6E8A-4147-A177-3AD203B41FA5}">
                          <a16:colId xmlns:a16="http://schemas.microsoft.com/office/drawing/2014/main" val="3355566053"/>
                        </a:ext>
                      </a:extLst>
                    </a:gridCol>
                    <a:gridCol w="1351890">
                      <a:extLst>
                        <a:ext uri="{9D8B030D-6E8A-4147-A177-3AD203B41FA5}">
                          <a16:colId xmlns:a16="http://schemas.microsoft.com/office/drawing/2014/main" val="2110481308"/>
                        </a:ext>
                      </a:extLst>
                    </a:gridCol>
                  </a:tblGrid>
                  <a:tr h="33911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Building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Scenario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78" marR="68578" marT="0" marB="0" anchor="ctr">
                        <a:blipFill>
                          <a:blip r:embed="rId5"/>
                          <a:stretch>
                            <a:fillRect l="-184545" t="-3704" r="-99091" b="-7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78" marR="68578" marT="0" marB="0" anchor="ctr">
                        <a:blipFill>
                          <a:blip r:embed="rId5"/>
                          <a:stretch>
                            <a:fillRect l="-292523" t="-3704" r="-1869" b="-7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5362459"/>
                      </a:ext>
                    </a:extLst>
                  </a:tr>
                  <a:tr h="260414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Residential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146892702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24.236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2455313239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20.547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21.343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30402218"/>
                      </a:ext>
                    </a:extLst>
                  </a:tr>
                  <a:tr h="260414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Ice Cream Shop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20.024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24.983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2694158152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20.027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24.982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1517396534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20.025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24.943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769825537"/>
                      </a:ext>
                    </a:extLst>
                  </a:tr>
                  <a:tr h="260414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Bakery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25.000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1515275998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Medium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20.240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24.700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4294857257"/>
                      </a:ext>
                    </a:extLst>
                  </a:tr>
                  <a:tr h="260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20.664</a:t>
                          </a:r>
                          <a:endParaRPr lang="en-US" sz="13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23.273</a:t>
                          </a:r>
                          <a:endParaRPr lang="en-US" sz="13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78" marR="68578" marT="0" marB="0" anchor="ctr"/>
                    </a:tc>
                    <a:extLst>
                      <a:ext uri="{0D108BD9-81ED-4DB2-BD59-A6C34878D82A}">
                        <a16:rowId xmlns:a16="http://schemas.microsoft.com/office/drawing/2014/main" val="3934421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66041D8-8B8E-4575-9697-F2D0F42E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723" y="6369040"/>
            <a:ext cx="2743128" cy="365125"/>
          </a:xfrm>
        </p:spPr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12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772C19-3C84-4668-AF89-A9D095A80E7E}"/>
                  </a:ext>
                </a:extLst>
              </p:cNvPr>
              <p:cNvSpPr txBox="1"/>
              <p:nvPr/>
            </p:nvSpPr>
            <p:spPr>
              <a:xfrm>
                <a:off x="2797801" y="2460812"/>
                <a:ext cx="7088521" cy="332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15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𝑃𝑟</m:t>
                      </m:r>
                      <m:d>
                        <m:dPr>
                          <m:ctrlPr>
                            <a:rPr lang="en-US" sz="181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1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1815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815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𝑟𝑜𝑜𝑚</m:t>
                              </m:r>
                            </m:sub>
                          </m:sSub>
                          <m:r>
                            <a:rPr lang="en-US" sz="1815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≤</m:t>
                          </m:r>
                          <m:sSubSup>
                            <m:sSubSupPr>
                              <m:ctrlPr>
                                <a:rPr lang="en-US" sz="181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𝑟𝑜𝑜𝑚</m:t>
                              </m:r>
                            </m:sub>
                            <m:sup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bSup>
                        </m:e>
                      </m:d>
                      <m:r>
                        <a:rPr lang="en-US" sz="1815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≥1−</m:t>
                      </m:r>
                      <m:sSub>
                        <m:sSubPr>
                          <m:ctrlPr>
                            <a:rPr lang="en-US" sz="181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15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15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815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1815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𝑃𝑟</m:t>
                      </m:r>
                      <m:d>
                        <m:dPr>
                          <m:ctrlPr>
                            <a:rPr lang="en-US" sz="181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1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US" sz="1815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815" i="1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1815" i="1">
                                  <a:latin typeface="Cambria Math" charset="0"/>
                                </a:rPr>
                                <m:t>𝑟𝑜𝑜𝑚</m:t>
                              </m:r>
                            </m:sub>
                          </m:sSub>
                          <m:r>
                            <a:rPr lang="en-US" sz="18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≥</m:t>
                          </m:r>
                          <m:sSubSup>
                            <m:sSubSupPr>
                              <m:ctrlPr>
                                <a:rPr lang="en-US" sz="1815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𝑟𝑜𝑜𝑚</m:t>
                              </m:r>
                            </m:sub>
                            <m:sup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815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bSup>
                        </m:e>
                      </m:d>
                      <m:r>
                        <a:rPr lang="en-US" sz="1815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≥1−</m:t>
                      </m:r>
                      <m:sSub>
                        <m:sSubPr>
                          <m:ctrlPr>
                            <a:rPr lang="en-US" sz="181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15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15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815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772C19-3C84-4668-AF89-A9D095A80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01" y="2460812"/>
                <a:ext cx="7088521" cy="332783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2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3153-C25E-488E-9FF0-82F47B5B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Testing Results (Residential Building)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A6C564-50A4-4227-A4FD-717D1C771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43F790-3370-4FD5-A1D2-94A4EFA9E2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Plant-model mismatching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chemeClr val="accent1"/>
                </a:solidFill>
              </a:rPr>
              <a:t>Narrower</a:t>
            </a:r>
            <a:r>
              <a:rPr lang="en-US" dirty="0"/>
              <a:t> room temperature ranges from the low uncertainty scenarios to high uncertainty scenarios.</a:t>
            </a:r>
          </a:p>
          <a:p>
            <a:r>
              <a:rPr lang="en-US" dirty="0"/>
              <a:t>Same unserved load ratios.</a:t>
            </a:r>
          </a:p>
          <a:p>
            <a:r>
              <a:rPr lang="en-US" dirty="0"/>
              <a:t>Chance constrained controller leads to a savings of </a:t>
            </a:r>
            <a:r>
              <a:rPr lang="en-US" dirty="0">
                <a:solidFill>
                  <a:schemeClr val="accent1"/>
                </a:solidFill>
              </a:rPr>
              <a:t>6.7 kWh </a:t>
            </a:r>
            <a:r>
              <a:rPr lang="en-US" dirty="0"/>
              <a:t>of battery capacity for the community.</a:t>
            </a:r>
          </a:p>
          <a:p>
            <a:r>
              <a:rPr lang="en-US" dirty="0"/>
              <a:t>With the increase in the occupant thermostat-changing uncertainties, the room temperatures tend to get </a:t>
            </a:r>
            <a:r>
              <a:rPr lang="en-US" dirty="0">
                <a:solidFill>
                  <a:schemeClr val="accent1"/>
                </a:solidFill>
              </a:rPr>
              <a:t>closer to the occupants’ preferred room temperature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" name="Graphic 13">
            <a:extLst>
              <a:ext uri="{FF2B5EF4-FFF2-40B4-BE49-F238E27FC236}">
                <a16:creationId xmlns:a16="http://schemas.microsoft.com/office/drawing/2014/main" id="{54A647C6-311A-47A4-B055-2BC08213AC5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871" y="1769249"/>
            <a:ext cx="5956146" cy="366528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18BC7D6-8F48-4F95-8438-8C10F9E5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723" y="6369040"/>
            <a:ext cx="2743128" cy="365125"/>
          </a:xfrm>
        </p:spPr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1293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CC94-5B26-1001-5DB6-A2E57BB4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097EA-63E3-B0BA-AF33-E8F6B799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B9ABC5-C0E7-3198-9540-98641019B077}"/>
              </a:ext>
            </a:extLst>
          </p:cNvPr>
          <p:cNvSpPr txBox="1">
            <a:spLocks/>
          </p:cNvSpPr>
          <p:nvPr/>
        </p:nvSpPr>
        <p:spPr>
          <a:xfrm>
            <a:off x="540357" y="1046890"/>
            <a:ext cx="11586329" cy="5504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1"/>
                </a:solidFill>
              </a:rPr>
              <a:t>Three levels of stochastic </a:t>
            </a:r>
            <a:r>
              <a:rPr lang="en-US" sz="2400" b="0" dirty="0"/>
              <a:t>occupant thermostat changing behavior models were introduced into a deterministic load scheduling framework as a source of </a:t>
            </a:r>
            <a:r>
              <a:rPr lang="en-US" sz="2400" b="0" dirty="0">
                <a:solidFill>
                  <a:schemeClr val="accent1"/>
                </a:solidFill>
              </a:rPr>
              <a:t>uncertainty</a:t>
            </a:r>
            <a:r>
              <a:rPr lang="en-US" sz="2400" b="0" dirty="0"/>
              <a:t>.</a:t>
            </a:r>
          </a:p>
          <a:p>
            <a:pPr marL="342900" indent="-3429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A </a:t>
            </a:r>
            <a:r>
              <a:rPr lang="en-US" sz="2400" b="0" dirty="0">
                <a:solidFill>
                  <a:schemeClr val="accent1"/>
                </a:solidFill>
              </a:rPr>
              <a:t>preference-aware scheduler </a:t>
            </a:r>
            <a:r>
              <a:rPr lang="en-US" sz="2400" b="0" dirty="0"/>
              <a:t>was proposed to address the uncertainty through chance constraints. </a:t>
            </a:r>
          </a:p>
          <a:p>
            <a:pPr marL="342900" indent="-3429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Generally, the proposed controller performs </a:t>
            </a:r>
            <a:r>
              <a:rPr lang="en-US" sz="2400" b="0" dirty="0">
                <a:solidFill>
                  <a:schemeClr val="accent1"/>
                </a:solidFill>
              </a:rPr>
              <a:t>better</a:t>
            </a:r>
            <a:r>
              <a:rPr lang="en-US" sz="2400" b="0" dirty="0"/>
              <a:t> in terms of </a:t>
            </a:r>
            <a:r>
              <a:rPr lang="en-US" sz="2400" b="0" dirty="0">
                <a:solidFill>
                  <a:schemeClr val="accent1"/>
                </a:solidFill>
              </a:rPr>
              <a:t>serving the occupants’ thermal preference</a:t>
            </a:r>
            <a:r>
              <a:rPr lang="en-US" sz="2400" b="0" dirty="0"/>
              <a:t> and reducing the required battery size compared to the baseline controller.</a:t>
            </a:r>
          </a:p>
        </p:txBody>
      </p:sp>
    </p:spTree>
    <p:extLst>
      <p:ext uri="{BB962C8B-B14F-4D97-AF65-F5344CB8AC3E}">
        <p14:creationId xmlns:p14="http://schemas.microsoft.com/office/powerpoint/2010/main" val="16361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D9C1-DDAE-48EC-B8E9-DF0C861B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2B22-B11F-45E6-B0BF-D374EF20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AB15CF-9331-5A4D-83F7-CA2365A04139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247764"/>
            <a:ext cx="11501511" cy="5486400"/>
          </a:xfrm>
          <a:prstGeom prst="rect">
            <a:avLst/>
          </a:prstGeo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Lato" panose="020F0502020204030203" pitchFamily="34" charset="0"/>
              </a:rPr>
              <a:t>J. Wang  2021.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Lato" panose="020F0502020204030203" pitchFamily="34" charset="0"/>
              </a:rPr>
              <a:t>“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C3251D"/>
                </a:solidFill>
                <a:effectLst/>
                <a:latin typeface="Arial" panose="020B0604020202020204" pitchFamily="34" charset="0"/>
                <a:ea typeface="Lato" panose="020F0502020204030203" pitchFamily="34" charset="0"/>
                <a:hlinkClick r:id="rId2"/>
              </a:rPr>
              <a:t>Occupant-Centric Modeling and Control for Low-Carbon and Resilient Communities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Lato" panose="020F0502020204030203" pitchFamily="34" charset="0"/>
              </a:rPr>
              <a:t>.” Ph.D</a:t>
            </a:r>
            <a:r>
              <a:rPr lang="en-US" altLang="en-US" sz="2400" dirty="0">
                <a:solidFill>
                  <a:srgbClr val="333333"/>
                </a:solidFill>
                <a:latin typeface="Arial" panose="020B0604020202020204" pitchFamily="34" charset="0"/>
                <a:ea typeface="Lato" panose="020F0502020204030203" pitchFamily="34" charset="0"/>
              </a:rPr>
              <a:t>. Thesis.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Lato" panose="020F0502020204030203" pitchFamily="34" charset="0"/>
              </a:rPr>
              <a:t>Department of Civil, Environmental, and Architectural Engineering, University of Colorado Boulder.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J. Wang, K.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Garifi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K. Baker, W. Zuo, Y. Zhang, S. Huang, D. Vrabie 2020. "Optimal Renewable Resource Allocation and Load Scheduling of Resilient Communities."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13, pp. 5683.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J. Wang, S. Huang, W. Zuo, D. Vrabie 2021. "Occupant Preference-Aware Load Scheduling for Resilient Communities." 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Energy &amp; Buildings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252, pp. 111399.</a:t>
            </a:r>
          </a:p>
        </p:txBody>
      </p:sp>
      <p:sp>
        <p:nvSpPr>
          <p:cNvPr id="8" name="AutoShape 4" descr="🏅">
            <a:extLst>
              <a:ext uri="{FF2B5EF4-FFF2-40B4-BE49-F238E27FC236}">
                <a16:creationId xmlns:a16="http://schemas.microsoft.com/office/drawing/2014/main" id="{57CE5610-7A95-6574-D477-C3E56E84F5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9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 txBox="1">
            <a:spLocks noGrp="1"/>
          </p:cNvSpPr>
          <p:nvPr>
            <p:ph type="title"/>
          </p:nvPr>
        </p:nvSpPr>
        <p:spPr>
          <a:xfrm>
            <a:off x="381000" y="136525"/>
            <a:ext cx="10033000" cy="68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Contact Information</a:t>
            </a:r>
            <a:endParaRPr dirty="0"/>
          </a:p>
        </p:txBody>
      </p:sp>
      <p:sp>
        <p:nvSpPr>
          <p:cNvPr id="470" name="Google Shape;470;p27"/>
          <p:cNvSpPr txBox="1">
            <a:spLocks noGrp="1"/>
          </p:cNvSpPr>
          <p:nvPr>
            <p:ph type="sldNum" idx="12"/>
          </p:nvPr>
        </p:nvSpPr>
        <p:spPr>
          <a:xfrm>
            <a:off x="9067800" y="642189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71" name="Google Shape;471;p27"/>
          <p:cNvSpPr txBox="1"/>
          <p:nvPr/>
        </p:nvSpPr>
        <p:spPr>
          <a:xfrm>
            <a:off x="381000" y="935495"/>
            <a:ext cx="11501511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7"/>
          <p:cNvSpPr txBox="1"/>
          <p:nvPr/>
        </p:nvSpPr>
        <p:spPr>
          <a:xfrm>
            <a:off x="1824069" y="1119982"/>
            <a:ext cx="8489649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Wangda Zuo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Ph.D., IBPSA Fellow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Department of Architectural Engineering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Director for Research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Global Building Network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Penn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sylvania State University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lang="en-US" sz="2400" i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Email: </a:t>
            </a:r>
            <a:r>
              <a:rPr lang="en-US" sz="2400" u="sng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Wangda.Zuo@psu.edu</a:t>
            </a:r>
            <a:r>
              <a:rPr lang="en-US" sz="2400" u="sng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Lab Website: </a:t>
            </a:r>
            <a:r>
              <a:rPr lang="en-US" sz="2400" u="sng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</a:t>
            </a:r>
            <a:r>
              <a:rPr lang="en-US" sz="2400" u="sng" dirty="0" err="1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sites.psu.edu</a:t>
            </a:r>
            <a:r>
              <a:rPr lang="en-US" sz="2400" u="sng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/</a:t>
            </a:r>
            <a:r>
              <a:rPr lang="en-US" sz="2400" u="sng" dirty="0" err="1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sbslab</a:t>
            </a:r>
            <a:r>
              <a:rPr lang="en-US" sz="2400" u="sng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/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E1FBC8-003E-8373-4A5C-CD778343C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853" y="3634342"/>
            <a:ext cx="1581716" cy="15817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D9C1-DDAE-48EC-B8E9-DF0C861B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2B22-B11F-45E6-B0BF-D374EF20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AB15CF-9331-5A4D-83F7-CA2365A04139}"/>
              </a:ext>
            </a:extLst>
          </p:cNvPr>
          <p:cNvSpPr txBox="1">
            <a:spLocks noChangeArrowheads="1"/>
          </p:cNvSpPr>
          <p:nvPr/>
        </p:nvSpPr>
        <p:spPr>
          <a:xfrm>
            <a:off x="718457" y="1058314"/>
            <a:ext cx="11175886" cy="5486400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the National Science Foundation under Awards No. IIS-1802017. This research was also supported by U.S. Department of Energy under Contract No. DE-AC05-76RL01830. </a:t>
            </a:r>
          </a:p>
        </p:txBody>
      </p:sp>
    </p:spTree>
    <p:extLst>
      <p:ext uri="{BB962C8B-B14F-4D97-AF65-F5344CB8AC3E}">
        <p14:creationId xmlns:p14="http://schemas.microsoft.com/office/powerpoint/2010/main" val="213765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381000" y="136525"/>
            <a:ext cx="10033000" cy="68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9067800" y="642189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157" name="Google Shape;157;p4"/>
          <p:cNvSpPr txBox="1"/>
          <p:nvPr/>
        </p:nvSpPr>
        <p:spPr>
          <a:xfrm>
            <a:off x="486104" y="1047380"/>
            <a:ext cx="11501511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665870" y="1490008"/>
            <a:ext cx="1084074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Methodology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Simulation Results</a:t>
            </a:r>
            <a:endParaRPr dirty="0"/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381000" y="136525"/>
            <a:ext cx="10033000" cy="68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Historic Green Village: Net Zero Energy Community (NZEC)</a:t>
            </a:r>
            <a:endParaRPr dirty="0"/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915" y="1449332"/>
            <a:ext cx="4890855" cy="24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 descr="https://buildingdata.energy.gov/sites/default/files/styles/slideshow_image/public/project_images/Anna%20Maria%20Historic%20Green%20Village.png?itok=9bextu49"/>
          <p:cNvPicPr preferRelativeResize="0"/>
          <p:nvPr/>
        </p:nvPicPr>
        <p:blipFill rotWithShape="1">
          <a:blip r:embed="rId4">
            <a:alphaModFix/>
          </a:blip>
          <a:srcRect t="25110"/>
          <a:stretch/>
        </p:blipFill>
        <p:spPr>
          <a:xfrm>
            <a:off x="3551710" y="4144824"/>
            <a:ext cx="3030717" cy="204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 descr="http://www.annamariaislandchamber.org/Portals/0/anna-maria-island_aeri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37" y="3968929"/>
            <a:ext cx="2343672" cy="184898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1"/>
          <p:cNvSpPr/>
          <p:nvPr/>
        </p:nvSpPr>
        <p:spPr>
          <a:xfrm>
            <a:off x="782160" y="5850863"/>
            <a:ext cx="2191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Anna Maria Island, FL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07" name="Google Shape;307;p11"/>
          <p:cNvCxnSpPr/>
          <p:nvPr/>
        </p:nvCxnSpPr>
        <p:spPr>
          <a:xfrm flipH="1">
            <a:off x="3151187" y="3655297"/>
            <a:ext cx="1120188" cy="556121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8" name="Google Shape;308;p11"/>
          <p:cNvCxnSpPr/>
          <p:nvPr/>
        </p:nvCxnSpPr>
        <p:spPr>
          <a:xfrm>
            <a:off x="2266404" y="5154629"/>
            <a:ext cx="2286000" cy="3810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09" name="Google Shape;30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9946" y="1418115"/>
            <a:ext cx="3275914" cy="24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 descr="http://www.coe.miami.edu/zuo/css/images/research/logo/HistoricGreenVill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4276" y="4144824"/>
            <a:ext cx="915641" cy="86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10107173" y="4274122"/>
            <a:ext cx="2044592" cy="13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9943182" y="1810698"/>
            <a:ext cx="2355498" cy="15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03619" y="4211418"/>
            <a:ext cx="3012241" cy="1748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1;p9">
            <a:extLst>
              <a:ext uri="{FF2B5EF4-FFF2-40B4-BE49-F238E27FC236}">
                <a16:creationId xmlns:a16="http://schemas.microsoft.com/office/drawing/2014/main" id="{E5B10EBC-DE03-A436-6AFC-261DAC82CCD6}"/>
              </a:ext>
            </a:extLst>
          </p:cNvPr>
          <p:cNvSpPr txBox="1">
            <a:spLocks/>
          </p:cNvSpPr>
          <p:nvPr/>
        </p:nvSpPr>
        <p:spPr>
          <a:xfrm>
            <a:off x="9067800" y="63690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/>
              <a:t>4</a:t>
            </a:fld>
            <a:endParaRPr lang="en-US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0538B7-EDAF-D502-5F90-59E7B5766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30296" y="2573"/>
            <a:ext cx="1361704" cy="13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2EB79-87CA-C156-5967-DF49B260BDF9}"/>
              </a:ext>
            </a:extLst>
          </p:cNvPr>
          <p:cNvSpPr txBox="1"/>
          <p:nvPr/>
        </p:nvSpPr>
        <p:spPr>
          <a:xfrm>
            <a:off x="502720" y="843878"/>
            <a:ext cx="8748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https://sites.psu.edu/sbslab/research/city/net-zero-energy-community/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81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498E5-0D3D-9243-A877-C52672B1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Operation of NZEC in Islanded Mode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6A6CD-50D6-DE4D-B0E8-5B1B33F2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6DC7D-0015-C04C-9091-AAC83BBD95EC}"/>
              </a:ext>
            </a:extLst>
          </p:cNvPr>
          <p:cNvSpPr txBox="1"/>
          <p:nvPr/>
        </p:nvSpPr>
        <p:spPr>
          <a:xfrm>
            <a:off x="381001" y="869209"/>
            <a:ext cx="1120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2017 Hurricane Irma, Ana Maria island had power outage for 10+ days.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09ACA-17DB-AD47-A3B2-782D5580E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2" y="1494937"/>
            <a:ext cx="5049114" cy="4363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85D9E-B827-1941-9960-5F6BAE2E0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/>
          <a:stretch/>
        </p:blipFill>
        <p:spPr>
          <a:xfrm>
            <a:off x="8583812" y="1330873"/>
            <a:ext cx="2667000" cy="1627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FFF56F-7260-9B45-8961-5F829C0A8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/>
          <a:stretch/>
        </p:blipFill>
        <p:spPr>
          <a:xfrm>
            <a:off x="5984894" y="1330874"/>
            <a:ext cx="2646716" cy="16277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2972CF-F068-0E44-83D9-A2C9CC45D684}"/>
              </a:ext>
            </a:extLst>
          </p:cNvPr>
          <p:cNvSpPr txBox="1"/>
          <p:nvPr/>
        </p:nvSpPr>
        <p:spPr>
          <a:xfrm>
            <a:off x="5789307" y="2945138"/>
            <a:ext cx="6139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Temperature and wind speed data from HGV during the hurricane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27F5B-DC7A-ED49-83D1-03950D52AD40}"/>
              </a:ext>
            </a:extLst>
          </p:cNvPr>
          <p:cNvSpPr txBox="1"/>
          <p:nvPr/>
        </p:nvSpPr>
        <p:spPr>
          <a:xfrm>
            <a:off x="9840686" y="4216312"/>
            <a:ext cx="1942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Top-level model of HGV in Modelica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856A01-60BB-F841-BE10-C05B44649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696" y="3390381"/>
            <a:ext cx="2676173" cy="2667526"/>
          </a:xfrm>
          <a:prstGeom prst="rect">
            <a:avLst/>
          </a:prstGeom>
        </p:spPr>
      </p:pic>
      <p:sp>
        <p:nvSpPr>
          <p:cNvPr id="19" name="Multiply 18">
            <a:extLst>
              <a:ext uri="{FF2B5EF4-FFF2-40B4-BE49-F238E27FC236}">
                <a16:creationId xmlns:a16="http://schemas.microsoft.com/office/drawing/2014/main" id="{7F8582D8-3B58-CF4D-A1C3-63C4DE56FB30}"/>
              </a:ext>
            </a:extLst>
          </p:cNvPr>
          <p:cNvSpPr/>
          <p:nvPr/>
        </p:nvSpPr>
        <p:spPr bwMode="auto">
          <a:xfrm>
            <a:off x="8462365" y="3906349"/>
            <a:ext cx="609600" cy="494723"/>
          </a:xfrm>
          <a:prstGeom prst="mathMultiply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043ECECE-A604-A246-8B07-E43255197089}"/>
              </a:ext>
            </a:extLst>
          </p:cNvPr>
          <p:cNvSpPr/>
          <p:nvPr/>
        </p:nvSpPr>
        <p:spPr bwMode="auto">
          <a:xfrm>
            <a:off x="2324630" y="1162037"/>
            <a:ext cx="2284175" cy="2060905"/>
          </a:xfrm>
          <a:prstGeom prst="mathMultiply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AC271-78E6-B140-B1D3-5751FA53754A}"/>
              </a:ext>
            </a:extLst>
          </p:cNvPr>
          <p:cNvSpPr txBox="1"/>
          <p:nvPr/>
        </p:nvSpPr>
        <p:spPr>
          <a:xfrm>
            <a:off x="147716" y="6022319"/>
            <a:ext cx="11896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J. Wang, W. Zuo, L. Rhode-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Barbarigos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X. Lu, J. Wang, Y. Lin 2019. “Literature Review on Modeling and Simulation of Energy Infrastructures from a Resilience Perspective.” 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Reliability Engineering and System Safety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183, pp. 360-373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0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7D13-1ED2-4214-8A2F-BF8C63B8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CCEB0-DC98-4D63-9D50-2D0213FC6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34" y="1298960"/>
            <a:ext cx="11054938" cy="4995872"/>
          </a:xfrm>
        </p:spPr>
        <p:txBody>
          <a:bodyPr/>
          <a:lstStyle/>
          <a:p>
            <a:r>
              <a:rPr lang="en-US" dirty="0"/>
              <a:t>The load scheduling of resilient communities in the </a:t>
            </a:r>
            <a:r>
              <a:rPr lang="en-US" dirty="0">
                <a:solidFill>
                  <a:schemeClr val="accent1"/>
                </a:solidFill>
              </a:rPr>
              <a:t>islanded mode </a:t>
            </a:r>
            <a:r>
              <a:rPr lang="en-US" dirty="0"/>
              <a:t>is subject to many uncertainties.</a:t>
            </a:r>
          </a:p>
          <a:p>
            <a:r>
              <a:rPr lang="en-US" dirty="0"/>
              <a:t>The uncertainty from the power generation side mainly lies in </a:t>
            </a:r>
            <a:r>
              <a:rPr lang="en-US" dirty="0">
                <a:solidFill>
                  <a:schemeClr val="accent1"/>
                </a:solidFill>
              </a:rPr>
              <a:t>weather forecast errors </a:t>
            </a:r>
            <a:r>
              <a:rPr lang="en-US" dirty="0"/>
              <a:t>(i.e., outdoor dry-bulb temperature, solar irradiance). </a:t>
            </a:r>
          </a:p>
          <a:p>
            <a:r>
              <a:rPr lang="en-US" dirty="0"/>
              <a:t>The uncertainty from the energy consumption side is mostly due to </a:t>
            </a:r>
            <a:r>
              <a:rPr lang="en-US" dirty="0">
                <a:solidFill>
                  <a:schemeClr val="accent1"/>
                </a:solidFill>
              </a:rPr>
              <a:t>occupant behavior stochasticity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2FBE1F1-C7E3-4FF9-80D4-8BC8C874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723" y="6369040"/>
            <a:ext cx="2743128" cy="365125"/>
          </a:xfrm>
        </p:spPr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9E605-8CDD-4CC6-8ACF-33861CD6E1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82" y="4164223"/>
            <a:ext cx="7382435" cy="205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26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498E5-0D3D-9243-A877-C52672B1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Optimal Control for Resilient Community Operation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6A6CD-50D6-DE4D-B0E8-5B1B33F2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03825-5069-EC4E-9575-D210792D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0" y="969533"/>
            <a:ext cx="7083920" cy="457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D87617-9FC7-E643-999A-D1DDB958891E}"/>
              </a:ext>
            </a:extLst>
          </p:cNvPr>
          <p:cNvSpPr/>
          <p:nvPr/>
        </p:nvSpPr>
        <p:spPr>
          <a:xfrm>
            <a:off x="381001" y="5760170"/>
            <a:ext cx="11596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J. Wang, K.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Garifi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K. Baker, W. Zuo, Y. Zhang, S. Huang, D. Vrabie 2020. "Optimal Renewable Resource Allocation and Load Scheduling of Resilient Communities."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13, pp. 5683.</a:t>
            </a:r>
          </a:p>
        </p:txBody>
      </p:sp>
    </p:spTree>
    <p:extLst>
      <p:ext uri="{BB962C8B-B14F-4D97-AF65-F5344CB8AC3E}">
        <p14:creationId xmlns:p14="http://schemas.microsoft.com/office/powerpoint/2010/main" val="34318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Methodology: Load Categorization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94D30A-DFA1-4B24-9651-E5BA9B249A58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D86F818-1433-4BEA-8664-24DA347FD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420" y="1366270"/>
            <a:ext cx="4562095" cy="3342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1BB9A0-014B-4448-B658-41E53300F56D}"/>
              </a:ext>
            </a:extLst>
          </p:cNvPr>
          <p:cNvSpPr/>
          <p:nvPr/>
        </p:nvSpPr>
        <p:spPr>
          <a:xfrm>
            <a:off x="7755751" y="939374"/>
            <a:ext cx="3803597" cy="4995871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634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F7906E-899A-468A-96FA-F7B23E60CE66}"/>
              </a:ext>
            </a:extLst>
          </p:cNvPr>
          <p:cNvCxnSpPr>
            <a:cxnSpLocks/>
          </p:cNvCxnSpPr>
          <p:nvPr/>
        </p:nvCxnSpPr>
        <p:spPr>
          <a:xfrm>
            <a:off x="7755751" y="2184187"/>
            <a:ext cx="38035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AF6751-3CA9-47A1-9F6C-978BC2D34873}"/>
              </a:ext>
            </a:extLst>
          </p:cNvPr>
          <p:cNvCxnSpPr>
            <a:cxnSpLocks/>
          </p:cNvCxnSpPr>
          <p:nvPr/>
        </p:nvCxnSpPr>
        <p:spPr>
          <a:xfrm>
            <a:off x="7755751" y="3437309"/>
            <a:ext cx="38035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58408-7489-4D53-B692-D790DD7525FD}"/>
              </a:ext>
            </a:extLst>
          </p:cNvPr>
          <p:cNvCxnSpPr>
            <a:cxnSpLocks/>
          </p:cNvCxnSpPr>
          <p:nvPr/>
        </p:nvCxnSpPr>
        <p:spPr>
          <a:xfrm>
            <a:off x="7755751" y="4673813"/>
            <a:ext cx="38035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035A42-E968-4BC4-AABE-E430797D8809}"/>
              </a:ext>
            </a:extLst>
          </p:cNvPr>
          <p:cNvSpPr txBox="1"/>
          <p:nvPr/>
        </p:nvSpPr>
        <p:spPr>
          <a:xfrm>
            <a:off x="8758518" y="958391"/>
            <a:ext cx="1798064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5" dirty="0">
                <a:solidFill>
                  <a:schemeClr val="accent1"/>
                </a:solidFill>
              </a:rPr>
              <a:t>Critical loads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E7448-031B-4521-A012-ED00796D8E10}"/>
              </a:ext>
            </a:extLst>
          </p:cNvPr>
          <p:cNvSpPr txBox="1"/>
          <p:nvPr/>
        </p:nvSpPr>
        <p:spPr>
          <a:xfrm>
            <a:off x="8758518" y="2203203"/>
            <a:ext cx="1798064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5" dirty="0">
                <a:solidFill>
                  <a:schemeClr val="accent1"/>
                </a:solidFill>
              </a:rPr>
              <a:t>Shiftable loads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0DE76-C39B-4E94-8AF5-395B395B3F86}"/>
              </a:ext>
            </a:extLst>
          </p:cNvPr>
          <p:cNvSpPr txBox="1"/>
          <p:nvPr/>
        </p:nvSpPr>
        <p:spPr>
          <a:xfrm>
            <a:off x="8499182" y="3472643"/>
            <a:ext cx="2316736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5" dirty="0">
                <a:solidFill>
                  <a:schemeClr val="accent1"/>
                </a:solidFill>
              </a:rPr>
              <a:t>Modulatable loads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DB85D-82C1-4FCF-A100-C7AFD3BC91AF}"/>
              </a:ext>
            </a:extLst>
          </p:cNvPr>
          <p:cNvSpPr txBox="1"/>
          <p:nvPr/>
        </p:nvSpPr>
        <p:spPr>
          <a:xfrm>
            <a:off x="8499182" y="4708882"/>
            <a:ext cx="2316736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5" dirty="0">
                <a:solidFill>
                  <a:schemeClr val="accent1"/>
                </a:solidFill>
              </a:rPr>
              <a:t>Sheddable loads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6F74D2-D163-45F8-A62C-38595D5F1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964" y="2557606"/>
            <a:ext cx="596415" cy="788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781D58-0EAC-4FB5-B86F-67607A1CF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5255" y="2541331"/>
            <a:ext cx="541450" cy="803141"/>
          </a:xfrm>
          <a:prstGeom prst="rect">
            <a:avLst/>
          </a:prstGeom>
        </p:spPr>
      </p:pic>
      <p:pic>
        <p:nvPicPr>
          <p:cNvPr id="5122" name="Picture 2" descr="LG LRFVS3006S: Save up to $800.99 for a Limited Time | LG USA">
            <a:extLst>
              <a:ext uri="{FF2B5EF4-FFF2-40B4-BE49-F238E27FC236}">
                <a16:creationId xmlns:a16="http://schemas.microsoft.com/office/drawing/2014/main" id="{2159C9A3-AB08-48F1-88C6-DD04F2352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63" y="1223635"/>
            <a:ext cx="1404009" cy="93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ghting | Lighting Fixtures, Lamps, Pendants &amp; More | Pottery Barn">
            <a:extLst>
              <a:ext uri="{FF2B5EF4-FFF2-40B4-BE49-F238E27FC236}">
                <a16:creationId xmlns:a16="http://schemas.microsoft.com/office/drawing/2014/main" id="{5F0E9DD2-56DB-4B8A-B284-DDE89205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795" y="1273052"/>
            <a:ext cx="621675" cy="7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8A5D40E-CE81-4057-83C4-93AFBDC1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381" y="2540502"/>
            <a:ext cx="803522" cy="8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5D7B854-16AC-4633-8884-361CFFDB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96" y="3845644"/>
            <a:ext cx="708853" cy="7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45BB802C-9563-4D1A-9C4B-5F835FB7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335" y="3821149"/>
            <a:ext cx="742583" cy="74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AE9711C1-F246-4D30-8CA6-4D0CB3D2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99" y="5162409"/>
            <a:ext cx="639697" cy="6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A3DB6DBC-2BED-4BC6-B487-BA20C114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39" y="5162409"/>
            <a:ext cx="639697" cy="6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GTC 12 Cup Coffee Maker, Black ‑ Shop Appliances at H‑E‑B">
            <a:extLst>
              <a:ext uri="{FF2B5EF4-FFF2-40B4-BE49-F238E27FC236}">
                <a16:creationId xmlns:a16="http://schemas.microsoft.com/office/drawing/2014/main" id="{C81BE390-5617-481E-B743-31AC8C8F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73" y="5072007"/>
            <a:ext cx="782460" cy="78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688E518D-10FE-4449-A248-719BE7C0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050" y="5127831"/>
            <a:ext cx="708852" cy="70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189253-F974-431C-8E95-9D2DCBF8746B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0" y="4872294"/>
            <a:ext cx="7023626" cy="106295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9387A-BF58-4B94-A874-61808F3E96CF}"/>
              </a:ext>
            </a:extLst>
          </p:cNvPr>
          <p:cNvSpPr txBox="1"/>
          <p:nvPr/>
        </p:nvSpPr>
        <p:spPr>
          <a:xfrm>
            <a:off x="494340" y="6052648"/>
            <a:ext cx="7123099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9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adapted from: https://www.energy.gov/sites/default/files/2020/05/f74/bto-geb-webinar-CSMA-051920.pdf.</a:t>
            </a:r>
          </a:p>
        </p:txBody>
      </p:sp>
    </p:spTree>
    <p:extLst>
      <p:ext uri="{BB962C8B-B14F-4D97-AF65-F5344CB8AC3E}">
        <p14:creationId xmlns:p14="http://schemas.microsoft.com/office/powerpoint/2010/main" val="135679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498E5-0D3D-9243-A877-C52672B1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Impact of Occupant Behavior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6A6CD-50D6-DE4D-B0E8-5B1B33F2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33AC-CD39-4EE7-B4DD-D3FB7421117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32B24E-CFAD-7348-8D6A-78C54E955A55}"/>
              </a:ext>
            </a:extLst>
          </p:cNvPr>
          <p:cNvGrpSpPr/>
          <p:nvPr/>
        </p:nvGrpSpPr>
        <p:grpSpPr>
          <a:xfrm>
            <a:off x="1772217" y="2925060"/>
            <a:ext cx="8647566" cy="3278698"/>
            <a:chOff x="539750" y="3397250"/>
            <a:chExt cx="8647566" cy="32786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A2BC7D-97D9-DD4E-89C0-0D72F89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750" y="3397250"/>
              <a:ext cx="8647566" cy="32786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FB75CE-D246-5D44-8632-E2564234F959}"/>
                </a:ext>
              </a:extLst>
            </p:cNvPr>
            <p:cNvSpPr/>
            <p:nvPr/>
          </p:nvSpPr>
          <p:spPr>
            <a:xfrm>
              <a:off x="5410654" y="3582193"/>
              <a:ext cx="3528876" cy="96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Occupant Preference Aware Load Scheduling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2435EE-0C9A-7145-8278-4EF20EE0B2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35" y="875704"/>
            <a:ext cx="5962650" cy="1584834"/>
          </a:xfrm>
          <a:prstGeom prst="rect">
            <a:avLst/>
          </a:prstGeom>
          <a:noFill/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77B6E600-C282-9947-A21B-D2901401937F}"/>
              </a:ext>
            </a:extLst>
          </p:cNvPr>
          <p:cNvSpPr/>
          <p:nvPr/>
        </p:nvSpPr>
        <p:spPr bwMode="auto">
          <a:xfrm>
            <a:off x="5480935" y="2612595"/>
            <a:ext cx="914400" cy="533400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AE3F5-5B63-B149-9F6E-E345EC2523B0}"/>
              </a:ext>
            </a:extLst>
          </p:cNvPr>
          <p:cNvSpPr/>
          <p:nvPr/>
        </p:nvSpPr>
        <p:spPr>
          <a:xfrm>
            <a:off x="381000" y="6274961"/>
            <a:ext cx="11041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J. Wang, S. Huang, W. Zuo, D. Vrabie 2021. "Occupant Preference-Aware Load Scheduling for Resilient Communities." 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Energy &amp; Buildings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252, pp. 111399.</a:t>
            </a:r>
          </a:p>
          <a:p>
            <a:pPr algn="l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S-Template.potx" id="{1F019BB5-DE77-4427-A825-66DF91EF9053}" vid="{97648AC1-F0C6-4C6E-A519-BC4C7E08F9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3624</TotalTime>
  <Words>1099</Words>
  <Application>Microsoft Macintosh PowerPoint</Application>
  <PresentationFormat>Widescreen</PresentationFormat>
  <Paragraphs>198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Gill Sans</vt:lpstr>
      <vt:lpstr>Office Theme</vt:lpstr>
      <vt:lpstr>Occupant Preference-Aware Load Scheduling for Resilient Communities </vt:lpstr>
      <vt:lpstr>Acknowledgment</vt:lpstr>
      <vt:lpstr>Outline</vt:lpstr>
      <vt:lpstr>Historic Green Village: Net Zero Energy Community (NZEC)</vt:lpstr>
      <vt:lpstr>Operation of NZEC in Islanded Mode</vt:lpstr>
      <vt:lpstr>Research Challenges</vt:lpstr>
      <vt:lpstr>Methodology: Optimal Control for Resilient Community Operation</vt:lpstr>
      <vt:lpstr>Methodology: Load Categorization</vt:lpstr>
      <vt:lpstr>Methodology: Impact of Occupant Behavior</vt:lpstr>
      <vt:lpstr>Methodology: Stochastic Occupant Thermostat Changing Models</vt:lpstr>
      <vt:lpstr>Results and Discussions</vt:lpstr>
      <vt:lpstr>Room Temperature Prediction Error Distributions</vt:lpstr>
      <vt:lpstr>Control Testing Results (Residential Building)</vt:lpstr>
      <vt:lpstr>Conclusion</vt:lpstr>
      <vt:lpstr>References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Medium Development</dc:title>
  <dc:creator>Kathryn Hinkelman</dc:creator>
  <cp:lastModifiedBy>Zuo, Wangda</cp:lastModifiedBy>
  <cp:revision>276</cp:revision>
  <dcterms:created xsi:type="dcterms:W3CDTF">2020-10-02T19:43:35Z</dcterms:created>
  <dcterms:modified xsi:type="dcterms:W3CDTF">2022-10-23T23:29:46Z</dcterms:modified>
</cp:coreProperties>
</file>