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omments/modernComment_139_C26D8775.xml" ContentType="application/vnd.ms-powerpoint.comment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2" r:id="rId2"/>
    <p:sldId id="317" r:id="rId3"/>
    <p:sldId id="295" r:id="rId4"/>
    <p:sldId id="314" r:id="rId5"/>
    <p:sldId id="313" r:id="rId6"/>
    <p:sldId id="291" r:id="rId7"/>
    <p:sldId id="315" r:id="rId8"/>
    <p:sldId id="316" r:id="rId9"/>
    <p:sldId id="308" r:id="rId10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roxima Nova Rg" panose="02000506030000020004" charset="0"/>
      <p:regular r:id="rId15"/>
      <p:bold r:id="rId16"/>
      <p:italic r:id="rId17"/>
      <p:boldItalic r:id="rId18"/>
    </p:embeddedFont>
    <p:embeddedFont>
      <p:font typeface="Proxima Nova Th" panose="02000506030000020004" charset="0"/>
      <p:regular r:id="rId19"/>
      <p:bold r:id="rId20"/>
      <p:italic r:id="rId21"/>
      <p:boldItalic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84CBAC-EF30-33D7-838C-FFECB80BB9D3}" name="Haiper Limited" initials="HL" userId="Haiper Limited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oli Zhao" initials="BZ" lastIdx="3" clrIdx="0">
    <p:extLst>
      <p:ext uri="{19B8F6BF-5375-455C-9EA6-DF929625EA0E}">
        <p15:presenceInfo xmlns:p15="http://schemas.microsoft.com/office/powerpoint/2012/main" userId="Baoli Zh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8C6"/>
    <a:srgbClr val="FFDC03"/>
    <a:srgbClr val="213EA9"/>
    <a:srgbClr val="FF4274"/>
    <a:srgbClr val="00136C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8" autoAdjust="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modernComment_139_C26D877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0341EF-107B-4911-A6CA-344BCD313157}" authorId="{1D84CBAC-EF30-33D7-838C-FFECB80BB9D3}" created="2022-09-14T18:32:48.47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11996169" sldId="289"/>
      <ac:picMk id="6146" creationId="{00000000-0000-0000-0000-000000000000}"/>
    </ac:deMkLst>
    <p188:txBody>
      <a:bodyPr/>
      <a:lstStyle/>
      <a:p>
        <a:r>
          <a:rPr lang="en-GB"/>
          <a:t>Update it with the latest screen print?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R="67310" algn="r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700" spc="-10" dirty="0">
                <a:solidFill>
                  <a:srgbClr val="000000"/>
                </a:solidFill>
                <a:latin typeface="Trebuchet MS"/>
                <a:cs typeface="Trebuchet MS"/>
              </a:rPr>
              <a:t>Private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40" dirty="0">
                <a:solidFill>
                  <a:srgbClr val="000000"/>
                </a:solidFill>
                <a:latin typeface="Trebuchet MS"/>
                <a:cs typeface="Trebuchet MS"/>
              </a:rPr>
              <a:t>&amp;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15" dirty="0">
                <a:solidFill>
                  <a:srgbClr val="000000"/>
                </a:solidFill>
                <a:latin typeface="Trebuchet MS"/>
                <a:cs typeface="Trebuchet MS"/>
              </a:rPr>
              <a:t>conﬁdential.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rgbClr val="000000"/>
                </a:solidFill>
                <a:latin typeface="Trebuchet MS"/>
                <a:cs typeface="Trebuchet MS"/>
              </a:rPr>
              <a:t>Property</a:t>
            </a:r>
            <a:r>
              <a:rPr sz="7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5" dirty="0">
                <a:solidFill>
                  <a:srgbClr val="000000"/>
                </a:solidFill>
                <a:latin typeface="Trebuchet MS"/>
                <a:cs typeface="Trebuchet MS"/>
              </a:rPr>
              <a:t>of</a:t>
            </a:r>
            <a:r>
              <a:rPr sz="7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25" dirty="0">
                <a:solidFill>
                  <a:srgbClr val="000000"/>
                </a:solidFill>
                <a:latin typeface="Trebuchet MS"/>
                <a:cs typeface="Trebuchet MS"/>
              </a:rPr>
              <a:t>Super</a:t>
            </a:r>
            <a:r>
              <a:rPr sz="7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30" dirty="0">
                <a:solidFill>
                  <a:srgbClr val="000000"/>
                </a:solidFill>
                <a:latin typeface="Trebuchet MS"/>
                <a:cs typeface="Trebuchet MS"/>
              </a:rPr>
              <a:t>Savvy</a:t>
            </a:r>
            <a:r>
              <a:rPr sz="7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10" dirty="0">
                <a:solidFill>
                  <a:srgbClr val="000000"/>
                </a:solidFill>
                <a:latin typeface="Trebuchet MS"/>
                <a:cs typeface="Trebuchet MS"/>
              </a:rPr>
              <a:t>Education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rgbClr val="000000"/>
                </a:solidFill>
                <a:latin typeface="Trebuchet MS"/>
                <a:cs typeface="Trebuchet MS"/>
              </a:rPr>
              <a:t>Ltd</a:t>
            </a:r>
            <a:endParaRPr sz="7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R="67310" algn="r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700" spc="-10" dirty="0">
                <a:solidFill>
                  <a:srgbClr val="000000"/>
                </a:solidFill>
                <a:latin typeface="Trebuchet MS"/>
                <a:cs typeface="Trebuchet MS"/>
              </a:rPr>
              <a:t>Private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40" dirty="0">
                <a:solidFill>
                  <a:srgbClr val="000000"/>
                </a:solidFill>
                <a:latin typeface="Trebuchet MS"/>
                <a:cs typeface="Trebuchet MS"/>
              </a:rPr>
              <a:t>&amp;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15" dirty="0">
                <a:solidFill>
                  <a:srgbClr val="000000"/>
                </a:solidFill>
                <a:latin typeface="Trebuchet MS"/>
                <a:cs typeface="Trebuchet MS"/>
              </a:rPr>
              <a:t>conﬁdential.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rgbClr val="000000"/>
                </a:solidFill>
                <a:latin typeface="Trebuchet MS"/>
                <a:cs typeface="Trebuchet MS"/>
              </a:rPr>
              <a:t>Property</a:t>
            </a:r>
            <a:r>
              <a:rPr sz="7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5" dirty="0">
                <a:solidFill>
                  <a:srgbClr val="000000"/>
                </a:solidFill>
                <a:latin typeface="Trebuchet MS"/>
                <a:cs typeface="Trebuchet MS"/>
              </a:rPr>
              <a:t>of</a:t>
            </a:r>
            <a:r>
              <a:rPr sz="7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25" dirty="0">
                <a:solidFill>
                  <a:srgbClr val="000000"/>
                </a:solidFill>
                <a:latin typeface="Trebuchet MS"/>
                <a:cs typeface="Trebuchet MS"/>
              </a:rPr>
              <a:t>Super</a:t>
            </a:r>
            <a:r>
              <a:rPr sz="7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30" dirty="0">
                <a:solidFill>
                  <a:srgbClr val="000000"/>
                </a:solidFill>
                <a:latin typeface="Trebuchet MS"/>
                <a:cs typeface="Trebuchet MS"/>
              </a:rPr>
              <a:t>Savvy</a:t>
            </a:r>
            <a:r>
              <a:rPr sz="7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10" dirty="0">
                <a:solidFill>
                  <a:srgbClr val="000000"/>
                </a:solidFill>
                <a:latin typeface="Trebuchet MS"/>
                <a:cs typeface="Trebuchet MS"/>
              </a:rPr>
              <a:t>Education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rgbClr val="000000"/>
                </a:solidFill>
                <a:latin typeface="Trebuchet MS"/>
                <a:cs typeface="Trebuchet MS"/>
              </a:rPr>
              <a:t>Ltd</a:t>
            </a:r>
            <a:endParaRPr sz="7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273000" y="6125"/>
            <a:ext cx="4871085" cy="5137785"/>
          </a:xfrm>
          <a:custGeom>
            <a:avLst/>
            <a:gdLst/>
            <a:ahLst/>
            <a:cxnLst/>
            <a:rect l="l" t="t" r="r" b="b"/>
            <a:pathLst>
              <a:path w="4871084" h="5137785">
                <a:moveTo>
                  <a:pt x="0" y="0"/>
                </a:moveTo>
                <a:lnTo>
                  <a:pt x="4870999" y="0"/>
                </a:lnTo>
                <a:lnTo>
                  <a:pt x="4870999" y="5137374"/>
                </a:lnTo>
                <a:lnTo>
                  <a:pt x="0" y="5137374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7075" y="327850"/>
            <a:ext cx="2763000" cy="27336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254225" y="365950"/>
            <a:ext cx="2649220" cy="2619375"/>
          </a:xfrm>
          <a:custGeom>
            <a:avLst/>
            <a:gdLst/>
            <a:ahLst/>
            <a:cxnLst/>
            <a:rect l="l" t="t" r="r" b="b"/>
            <a:pathLst>
              <a:path w="2649220" h="2619375">
                <a:moveTo>
                  <a:pt x="1324349" y="2619299"/>
                </a:moveTo>
                <a:lnTo>
                  <a:pt x="1275798" y="2618436"/>
                </a:lnTo>
                <a:lnTo>
                  <a:pt x="1227688" y="2615864"/>
                </a:lnTo>
                <a:lnTo>
                  <a:pt x="1180047" y="2611615"/>
                </a:lnTo>
                <a:lnTo>
                  <a:pt x="1132906" y="2605716"/>
                </a:lnTo>
                <a:lnTo>
                  <a:pt x="1086296" y="2598199"/>
                </a:lnTo>
                <a:lnTo>
                  <a:pt x="1040245" y="2589093"/>
                </a:lnTo>
                <a:lnTo>
                  <a:pt x="994785" y="2578426"/>
                </a:lnTo>
                <a:lnTo>
                  <a:pt x="949944" y="2566230"/>
                </a:lnTo>
                <a:lnTo>
                  <a:pt x="905753" y="2552533"/>
                </a:lnTo>
                <a:lnTo>
                  <a:pt x="862241" y="2537364"/>
                </a:lnTo>
                <a:lnTo>
                  <a:pt x="819439" y="2520755"/>
                </a:lnTo>
                <a:lnTo>
                  <a:pt x="777376" y="2502733"/>
                </a:lnTo>
                <a:lnTo>
                  <a:pt x="736083" y="2483330"/>
                </a:lnTo>
                <a:lnTo>
                  <a:pt x="695589" y="2462573"/>
                </a:lnTo>
                <a:lnTo>
                  <a:pt x="655925" y="2440494"/>
                </a:lnTo>
                <a:lnTo>
                  <a:pt x="617119" y="2417121"/>
                </a:lnTo>
                <a:lnTo>
                  <a:pt x="579203" y="2392484"/>
                </a:lnTo>
                <a:lnTo>
                  <a:pt x="542206" y="2366613"/>
                </a:lnTo>
                <a:lnTo>
                  <a:pt x="506157" y="2339537"/>
                </a:lnTo>
                <a:lnTo>
                  <a:pt x="471088" y="2311286"/>
                </a:lnTo>
                <a:lnTo>
                  <a:pt x="437027" y="2281890"/>
                </a:lnTo>
                <a:lnTo>
                  <a:pt x="404005" y="2251377"/>
                </a:lnTo>
                <a:lnTo>
                  <a:pt x="372051" y="2219779"/>
                </a:lnTo>
                <a:lnTo>
                  <a:pt x="341197" y="2187123"/>
                </a:lnTo>
                <a:lnTo>
                  <a:pt x="311470" y="2153440"/>
                </a:lnTo>
                <a:lnTo>
                  <a:pt x="282902" y="2118760"/>
                </a:lnTo>
                <a:lnTo>
                  <a:pt x="255522" y="2083112"/>
                </a:lnTo>
                <a:lnTo>
                  <a:pt x="229361" y="2046525"/>
                </a:lnTo>
                <a:lnTo>
                  <a:pt x="204447" y="2009030"/>
                </a:lnTo>
                <a:lnTo>
                  <a:pt x="180812" y="1970655"/>
                </a:lnTo>
                <a:lnTo>
                  <a:pt x="158485" y="1931431"/>
                </a:lnTo>
                <a:lnTo>
                  <a:pt x="137496" y="1891386"/>
                </a:lnTo>
                <a:lnTo>
                  <a:pt x="117874" y="1850551"/>
                </a:lnTo>
                <a:lnTo>
                  <a:pt x="99650" y="1808956"/>
                </a:lnTo>
                <a:lnTo>
                  <a:pt x="82854" y="1766629"/>
                </a:lnTo>
                <a:lnTo>
                  <a:pt x="67516" y="1723600"/>
                </a:lnTo>
                <a:lnTo>
                  <a:pt x="53665" y="1679899"/>
                </a:lnTo>
                <a:lnTo>
                  <a:pt x="41331" y="1635556"/>
                </a:lnTo>
                <a:lnTo>
                  <a:pt x="30545" y="1590600"/>
                </a:lnTo>
                <a:lnTo>
                  <a:pt x="21337" y="1545061"/>
                </a:lnTo>
                <a:lnTo>
                  <a:pt x="13735" y="1498968"/>
                </a:lnTo>
                <a:lnTo>
                  <a:pt x="7771" y="1452350"/>
                </a:lnTo>
                <a:lnTo>
                  <a:pt x="3473" y="1405238"/>
                </a:lnTo>
                <a:lnTo>
                  <a:pt x="873" y="1357662"/>
                </a:lnTo>
                <a:lnTo>
                  <a:pt x="0" y="1309649"/>
                </a:lnTo>
                <a:lnTo>
                  <a:pt x="873" y="1261637"/>
                </a:lnTo>
                <a:lnTo>
                  <a:pt x="3473" y="1214061"/>
                </a:lnTo>
                <a:lnTo>
                  <a:pt x="7771" y="1166949"/>
                </a:lnTo>
                <a:lnTo>
                  <a:pt x="13735" y="1120331"/>
                </a:lnTo>
                <a:lnTo>
                  <a:pt x="21337" y="1074238"/>
                </a:lnTo>
                <a:lnTo>
                  <a:pt x="30545" y="1028699"/>
                </a:lnTo>
                <a:lnTo>
                  <a:pt x="41331" y="983743"/>
                </a:lnTo>
                <a:lnTo>
                  <a:pt x="53665" y="939399"/>
                </a:lnTo>
                <a:lnTo>
                  <a:pt x="67516" y="895699"/>
                </a:lnTo>
                <a:lnTo>
                  <a:pt x="82854" y="852670"/>
                </a:lnTo>
                <a:lnTo>
                  <a:pt x="99650" y="810343"/>
                </a:lnTo>
                <a:lnTo>
                  <a:pt x="117874" y="768748"/>
                </a:lnTo>
                <a:lnTo>
                  <a:pt x="137496" y="727913"/>
                </a:lnTo>
                <a:lnTo>
                  <a:pt x="158485" y="687868"/>
                </a:lnTo>
                <a:lnTo>
                  <a:pt x="180812" y="648644"/>
                </a:lnTo>
                <a:lnTo>
                  <a:pt x="204447" y="610269"/>
                </a:lnTo>
                <a:lnTo>
                  <a:pt x="229361" y="572774"/>
                </a:lnTo>
                <a:lnTo>
                  <a:pt x="255522" y="536187"/>
                </a:lnTo>
                <a:lnTo>
                  <a:pt x="282902" y="500539"/>
                </a:lnTo>
                <a:lnTo>
                  <a:pt x="311470" y="465859"/>
                </a:lnTo>
                <a:lnTo>
                  <a:pt x="341197" y="432176"/>
                </a:lnTo>
                <a:lnTo>
                  <a:pt x="372051" y="399520"/>
                </a:lnTo>
                <a:lnTo>
                  <a:pt x="404005" y="367922"/>
                </a:lnTo>
                <a:lnTo>
                  <a:pt x="437027" y="337409"/>
                </a:lnTo>
                <a:lnTo>
                  <a:pt x="471088" y="308013"/>
                </a:lnTo>
                <a:lnTo>
                  <a:pt x="506157" y="279762"/>
                </a:lnTo>
                <a:lnTo>
                  <a:pt x="542206" y="252686"/>
                </a:lnTo>
                <a:lnTo>
                  <a:pt x="579203" y="226815"/>
                </a:lnTo>
                <a:lnTo>
                  <a:pt x="617119" y="202178"/>
                </a:lnTo>
                <a:lnTo>
                  <a:pt x="655925" y="178805"/>
                </a:lnTo>
                <a:lnTo>
                  <a:pt x="695589" y="156726"/>
                </a:lnTo>
                <a:lnTo>
                  <a:pt x="736083" y="135969"/>
                </a:lnTo>
                <a:lnTo>
                  <a:pt x="777376" y="116566"/>
                </a:lnTo>
                <a:lnTo>
                  <a:pt x="819439" y="98544"/>
                </a:lnTo>
                <a:lnTo>
                  <a:pt x="862241" y="81935"/>
                </a:lnTo>
                <a:lnTo>
                  <a:pt x="905753" y="66766"/>
                </a:lnTo>
                <a:lnTo>
                  <a:pt x="949944" y="53069"/>
                </a:lnTo>
                <a:lnTo>
                  <a:pt x="994785" y="40873"/>
                </a:lnTo>
                <a:lnTo>
                  <a:pt x="1040245" y="30206"/>
                </a:lnTo>
                <a:lnTo>
                  <a:pt x="1086296" y="21100"/>
                </a:lnTo>
                <a:lnTo>
                  <a:pt x="1132906" y="13583"/>
                </a:lnTo>
                <a:lnTo>
                  <a:pt x="1180047" y="7684"/>
                </a:lnTo>
                <a:lnTo>
                  <a:pt x="1227688" y="3435"/>
                </a:lnTo>
                <a:lnTo>
                  <a:pt x="1275798" y="863"/>
                </a:lnTo>
                <a:lnTo>
                  <a:pt x="1324349" y="0"/>
                </a:lnTo>
                <a:lnTo>
                  <a:pt x="1374421" y="935"/>
                </a:lnTo>
                <a:lnTo>
                  <a:pt x="1424248" y="3728"/>
                </a:lnTo>
                <a:lnTo>
                  <a:pt x="1473784" y="8359"/>
                </a:lnTo>
                <a:lnTo>
                  <a:pt x="1522980" y="14808"/>
                </a:lnTo>
                <a:lnTo>
                  <a:pt x="1571788" y="23056"/>
                </a:lnTo>
                <a:lnTo>
                  <a:pt x="1620161" y="33083"/>
                </a:lnTo>
                <a:lnTo>
                  <a:pt x="1668049" y="44869"/>
                </a:lnTo>
                <a:lnTo>
                  <a:pt x="1715406" y="58395"/>
                </a:lnTo>
                <a:lnTo>
                  <a:pt x="1762183" y="73640"/>
                </a:lnTo>
                <a:lnTo>
                  <a:pt x="1808332" y="90586"/>
                </a:lnTo>
                <a:lnTo>
                  <a:pt x="1853806" y="109213"/>
                </a:lnTo>
                <a:lnTo>
                  <a:pt x="1898555" y="129500"/>
                </a:lnTo>
                <a:lnTo>
                  <a:pt x="1942533" y="151429"/>
                </a:lnTo>
                <a:lnTo>
                  <a:pt x="1985691" y="174980"/>
                </a:lnTo>
                <a:lnTo>
                  <a:pt x="2027981" y="200132"/>
                </a:lnTo>
                <a:lnTo>
                  <a:pt x="2069355" y="226867"/>
                </a:lnTo>
                <a:lnTo>
                  <a:pt x="2109765" y="255164"/>
                </a:lnTo>
                <a:lnTo>
                  <a:pt x="2149163" y="285005"/>
                </a:lnTo>
                <a:lnTo>
                  <a:pt x="2187501" y="316368"/>
                </a:lnTo>
                <a:lnTo>
                  <a:pt x="2224732" y="349236"/>
                </a:lnTo>
                <a:lnTo>
                  <a:pt x="2260806" y="383587"/>
                </a:lnTo>
                <a:lnTo>
                  <a:pt x="2295543" y="419261"/>
                </a:lnTo>
                <a:lnTo>
                  <a:pt x="2328779" y="456078"/>
                </a:lnTo>
                <a:lnTo>
                  <a:pt x="2360495" y="493991"/>
                </a:lnTo>
                <a:lnTo>
                  <a:pt x="2390670" y="532952"/>
                </a:lnTo>
                <a:lnTo>
                  <a:pt x="2419285" y="572914"/>
                </a:lnTo>
                <a:lnTo>
                  <a:pt x="2446320" y="613829"/>
                </a:lnTo>
                <a:lnTo>
                  <a:pt x="2471755" y="655649"/>
                </a:lnTo>
                <a:lnTo>
                  <a:pt x="2495570" y="698328"/>
                </a:lnTo>
                <a:lnTo>
                  <a:pt x="2517745" y="741817"/>
                </a:lnTo>
                <a:lnTo>
                  <a:pt x="2538260" y="786070"/>
                </a:lnTo>
                <a:lnTo>
                  <a:pt x="2557096" y="831039"/>
                </a:lnTo>
                <a:lnTo>
                  <a:pt x="2574232" y="876676"/>
                </a:lnTo>
                <a:lnTo>
                  <a:pt x="2589649" y="922934"/>
                </a:lnTo>
                <a:lnTo>
                  <a:pt x="2603326" y="969765"/>
                </a:lnTo>
                <a:lnTo>
                  <a:pt x="2615245" y="1017122"/>
                </a:lnTo>
                <a:lnTo>
                  <a:pt x="2625384" y="1064957"/>
                </a:lnTo>
                <a:lnTo>
                  <a:pt x="2633725" y="1113224"/>
                </a:lnTo>
                <a:lnTo>
                  <a:pt x="2640246" y="1161874"/>
                </a:lnTo>
                <a:lnTo>
                  <a:pt x="2644929" y="1210860"/>
                </a:lnTo>
                <a:lnTo>
                  <a:pt x="2647754" y="1260134"/>
                </a:lnTo>
                <a:lnTo>
                  <a:pt x="2648699" y="1309649"/>
                </a:lnTo>
                <a:lnTo>
                  <a:pt x="2647826" y="1357662"/>
                </a:lnTo>
                <a:lnTo>
                  <a:pt x="2645226" y="1405238"/>
                </a:lnTo>
                <a:lnTo>
                  <a:pt x="2640928" y="1452350"/>
                </a:lnTo>
                <a:lnTo>
                  <a:pt x="2634964" y="1498968"/>
                </a:lnTo>
                <a:lnTo>
                  <a:pt x="2627362" y="1545061"/>
                </a:lnTo>
                <a:lnTo>
                  <a:pt x="2618154" y="1590600"/>
                </a:lnTo>
                <a:lnTo>
                  <a:pt x="2607368" y="1635556"/>
                </a:lnTo>
                <a:lnTo>
                  <a:pt x="2595034" y="1679899"/>
                </a:lnTo>
                <a:lnTo>
                  <a:pt x="2581183" y="1723600"/>
                </a:lnTo>
                <a:lnTo>
                  <a:pt x="2565845" y="1766629"/>
                </a:lnTo>
                <a:lnTo>
                  <a:pt x="2549049" y="1808956"/>
                </a:lnTo>
                <a:lnTo>
                  <a:pt x="2530825" y="1850551"/>
                </a:lnTo>
                <a:lnTo>
                  <a:pt x="2511203" y="1891386"/>
                </a:lnTo>
                <a:lnTo>
                  <a:pt x="2490214" y="1931431"/>
                </a:lnTo>
                <a:lnTo>
                  <a:pt x="2467887" y="1970655"/>
                </a:lnTo>
                <a:lnTo>
                  <a:pt x="2444252" y="2009030"/>
                </a:lnTo>
                <a:lnTo>
                  <a:pt x="2419338" y="2046525"/>
                </a:lnTo>
                <a:lnTo>
                  <a:pt x="2393177" y="2083112"/>
                </a:lnTo>
                <a:lnTo>
                  <a:pt x="2365797" y="2118760"/>
                </a:lnTo>
                <a:lnTo>
                  <a:pt x="2337229" y="2153440"/>
                </a:lnTo>
                <a:lnTo>
                  <a:pt x="2307502" y="2187123"/>
                </a:lnTo>
                <a:lnTo>
                  <a:pt x="2276648" y="2219779"/>
                </a:lnTo>
                <a:lnTo>
                  <a:pt x="2244694" y="2251377"/>
                </a:lnTo>
                <a:lnTo>
                  <a:pt x="2211672" y="2281890"/>
                </a:lnTo>
                <a:lnTo>
                  <a:pt x="2177611" y="2311286"/>
                </a:lnTo>
                <a:lnTo>
                  <a:pt x="2142542" y="2339537"/>
                </a:lnTo>
                <a:lnTo>
                  <a:pt x="2106493" y="2366613"/>
                </a:lnTo>
                <a:lnTo>
                  <a:pt x="2069496" y="2392484"/>
                </a:lnTo>
                <a:lnTo>
                  <a:pt x="2031580" y="2417121"/>
                </a:lnTo>
                <a:lnTo>
                  <a:pt x="1992774" y="2440494"/>
                </a:lnTo>
                <a:lnTo>
                  <a:pt x="1953110" y="2462573"/>
                </a:lnTo>
                <a:lnTo>
                  <a:pt x="1912616" y="2483330"/>
                </a:lnTo>
                <a:lnTo>
                  <a:pt x="1871323" y="2502733"/>
                </a:lnTo>
                <a:lnTo>
                  <a:pt x="1829260" y="2520755"/>
                </a:lnTo>
                <a:lnTo>
                  <a:pt x="1786458" y="2537364"/>
                </a:lnTo>
                <a:lnTo>
                  <a:pt x="1742946" y="2552533"/>
                </a:lnTo>
                <a:lnTo>
                  <a:pt x="1698755" y="2566230"/>
                </a:lnTo>
                <a:lnTo>
                  <a:pt x="1653914" y="2578426"/>
                </a:lnTo>
                <a:lnTo>
                  <a:pt x="1608454" y="2589093"/>
                </a:lnTo>
                <a:lnTo>
                  <a:pt x="1562403" y="2598199"/>
                </a:lnTo>
                <a:lnTo>
                  <a:pt x="1515792" y="2605716"/>
                </a:lnTo>
                <a:lnTo>
                  <a:pt x="1468652" y="2611615"/>
                </a:lnTo>
                <a:lnTo>
                  <a:pt x="1421011" y="2615864"/>
                </a:lnTo>
                <a:lnTo>
                  <a:pt x="1372901" y="2618436"/>
                </a:lnTo>
                <a:lnTo>
                  <a:pt x="1324349" y="2619299"/>
                </a:lnTo>
                <a:close/>
              </a:path>
            </a:pathLst>
          </a:custGeom>
          <a:solidFill>
            <a:srgbClr val="FCD65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R="67310" algn="r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700" spc="-10" dirty="0">
                <a:solidFill>
                  <a:srgbClr val="000000"/>
                </a:solidFill>
                <a:latin typeface="Trebuchet MS"/>
                <a:cs typeface="Trebuchet MS"/>
              </a:rPr>
              <a:t>Private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40" dirty="0">
                <a:solidFill>
                  <a:srgbClr val="000000"/>
                </a:solidFill>
                <a:latin typeface="Trebuchet MS"/>
                <a:cs typeface="Trebuchet MS"/>
              </a:rPr>
              <a:t>&amp;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15" dirty="0">
                <a:solidFill>
                  <a:srgbClr val="000000"/>
                </a:solidFill>
                <a:latin typeface="Trebuchet MS"/>
                <a:cs typeface="Trebuchet MS"/>
              </a:rPr>
              <a:t>conﬁdential.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rgbClr val="000000"/>
                </a:solidFill>
                <a:latin typeface="Trebuchet MS"/>
                <a:cs typeface="Trebuchet MS"/>
              </a:rPr>
              <a:t>Property</a:t>
            </a:r>
            <a:r>
              <a:rPr sz="7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5" dirty="0">
                <a:solidFill>
                  <a:srgbClr val="000000"/>
                </a:solidFill>
                <a:latin typeface="Trebuchet MS"/>
                <a:cs typeface="Trebuchet MS"/>
              </a:rPr>
              <a:t>of</a:t>
            </a:r>
            <a:r>
              <a:rPr sz="7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25" dirty="0">
                <a:solidFill>
                  <a:srgbClr val="000000"/>
                </a:solidFill>
                <a:latin typeface="Trebuchet MS"/>
                <a:cs typeface="Trebuchet MS"/>
              </a:rPr>
              <a:t>Super</a:t>
            </a:r>
            <a:r>
              <a:rPr sz="7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30" dirty="0">
                <a:solidFill>
                  <a:srgbClr val="000000"/>
                </a:solidFill>
                <a:latin typeface="Trebuchet MS"/>
                <a:cs typeface="Trebuchet MS"/>
              </a:rPr>
              <a:t>Savvy</a:t>
            </a:r>
            <a:r>
              <a:rPr sz="7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10" dirty="0">
                <a:solidFill>
                  <a:srgbClr val="000000"/>
                </a:solidFill>
                <a:latin typeface="Trebuchet MS"/>
                <a:cs typeface="Trebuchet MS"/>
              </a:rPr>
              <a:t>Education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rgbClr val="000000"/>
                </a:solidFill>
                <a:latin typeface="Trebuchet MS"/>
                <a:cs typeface="Trebuchet MS"/>
              </a:rPr>
              <a:t>Ltd</a:t>
            </a:r>
            <a:endParaRPr sz="7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R="67310" algn="r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700" spc="-10" dirty="0">
                <a:solidFill>
                  <a:srgbClr val="000000"/>
                </a:solidFill>
                <a:latin typeface="Trebuchet MS"/>
                <a:cs typeface="Trebuchet MS"/>
              </a:rPr>
              <a:t>Private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40" dirty="0">
                <a:solidFill>
                  <a:srgbClr val="000000"/>
                </a:solidFill>
                <a:latin typeface="Trebuchet MS"/>
                <a:cs typeface="Trebuchet MS"/>
              </a:rPr>
              <a:t>&amp;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15" dirty="0">
                <a:solidFill>
                  <a:srgbClr val="000000"/>
                </a:solidFill>
                <a:latin typeface="Trebuchet MS"/>
                <a:cs typeface="Trebuchet MS"/>
              </a:rPr>
              <a:t>conﬁdential.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rgbClr val="000000"/>
                </a:solidFill>
                <a:latin typeface="Trebuchet MS"/>
                <a:cs typeface="Trebuchet MS"/>
              </a:rPr>
              <a:t>Property</a:t>
            </a:r>
            <a:r>
              <a:rPr sz="7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5" dirty="0">
                <a:solidFill>
                  <a:srgbClr val="000000"/>
                </a:solidFill>
                <a:latin typeface="Trebuchet MS"/>
                <a:cs typeface="Trebuchet MS"/>
              </a:rPr>
              <a:t>of</a:t>
            </a:r>
            <a:r>
              <a:rPr sz="7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25" dirty="0">
                <a:solidFill>
                  <a:srgbClr val="000000"/>
                </a:solidFill>
                <a:latin typeface="Trebuchet MS"/>
                <a:cs typeface="Trebuchet MS"/>
              </a:rPr>
              <a:t>Super</a:t>
            </a:r>
            <a:r>
              <a:rPr sz="7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30" dirty="0">
                <a:solidFill>
                  <a:srgbClr val="000000"/>
                </a:solidFill>
                <a:latin typeface="Trebuchet MS"/>
                <a:cs typeface="Trebuchet MS"/>
              </a:rPr>
              <a:t>Savvy</a:t>
            </a:r>
            <a:r>
              <a:rPr sz="7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10" dirty="0">
                <a:solidFill>
                  <a:srgbClr val="000000"/>
                </a:solidFill>
                <a:latin typeface="Trebuchet MS"/>
                <a:cs typeface="Trebuchet MS"/>
              </a:rPr>
              <a:t>Education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rgbClr val="000000"/>
                </a:solidFill>
                <a:latin typeface="Trebuchet MS"/>
                <a:cs typeface="Trebuchet MS"/>
              </a:rPr>
              <a:t>Ltd</a:t>
            </a:r>
            <a:endParaRPr sz="7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R="67310" algn="r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700" spc="-10" dirty="0">
                <a:solidFill>
                  <a:srgbClr val="000000"/>
                </a:solidFill>
                <a:latin typeface="Trebuchet MS"/>
                <a:cs typeface="Trebuchet MS"/>
              </a:rPr>
              <a:t>Private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40" dirty="0">
                <a:solidFill>
                  <a:srgbClr val="000000"/>
                </a:solidFill>
                <a:latin typeface="Trebuchet MS"/>
                <a:cs typeface="Trebuchet MS"/>
              </a:rPr>
              <a:t>&amp;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15" dirty="0">
                <a:solidFill>
                  <a:srgbClr val="000000"/>
                </a:solidFill>
                <a:latin typeface="Trebuchet MS"/>
                <a:cs typeface="Trebuchet MS"/>
              </a:rPr>
              <a:t>conﬁdential.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rgbClr val="000000"/>
                </a:solidFill>
                <a:latin typeface="Trebuchet MS"/>
                <a:cs typeface="Trebuchet MS"/>
              </a:rPr>
              <a:t>Property</a:t>
            </a:r>
            <a:r>
              <a:rPr sz="7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5" dirty="0">
                <a:solidFill>
                  <a:srgbClr val="000000"/>
                </a:solidFill>
                <a:latin typeface="Trebuchet MS"/>
                <a:cs typeface="Trebuchet MS"/>
              </a:rPr>
              <a:t>of</a:t>
            </a:r>
            <a:r>
              <a:rPr sz="7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25" dirty="0">
                <a:solidFill>
                  <a:srgbClr val="000000"/>
                </a:solidFill>
                <a:latin typeface="Trebuchet MS"/>
                <a:cs typeface="Trebuchet MS"/>
              </a:rPr>
              <a:t>Super</a:t>
            </a:r>
            <a:r>
              <a:rPr sz="7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30" dirty="0">
                <a:solidFill>
                  <a:srgbClr val="000000"/>
                </a:solidFill>
                <a:latin typeface="Trebuchet MS"/>
                <a:cs typeface="Trebuchet MS"/>
              </a:rPr>
              <a:t>Savvy</a:t>
            </a:r>
            <a:r>
              <a:rPr sz="7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10" dirty="0">
                <a:solidFill>
                  <a:srgbClr val="000000"/>
                </a:solidFill>
                <a:latin typeface="Trebuchet MS"/>
                <a:cs typeface="Trebuchet MS"/>
              </a:rPr>
              <a:t>Education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rgbClr val="000000"/>
                </a:solidFill>
                <a:latin typeface="Trebuchet MS"/>
                <a:cs typeface="Trebuchet MS"/>
              </a:rPr>
              <a:t>Ltd</a:t>
            </a:r>
            <a:endParaRPr sz="7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449" y="252162"/>
            <a:ext cx="843110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1025" y="1563899"/>
            <a:ext cx="3955415" cy="2452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36945" y="4778067"/>
            <a:ext cx="2474595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R="67310" algn="r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700" spc="-10" dirty="0">
                <a:solidFill>
                  <a:srgbClr val="000000"/>
                </a:solidFill>
                <a:latin typeface="Trebuchet MS"/>
                <a:cs typeface="Trebuchet MS"/>
              </a:rPr>
              <a:t>Private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40" dirty="0">
                <a:solidFill>
                  <a:srgbClr val="000000"/>
                </a:solidFill>
                <a:latin typeface="Trebuchet MS"/>
                <a:cs typeface="Trebuchet MS"/>
              </a:rPr>
              <a:t>&amp;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15" dirty="0">
                <a:solidFill>
                  <a:srgbClr val="000000"/>
                </a:solidFill>
                <a:latin typeface="Trebuchet MS"/>
                <a:cs typeface="Trebuchet MS"/>
              </a:rPr>
              <a:t>conﬁdential.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rgbClr val="000000"/>
                </a:solidFill>
                <a:latin typeface="Trebuchet MS"/>
                <a:cs typeface="Trebuchet MS"/>
              </a:rPr>
              <a:t>Property</a:t>
            </a:r>
            <a:r>
              <a:rPr sz="7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-5" dirty="0">
                <a:solidFill>
                  <a:srgbClr val="000000"/>
                </a:solidFill>
                <a:latin typeface="Trebuchet MS"/>
                <a:cs typeface="Trebuchet MS"/>
              </a:rPr>
              <a:t>of</a:t>
            </a:r>
            <a:r>
              <a:rPr sz="7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25" dirty="0">
                <a:solidFill>
                  <a:srgbClr val="000000"/>
                </a:solidFill>
                <a:latin typeface="Trebuchet MS"/>
                <a:cs typeface="Trebuchet MS"/>
              </a:rPr>
              <a:t>Super</a:t>
            </a:r>
            <a:r>
              <a:rPr sz="7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30" dirty="0">
                <a:solidFill>
                  <a:srgbClr val="000000"/>
                </a:solidFill>
                <a:latin typeface="Trebuchet MS"/>
                <a:cs typeface="Trebuchet MS"/>
              </a:rPr>
              <a:t>Savvy</a:t>
            </a:r>
            <a:r>
              <a:rPr sz="7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10" dirty="0">
                <a:solidFill>
                  <a:srgbClr val="000000"/>
                </a:solidFill>
                <a:latin typeface="Trebuchet MS"/>
                <a:cs typeface="Trebuchet MS"/>
              </a:rPr>
              <a:t>Education</a:t>
            </a:r>
            <a:r>
              <a:rPr sz="7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rgbClr val="000000"/>
                </a:solidFill>
                <a:latin typeface="Trebuchet MS"/>
                <a:cs typeface="Trebuchet MS"/>
              </a:rPr>
              <a:t>Ltd</a:t>
            </a:r>
            <a:endParaRPr sz="700" dirty="0">
              <a:latin typeface="Trebuchet MS"/>
              <a:cs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9_C26D877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7298945" y="4953740"/>
            <a:ext cx="1768855" cy="1147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spc="-10" dirty="0">
                <a:latin typeface="Proxima Nova Th" pitchFamily="50" charset="0"/>
                <a:cs typeface="Trebuchet MS"/>
              </a:rPr>
              <a:t>Private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40" dirty="0">
                <a:latin typeface="Proxima Nova Th" pitchFamily="50" charset="0"/>
                <a:cs typeface="Trebuchet MS"/>
              </a:rPr>
              <a:t>&amp;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15" dirty="0">
                <a:latin typeface="Proxima Nova Th" pitchFamily="50" charset="0"/>
                <a:cs typeface="Trebuchet MS"/>
              </a:rPr>
              <a:t>conﬁdential.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Property</a:t>
            </a:r>
            <a:r>
              <a:rPr sz="700" spc="-50" dirty="0">
                <a:latin typeface="Proxima Nova Th" pitchFamily="50" charset="0"/>
                <a:cs typeface="Trebuchet MS"/>
              </a:rPr>
              <a:t> </a:t>
            </a:r>
            <a:r>
              <a:rPr sz="700" spc="-5" dirty="0">
                <a:latin typeface="Proxima Nova Th" pitchFamily="50" charset="0"/>
                <a:cs typeface="Trebuchet MS"/>
              </a:rPr>
              <a:t>of</a:t>
            </a:r>
            <a:r>
              <a:rPr sz="700" spc="-45" dirty="0">
                <a:latin typeface="Proxima Nova Th" pitchFamily="50" charset="0"/>
                <a:cs typeface="Trebuchet MS"/>
              </a:rPr>
              <a:t> </a:t>
            </a:r>
            <a:r>
              <a:rPr lang="en-GB" sz="700" spc="25" dirty="0">
                <a:latin typeface="Proxima Nova Th" pitchFamily="50" charset="0"/>
                <a:cs typeface="Trebuchet MS"/>
              </a:rPr>
              <a:t>Vieunite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Ltd</a:t>
            </a:r>
            <a:endParaRPr sz="700" dirty="0">
              <a:latin typeface="Proxima Nova Th" pitchFamily="50" charset="0"/>
              <a:cs typeface="Trebuchet MS"/>
            </a:endParaRPr>
          </a:p>
        </p:txBody>
      </p:sp>
      <p:pic>
        <p:nvPicPr>
          <p:cNvPr id="1026" name="Picture 2" descr="V:\Vieunite\Branding\final\Final\Assets\Logos\Vieunite_Brand-Guidelines_Assets_Be-Noticed-Desig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22518" r="15248" b="22722"/>
          <a:stretch/>
        </p:blipFill>
        <p:spPr bwMode="auto">
          <a:xfrm>
            <a:off x="152400" y="209551"/>
            <a:ext cx="120023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905000" y="895350"/>
            <a:ext cx="5558789" cy="0"/>
          </a:xfrm>
          <a:prstGeom prst="line">
            <a:avLst/>
          </a:prstGeom>
          <a:ln w="38100">
            <a:solidFill>
              <a:srgbClr val="FFD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3">
            <a:extLst>
              <a:ext uri="{FF2B5EF4-FFF2-40B4-BE49-F238E27FC236}">
                <a16:creationId xmlns:a16="http://schemas.microsoft.com/office/drawing/2014/main" id="{A44F977C-F433-AD76-AD44-305FCACE3BEA}"/>
              </a:ext>
            </a:extLst>
          </p:cNvPr>
          <p:cNvSpPr txBox="1">
            <a:spLocks/>
          </p:cNvSpPr>
          <p:nvPr/>
        </p:nvSpPr>
        <p:spPr>
          <a:xfrm>
            <a:off x="2573673" y="503485"/>
            <a:ext cx="48014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Bring Biophilic art to intelligent buildings </a:t>
            </a:r>
            <a:endParaRPr lang="en-GB" spc="-30" dirty="0">
              <a:solidFill>
                <a:srgbClr val="434343"/>
              </a:solidFill>
              <a:latin typeface="Proxima Nova Rg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AFC2F-0BA6-1561-655C-0DC8AF35D9AD}"/>
              </a:ext>
            </a:extLst>
          </p:cNvPr>
          <p:cNvSpPr txBox="1"/>
          <p:nvPr/>
        </p:nvSpPr>
        <p:spPr>
          <a:xfrm flipH="1">
            <a:off x="2667000" y="99062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BY </a:t>
            </a:r>
          </a:p>
          <a:p>
            <a:pPr algn="ctr"/>
            <a:r>
              <a:rPr lang="en-GB" dirty="0" err="1"/>
              <a:t>Dr.</a:t>
            </a:r>
            <a:r>
              <a:rPr lang="en-GB" dirty="0"/>
              <a:t> Anthony Adole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C6AAE-0618-B9C8-DF4A-265B5A3397B3}"/>
              </a:ext>
            </a:extLst>
          </p:cNvPr>
          <p:cNvSpPr txBox="1"/>
          <p:nvPr/>
        </p:nvSpPr>
        <p:spPr>
          <a:xfrm>
            <a:off x="1790700" y="213750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Sponsored By</a:t>
            </a:r>
          </a:p>
          <a:p>
            <a:pPr algn="ctr"/>
            <a:r>
              <a:rPr lang="en-GB" dirty="0"/>
              <a:t>Innovate UK, NTU, Vieunite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6B36E-92FA-6ED0-BFE6-BDCB903A7041}"/>
              </a:ext>
            </a:extLst>
          </p:cNvPr>
          <p:cNvSpPr txBox="1"/>
          <p:nvPr/>
        </p:nvSpPr>
        <p:spPr>
          <a:xfrm>
            <a:off x="9293" y="3112116"/>
            <a:ext cx="876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Academic Teams: </a:t>
            </a:r>
          </a:p>
          <a:p>
            <a:pPr algn="ctr"/>
            <a:r>
              <a:rPr lang="en-GB" sz="1600" dirty="0" err="1"/>
              <a:t>Dr.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Yangang Xing, </a:t>
            </a:r>
            <a:r>
              <a:rPr lang="en-GB" sz="1600" dirty="0" err="1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Dr.</a:t>
            </a:r>
            <a:r>
              <a:rPr lang="en-GB" sz="160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 Jordan Bird, Professor Ahmad Lotfi, </a:t>
            </a:r>
            <a:r>
              <a:rPr lang="en-GB" sz="1600" dirty="0" err="1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Dr.</a:t>
            </a:r>
            <a:r>
              <a:rPr lang="en-GB" sz="160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 Benedict Carpenter van Barthold, </a:t>
            </a:r>
            <a:r>
              <a:rPr lang="en-GB" sz="1600" dirty="0" err="1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Dr.</a:t>
            </a:r>
            <a:r>
              <a:rPr lang="en-GB" sz="160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 Andrew Knight, </a:t>
            </a:r>
            <a:r>
              <a:rPr lang="en-GB" sz="1600" dirty="0" err="1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Dr.</a:t>
            </a:r>
            <a:r>
              <a:rPr lang="en-GB" sz="160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 Alexander Sumich, and Mrs. Carolyn Thomas.</a:t>
            </a:r>
            <a:endParaRPr lang="en-GB" sz="1600" dirty="0">
              <a:effectLst/>
              <a:latin typeface="Arial" panose="020B0604020202020204" pitchFamily="34" charset="0"/>
            </a:endParaRPr>
          </a:p>
          <a:p>
            <a:endParaRPr lang="en-GB" sz="1600" dirty="0">
              <a:effectLst/>
              <a:latin typeface="Arial" panose="020B0604020202020204" pitchFamily="34" charset="0"/>
            </a:endParaRPr>
          </a:p>
          <a:p>
            <a:endParaRPr lang="en-GB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804BC-EBBA-98C4-5D57-2F678E9F3B86}"/>
              </a:ext>
            </a:extLst>
          </p:cNvPr>
          <p:cNvSpPr txBox="1"/>
          <p:nvPr/>
        </p:nvSpPr>
        <p:spPr>
          <a:xfrm>
            <a:off x="2061657" y="434917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Industrial Teams:</a:t>
            </a:r>
          </a:p>
          <a:p>
            <a:pPr algn="ctr"/>
            <a:r>
              <a:rPr lang="en-GB" sz="1600" dirty="0"/>
              <a:t> </a:t>
            </a:r>
            <a:r>
              <a:rPr lang="en-GB" sz="1600" dirty="0" err="1"/>
              <a:t>Dr.</a:t>
            </a:r>
            <a:r>
              <a:rPr lang="en-GB" sz="1600" dirty="0"/>
              <a:t> </a:t>
            </a:r>
            <a:r>
              <a:rPr lang="en-GB" sz="1600" dirty="0" err="1">
                <a:solidFill>
                  <a:srgbClr val="262626"/>
                </a:solidFill>
                <a:latin typeface="Segoe UI" panose="020B0502040204020203" pitchFamily="34" charset="0"/>
              </a:rPr>
              <a:t>B</a:t>
            </a:r>
            <a:r>
              <a:rPr lang="en-GB" sz="1600" dirty="0" err="1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aoli</a:t>
            </a:r>
            <a:r>
              <a:rPr lang="en-GB" sz="160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GB" sz="1600" dirty="0">
                <a:solidFill>
                  <a:srgbClr val="262626"/>
                </a:solidFill>
                <a:latin typeface="Segoe UI" panose="020B0502040204020203" pitchFamily="34" charset="0"/>
              </a:rPr>
              <a:t>Z</a:t>
            </a:r>
            <a:r>
              <a:rPr lang="en-GB" sz="160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hao, Mrs </a:t>
            </a:r>
            <a:r>
              <a:rPr lang="en-GB" sz="1600" dirty="0">
                <a:solidFill>
                  <a:srgbClr val="262626"/>
                </a:solidFill>
                <a:latin typeface="Segoe UI" panose="020B0502040204020203" pitchFamily="34" charset="0"/>
              </a:rPr>
              <a:t>J</a:t>
            </a:r>
            <a:r>
              <a:rPr lang="en-GB" sz="160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ing Dong, Mr. </a:t>
            </a:r>
            <a:r>
              <a:rPr lang="en-GB" sz="1600" dirty="0">
                <a:solidFill>
                  <a:srgbClr val="262626"/>
                </a:solidFill>
                <a:latin typeface="Segoe UI" panose="020B0502040204020203" pitchFamily="34" charset="0"/>
              </a:rPr>
              <a:t>Y</a:t>
            </a:r>
            <a:r>
              <a:rPr lang="en-GB" sz="160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ang Zhou</a:t>
            </a:r>
            <a:endParaRPr lang="en-GB" sz="160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DD59-7A5C-D362-AF43-AEA521BDDEF3}"/>
              </a:ext>
            </a:extLst>
          </p:cNvPr>
          <p:cNvSpPr txBox="1"/>
          <p:nvPr/>
        </p:nvSpPr>
        <p:spPr>
          <a:xfrm>
            <a:off x="3121023" y="1675049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Email: anthony.adole@ntu.ac.uk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8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7298945" y="4953740"/>
            <a:ext cx="1768855" cy="1147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spc="-10" dirty="0">
                <a:latin typeface="Proxima Nova Th" pitchFamily="50" charset="0"/>
                <a:cs typeface="Trebuchet MS"/>
              </a:rPr>
              <a:t>Private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40" dirty="0">
                <a:latin typeface="Proxima Nova Th" pitchFamily="50" charset="0"/>
                <a:cs typeface="Trebuchet MS"/>
              </a:rPr>
              <a:t>&amp;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15" dirty="0">
                <a:latin typeface="Proxima Nova Th" pitchFamily="50" charset="0"/>
                <a:cs typeface="Trebuchet MS"/>
              </a:rPr>
              <a:t>conﬁdential.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Property</a:t>
            </a:r>
            <a:r>
              <a:rPr sz="700" spc="-50" dirty="0">
                <a:latin typeface="Proxima Nova Th" pitchFamily="50" charset="0"/>
                <a:cs typeface="Trebuchet MS"/>
              </a:rPr>
              <a:t> </a:t>
            </a:r>
            <a:r>
              <a:rPr sz="700" spc="-5" dirty="0">
                <a:latin typeface="Proxima Nova Th" pitchFamily="50" charset="0"/>
                <a:cs typeface="Trebuchet MS"/>
              </a:rPr>
              <a:t>of</a:t>
            </a:r>
            <a:r>
              <a:rPr sz="700" spc="-45" dirty="0">
                <a:latin typeface="Proxima Nova Th" pitchFamily="50" charset="0"/>
                <a:cs typeface="Trebuchet MS"/>
              </a:rPr>
              <a:t> </a:t>
            </a:r>
            <a:r>
              <a:rPr lang="en-GB" sz="700" spc="25" dirty="0">
                <a:latin typeface="Proxima Nova Th" pitchFamily="50" charset="0"/>
                <a:cs typeface="Trebuchet MS"/>
              </a:rPr>
              <a:t>Vieunite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Ltd</a:t>
            </a:r>
            <a:endParaRPr sz="700" dirty="0">
              <a:latin typeface="Proxima Nova Th" pitchFamily="50" charset="0"/>
              <a:cs typeface="Trebuchet MS"/>
            </a:endParaRPr>
          </a:p>
        </p:txBody>
      </p:sp>
      <p:pic>
        <p:nvPicPr>
          <p:cNvPr id="1026" name="Picture 2" descr="V:\Vieunite\Branding\final\Final\Assets\Logos\Vieunite_Brand-Guidelines_Assets_Be-Noticed-Desig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22518" r="15248" b="22722"/>
          <a:stretch/>
        </p:blipFill>
        <p:spPr bwMode="auto">
          <a:xfrm>
            <a:off x="152400" y="209551"/>
            <a:ext cx="120023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52635" y="1510503"/>
            <a:ext cx="5647311" cy="2364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en-GB" sz="1400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Vieunite is a new </a:t>
            </a:r>
            <a:r>
              <a:rPr lang="en-GB" sz="1400" b="1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online art community</a:t>
            </a:r>
            <a:r>
              <a:rPr lang="en-GB" sz="1400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 that combines an </a:t>
            </a:r>
            <a:r>
              <a:rPr lang="en-GB" sz="1400" b="1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alternative platform for artists</a:t>
            </a:r>
            <a:r>
              <a:rPr lang="en-GB" sz="1400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 to sell their work digitally with an innovative </a:t>
            </a:r>
            <a:r>
              <a:rPr lang="en-GB" sz="1400" b="1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digital canvas</a:t>
            </a:r>
            <a:r>
              <a:rPr lang="en-GB" sz="1400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 that has </a:t>
            </a:r>
            <a:r>
              <a:rPr lang="en-GB" sz="1400" b="1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texture-accurate</a:t>
            </a:r>
            <a:r>
              <a:rPr lang="en-GB" sz="1400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 display technology. </a:t>
            </a: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endParaRPr lang="en-GB" sz="1400" dirty="0">
              <a:solidFill>
                <a:srgbClr val="434343"/>
              </a:solidFill>
              <a:latin typeface="Proxima Nova Th" pitchFamily="50" charset="0"/>
              <a:cs typeface="Trebuchet MS"/>
            </a:endParaRP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en-GB" sz="1400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Bringing </a:t>
            </a:r>
            <a:r>
              <a:rPr lang="en-GB" sz="1400" b="1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art into everyone’s lives</a:t>
            </a:r>
            <a:r>
              <a:rPr lang="en-GB" sz="1400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 in a </a:t>
            </a:r>
            <a:r>
              <a:rPr lang="en-GB" sz="1400" b="1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unique way</a:t>
            </a:r>
            <a:r>
              <a:rPr lang="en-GB" sz="1400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 gives people the chance to </a:t>
            </a:r>
            <a:r>
              <a:rPr lang="en-GB" sz="1400" b="1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creatively express</a:t>
            </a:r>
            <a:r>
              <a:rPr lang="en-GB" sz="1400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 themselves.</a:t>
            </a: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endParaRPr lang="en-GB" sz="1400" dirty="0">
              <a:solidFill>
                <a:srgbClr val="434343"/>
              </a:solidFill>
              <a:latin typeface="Proxima Nova Th" pitchFamily="50" charset="0"/>
              <a:cs typeface="Trebuchet MS"/>
            </a:endParaRP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en-GB" sz="1400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The Vieunite platform would also have the functionality of an all-in-one </a:t>
            </a:r>
            <a:r>
              <a:rPr lang="en-GB" sz="1400" b="1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therapeutic Display System</a:t>
            </a:r>
            <a:r>
              <a:rPr lang="en-GB" sz="1400" dirty="0">
                <a:solidFill>
                  <a:srgbClr val="434343"/>
                </a:solidFill>
                <a:latin typeface="Proxima Nova Th" pitchFamily="50" charset="0"/>
                <a:cs typeface="Trebuchet MS"/>
              </a:rPr>
              <a:t> for care homes and art lovers.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9705" y="1276350"/>
            <a:ext cx="5558789" cy="0"/>
          </a:xfrm>
          <a:prstGeom prst="line">
            <a:avLst/>
          </a:prstGeom>
          <a:ln w="38100">
            <a:solidFill>
              <a:srgbClr val="FFD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3">
            <a:extLst>
              <a:ext uri="{FF2B5EF4-FFF2-40B4-BE49-F238E27FC236}">
                <a16:creationId xmlns:a16="http://schemas.microsoft.com/office/drawing/2014/main" id="{A44F977C-F433-AD76-AD44-305FCACE3BEA}"/>
              </a:ext>
            </a:extLst>
          </p:cNvPr>
          <p:cNvSpPr txBox="1">
            <a:spLocks/>
          </p:cNvSpPr>
          <p:nvPr/>
        </p:nvSpPr>
        <p:spPr>
          <a:xfrm>
            <a:off x="2667000" y="898496"/>
            <a:ext cx="48014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Bring Biophilic art to intelligent buildings </a:t>
            </a:r>
            <a:endParaRPr lang="en-GB" spc="-30" dirty="0">
              <a:solidFill>
                <a:srgbClr val="434343"/>
              </a:solidFill>
              <a:latin typeface="Proxima Nova Rg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3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355400" y="895350"/>
            <a:ext cx="5207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000" b="1" spc="25" dirty="0">
                <a:latin typeface="Proxima Nova Rg" pitchFamily="50" charset="0"/>
                <a:cs typeface="Trebuchet MS"/>
              </a:rPr>
              <a:t>Who is the Therapeutic Display System?</a:t>
            </a:r>
            <a:endParaRPr sz="2000" dirty="0">
              <a:latin typeface="Proxima Nova Rg" pitchFamily="50" charset="0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7724" y="1515969"/>
            <a:ext cx="4322876" cy="210570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32740" indent="-320675">
              <a:spcBef>
                <a:spcPts val="819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endParaRPr lang="en-GB" sz="1100" spc="30" dirty="0">
              <a:latin typeface="Proxima Nova Rg" pitchFamily="50" charset="0"/>
              <a:cs typeface="Trebuchet MS"/>
            </a:endParaRPr>
          </a:p>
          <a:p>
            <a:pPr marL="332740" indent="-320675">
              <a:spcBef>
                <a:spcPts val="819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lang="en-GB" sz="1100" spc="30" dirty="0">
                <a:latin typeface="Proxima Nova Rg" pitchFamily="50" charset="0"/>
                <a:cs typeface="Trebuchet MS"/>
              </a:rPr>
              <a:t>Art lovers – the digital canvas, combined with the constantly updated library of artwork, provides an opportunity for anyone who adorns the walls of their home with any kind of art in a novel way to keep their home décor fresh.</a:t>
            </a:r>
            <a:endParaRPr lang="en-GB" sz="1100" spc="30" dirty="0">
              <a:solidFill>
                <a:srgbClr val="FF0000"/>
              </a:solidFill>
              <a:latin typeface="Proxima Nova Rg" pitchFamily="50" charset="0"/>
              <a:cs typeface="Trebuchet MS"/>
            </a:endParaRPr>
          </a:p>
          <a:p>
            <a:pPr marL="332740" indent="-320675">
              <a:spcBef>
                <a:spcPts val="819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lang="en-GB" sz="1100" dirty="0">
                <a:latin typeface="Proxima Nova Rg" panose="02000506030000020004" charset="0"/>
                <a:ea typeface="Calibri" panose="020F0502020204030204" pitchFamily="34" charset="0"/>
              </a:rPr>
              <a:t>T</a:t>
            </a:r>
            <a:r>
              <a:rPr lang="en-GB" sz="1100" dirty="0">
                <a:effectLst/>
                <a:latin typeface="Proxima Nova Rg" panose="02000506030000020004" charset="0"/>
                <a:ea typeface="Calibri" panose="020F0502020204030204" pitchFamily="34" charset="0"/>
              </a:rPr>
              <a:t>he public - to improve the mental health and well-being of people using biophilic artwork displayed in the Vieunite Textura Digital Canvas positioned within the environment of public space</a:t>
            </a:r>
            <a:r>
              <a:rPr lang="en-GB" sz="1100" spc="30" dirty="0">
                <a:latin typeface="Proxima Nova Rg" panose="02000506030000020004" charset="0"/>
                <a:cs typeface="Trebuchet MS"/>
              </a:rPr>
              <a:t>.</a:t>
            </a:r>
          </a:p>
          <a:p>
            <a:pPr marL="12065">
              <a:spcBef>
                <a:spcPts val="819"/>
              </a:spcBef>
              <a:tabLst>
                <a:tab pos="332740" algn="l"/>
                <a:tab pos="333375" algn="l"/>
              </a:tabLst>
            </a:pPr>
            <a:endParaRPr lang="en-GB" sz="1100" spc="30" dirty="0">
              <a:latin typeface="Proxima Nova Rg" pitchFamily="50" charset="0"/>
              <a:cs typeface="Trebuchet MS"/>
            </a:endParaRPr>
          </a:p>
        </p:txBody>
      </p:sp>
      <p:pic>
        <p:nvPicPr>
          <p:cNvPr id="46" name="Picture 2" descr="V:\Vieunite\Branding\final\Final\Assets\Logos\Vieunite_Brand-Guidelines_Assets_Be-Noticed-Design_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t="21117" r="22685" b="20629"/>
          <a:stretch/>
        </p:blipFill>
        <p:spPr bwMode="auto">
          <a:xfrm>
            <a:off x="8587740" y="118110"/>
            <a:ext cx="424295" cy="4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2"/>
          <p:cNvSpPr txBox="1"/>
          <p:nvPr/>
        </p:nvSpPr>
        <p:spPr>
          <a:xfrm>
            <a:off x="7298945" y="4953740"/>
            <a:ext cx="1768855" cy="1147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spc="-10" dirty="0">
                <a:latin typeface="Proxima Nova Th" pitchFamily="50" charset="0"/>
                <a:cs typeface="Trebuchet MS"/>
              </a:rPr>
              <a:t>Private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40" dirty="0">
                <a:latin typeface="Proxima Nova Th" pitchFamily="50" charset="0"/>
                <a:cs typeface="Trebuchet MS"/>
              </a:rPr>
              <a:t>&amp;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15" dirty="0">
                <a:latin typeface="Proxima Nova Th" pitchFamily="50" charset="0"/>
                <a:cs typeface="Trebuchet MS"/>
              </a:rPr>
              <a:t>conﬁdential.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Property</a:t>
            </a:r>
            <a:r>
              <a:rPr sz="700" spc="-50" dirty="0">
                <a:latin typeface="Proxima Nova Th" pitchFamily="50" charset="0"/>
                <a:cs typeface="Trebuchet MS"/>
              </a:rPr>
              <a:t> </a:t>
            </a:r>
            <a:r>
              <a:rPr sz="700" spc="-5" dirty="0">
                <a:latin typeface="Proxima Nova Th" pitchFamily="50" charset="0"/>
                <a:cs typeface="Trebuchet MS"/>
              </a:rPr>
              <a:t>of</a:t>
            </a:r>
            <a:r>
              <a:rPr sz="700" spc="-45" dirty="0">
                <a:latin typeface="Proxima Nova Th" pitchFamily="50" charset="0"/>
                <a:cs typeface="Trebuchet MS"/>
              </a:rPr>
              <a:t> </a:t>
            </a:r>
            <a:r>
              <a:rPr lang="en-GB" sz="700" spc="25" dirty="0">
                <a:latin typeface="Proxima Nova Th" pitchFamily="50" charset="0"/>
                <a:cs typeface="Trebuchet MS"/>
              </a:rPr>
              <a:t>Vieunite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Ltd</a:t>
            </a:r>
            <a:endParaRPr sz="700" dirty="0">
              <a:latin typeface="Proxima Nova Th" pitchFamily="50" charset="0"/>
              <a:cs typeface="Trebuchet MS"/>
            </a:endParaRPr>
          </a:p>
        </p:txBody>
      </p:sp>
      <p:pic>
        <p:nvPicPr>
          <p:cNvPr id="3074" name="Picture 2" descr="C:\Users\Tom\Desktop\360_F_243862165_5vfZTnuNdUhErMBkSzqvtOX7wBtApid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43" y="1664970"/>
            <a:ext cx="3528857" cy="23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700157-2E24-E4F5-1AAA-7F567C729929}"/>
              </a:ext>
            </a:extLst>
          </p:cNvPr>
          <p:cNvCxnSpPr/>
          <p:nvPr/>
        </p:nvCxnSpPr>
        <p:spPr>
          <a:xfrm>
            <a:off x="355400" y="1276350"/>
            <a:ext cx="5558789" cy="0"/>
          </a:xfrm>
          <a:prstGeom prst="line">
            <a:avLst/>
          </a:prstGeom>
          <a:ln w="38100">
            <a:solidFill>
              <a:srgbClr val="FFD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7902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2" b="-321"/>
          <a:stretch/>
        </p:blipFill>
        <p:spPr bwMode="auto">
          <a:xfrm>
            <a:off x="3352800" y="285750"/>
            <a:ext cx="57912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bject 33"/>
          <p:cNvSpPr txBox="1"/>
          <p:nvPr/>
        </p:nvSpPr>
        <p:spPr>
          <a:xfrm>
            <a:off x="356449" y="590736"/>
            <a:ext cx="348869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000" b="1" spc="25" dirty="0">
                <a:latin typeface="Proxima Nova Rg" pitchFamily="50" charset="0"/>
                <a:cs typeface="Trebuchet MS"/>
              </a:rPr>
              <a:t>Using specially developed technology, optimised for viewing art and videos. </a:t>
            </a:r>
            <a:endParaRPr sz="2000" dirty="0">
              <a:latin typeface="Proxima Nova Rg" pitchFamily="50" charset="0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6449" y="1738498"/>
            <a:ext cx="4475276" cy="13619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819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lang="en-GB" sz="1100" spc="30" dirty="0">
                <a:latin typeface="Proxima Nova Rg" pitchFamily="50" charset="0"/>
                <a:cs typeface="Trebuchet MS"/>
              </a:rPr>
              <a:t>Texture accurate technology for displaying realistic artwork </a:t>
            </a:r>
          </a:p>
          <a:p>
            <a:pPr marL="789940" lvl="1" indent="-320675">
              <a:spcBef>
                <a:spcPts val="819"/>
              </a:spcBef>
              <a:buSzPct val="80000"/>
              <a:buFont typeface="Courier New" pitchFamily="49" charset="0"/>
              <a:buChar char="o"/>
              <a:tabLst>
                <a:tab pos="332740" algn="l"/>
                <a:tab pos="333375" algn="l"/>
              </a:tabLst>
            </a:pPr>
            <a:r>
              <a:rPr lang="en-GB" sz="1100" spc="30" dirty="0">
                <a:latin typeface="Proxima Nova Rg" pitchFamily="50" charset="0"/>
                <a:cs typeface="Trebuchet MS"/>
              </a:rPr>
              <a:t>Super-rich colour accuracy and optimised luminance</a:t>
            </a:r>
          </a:p>
          <a:p>
            <a:pPr marL="789940" lvl="1" indent="-320675">
              <a:spcBef>
                <a:spcPts val="819"/>
              </a:spcBef>
              <a:buSzPct val="80000"/>
              <a:buFont typeface="Courier New" pitchFamily="49" charset="0"/>
              <a:buChar char="o"/>
              <a:tabLst>
                <a:tab pos="332740" algn="l"/>
                <a:tab pos="333375" algn="l"/>
              </a:tabLst>
            </a:pPr>
            <a:r>
              <a:rPr lang="en-GB" sz="1100" spc="30" dirty="0">
                <a:latin typeface="Proxima Nova Rg" pitchFamily="50" charset="0"/>
                <a:cs typeface="Trebuchet MS"/>
              </a:rPr>
              <a:t>Maximised omnidirectional viewing angle</a:t>
            </a:r>
          </a:p>
          <a:p>
            <a:pPr marL="789940" lvl="1" indent="-320675">
              <a:spcBef>
                <a:spcPts val="819"/>
              </a:spcBef>
              <a:buSzPct val="80000"/>
              <a:buFont typeface="Courier New" pitchFamily="49" charset="0"/>
              <a:buChar char="o"/>
              <a:tabLst>
                <a:tab pos="332740" algn="l"/>
                <a:tab pos="333375" algn="l"/>
              </a:tabLst>
            </a:pPr>
            <a:r>
              <a:rPr lang="en-GB" sz="1100" spc="30" dirty="0">
                <a:latin typeface="Proxima Nova Rg" pitchFamily="50" charset="0"/>
                <a:cs typeface="Trebuchet MS"/>
              </a:rPr>
              <a:t>Specialised soft matte panel finish</a:t>
            </a:r>
          </a:p>
          <a:p>
            <a:pPr marL="332740" indent="-320675">
              <a:lnSpc>
                <a:spcPct val="100000"/>
              </a:lnSpc>
              <a:spcBef>
                <a:spcPts val="819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lang="en-GB" sz="1100" spc="30" dirty="0">
                <a:latin typeface="Proxima Nova Rg" pitchFamily="50" charset="0"/>
                <a:cs typeface="Trebuchet MS"/>
              </a:rPr>
              <a:t>Range of four frame finish options</a:t>
            </a:r>
          </a:p>
        </p:txBody>
      </p:sp>
      <p:sp>
        <p:nvSpPr>
          <p:cNvPr id="38" name="object 3"/>
          <p:cNvSpPr txBox="1">
            <a:spLocks/>
          </p:cNvSpPr>
          <p:nvPr/>
        </p:nvSpPr>
        <p:spPr>
          <a:xfrm>
            <a:off x="356449" y="252162"/>
            <a:ext cx="26130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pc="25" dirty="0" err="1">
                <a:solidFill>
                  <a:srgbClr val="434343"/>
                </a:solidFill>
                <a:latin typeface="Proxima Nova Rg" pitchFamily="50" charset="0"/>
              </a:rPr>
              <a:t>Textura</a:t>
            </a:r>
            <a:r>
              <a:rPr lang="en-GB" spc="25" dirty="0">
                <a:solidFill>
                  <a:srgbClr val="434343"/>
                </a:solidFill>
                <a:latin typeface="Proxima Nova Rg" pitchFamily="50" charset="0"/>
              </a:rPr>
              <a:t>™ Digital Canvas</a:t>
            </a:r>
            <a:endParaRPr lang="en-GB" spc="-30" dirty="0">
              <a:solidFill>
                <a:srgbClr val="434343"/>
              </a:solidFill>
              <a:latin typeface="Proxima Nova Rg" pitchFamily="50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56449" y="1581150"/>
            <a:ext cx="4343400" cy="0"/>
          </a:xfrm>
          <a:prstGeom prst="line">
            <a:avLst/>
          </a:prstGeom>
          <a:ln w="38100">
            <a:solidFill>
              <a:srgbClr val="FFD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V:\Vieunite\Branding\final\Final\Assets\Logos\Vieunite_Brand-Guidelines_Assets_Be-Noticed-Design_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t="21117" r="22685" b="20629"/>
          <a:stretch/>
        </p:blipFill>
        <p:spPr bwMode="auto">
          <a:xfrm>
            <a:off x="8587740" y="118110"/>
            <a:ext cx="424295" cy="4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bject 12"/>
          <p:cNvSpPr txBox="1"/>
          <p:nvPr/>
        </p:nvSpPr>
        <p:spPr>
          <a:xfrm>
            <a:off x="7298945" y="4953740"/>
            <a:ext cx="1768855" cy="1147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spc="-10" dirty="0">
                <a:latin typeface="Proxima Nova Th" pitchFamily="50" charset="0"/>
                <a:cs typeface="Trebuchet MS"/>
              </a:rPr>
              <a:t>Private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40" dirty="0">
                <a:latin typeface="Proxima Nova Th" pitchFamily="50" charset="0"/>
                <a:cs typeface="Trebuchet MS"/>
              </a:rPr>
              <a:t>&amp;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15" dirty="0">
                <a:latin typeface="Proxima Nova Th" pitchFamily="50" charset="0"/>
                <a:cs typeface="Trebuchet MS"/>
              </a:rPr>
              <a:t>conﬁdential.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Property</a:t>
            </a:r>
            <a:r>
              <a:rPr sz="700" spc="-50" dirty="0">
                <a:latin typeface="Proxima Nova Th" pitchFamily="50" charset="0"/>
                <a:cs typeface="Trebuchet MS"/>
              </a:rPr>
              <a:t> </a:t>
            </a:r>
            <a:r>
              <a:rPr sz="700" spc="-5" dirty="0">
                <a:latin typeface="Proxima Nova Th" pitchFamily="50" charset="0"/>
                <a:cs typeface="Trebuchet MS"/>
              </a:rPr>
              <a:t>of</a:t>
            </a:r>
            <a:r>
              <a:rPr sz="700" spc="-45" dirty="0">
                <a:latin typeface="Proxima Nova Th" pitchFamily="50" charset="0"/>
                <a:cs typeface="Trebuchet MS"/>
              </a:rPr>
              <a:t> </a:t>
            </a:r>
            <a:r>
              <a:rPr lang="en-GB" sz="700" spc="25" dirty="0">
                <a:latin typeface="Proxima Nova Th" pitchFamily="50" charset="0"/>
                <a:cs typeface="Trebuchet MS"/>
              </a:rPr>
              <a:t>Vieunite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Ltd</a:t>
            </a:r>
            <a:endParaRPr sz="700" dirty="0">
              <a:latin typeface="Proxima Nova Th" pitchFamily="50" charset="0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5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296937" y="329559"/>
            <a:ext cx="4673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000" b="1" spc="25" dirty="0">
                <a:latin typeface="Proxima Nova Rg" pitchFamily="50" charset="0"/>
                <a:cs typeface="Trebuchet MS"/>
              </a:rPr>
              <a:t>Human Emotion and Biophilic  Attribute Artwork recommendation for intelligent buildings</a:t>
            </a:r>
            <a:endParaRPr sz="2000" dirty="0">
              <a:latin typeface="Proxima Nova Rg" pitchFamily="50" charset="0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2399" y="1568821"/>
            <a:ext cx="4322876" cy="2510943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32740" indent="-320675">
              <a:spcBef>
                <a:spcPts val="819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lang="en-GB" sz="1100" spc="30" dirty="0">
                <a:latin typeface="Proxima Nova Rg" pitchFamily="50" charset="0"/>
                <a:cs typeface="Trebuchet MS"/>
              </a:rPr>
              <a:t>Data Collation – </a:t>
            </a:r>
          </a:p>
          <a:p>
            <a:pPr marL="789940" lvl="1" indent="-320675">
              <a:spcBef>
                <a:spcPts val="819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lang="en-GB" sz="1100" spc="30" dirty="0">
                <a:latin typeface="Proxima Nova Rg" pitchFamily="50" charset="0"/>
                <a:cs typeface="Trebuchet MS"/>
              </a:rPr>
              <a:t>Attribute for Biophilic artworks- we used the 14 basic biophilic attributes. Then created a survey that aided the classification of artworks by artists into each of the attributes. However, we also made use of a computer vision algorithm to categorize the artworks based on the survey text response.</a:t>
            </a:r>
          </a:p>
          <a:p>
            <a:pPr marL="789940" lvl="1" indent="-320675">
              <a:spcBef>
                <a:spcPts val="819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lang="en-GB" sz="1100" spc="30" dirty="0">
                <a:latin typeface="Proxima Nova Rg" pitchFamily="50" charset="0"/>
                <a:cs typeface="Trebuchet MS"/>
              </a:rPr>
              <a:t>Human emotion categorization - we used the 20 basic Human emotions. Then created a survey that aided the classification of artworks by artists into each of the emotions. However, we also made use of a computer vision algorithm to categorize the artworks based on the survey text response.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96937" y="1428750"/>
            <a:ext cx="4343400" cy="0"/>
          </a:xfrm>
          <a:prstGeom prst="line">
            <a:avLst/>
          </a:prstGeom>
          <a:ln w="38100">
            <a:solidFill>
              <a:srgbClr val="FF4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V:\Vieunite\Branding\final\Final\Assets\Logos\Vieunite_Brand-Guidelines_Assets_Be-Noticed-Design_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t="21117" r="22685" b="20629"/>
          <a:stretch/>
        </p:blipFill>
        <p:spPr bwMode="auto">
          <a:xfrm>
            <a:off x="8587740" y="118110"/>
            <a:ext cx="424295" cy="4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2"/>
          <p:cNvSpPr txBox="1"/>
          <p:nvPr/>
        </p:nvSpPr>
        <p:spPr>
          <a:xfrm>
            <a:off x="7298945" y="4953740"/>
            <a:ext cx="1768855" cy="1147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spc="-10" dirty="0">
                <a:latin typeface="Proxima Nova Th" pitchFamily="50" charset="0"/>
                <a:cs typeface="Trebuchet MS"/>
              </a:rPr>
              <a:t>Private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40" dirty="0">
                <a:latin typeface="Proxima Nova Th" pitchFamily="50" charset="0"/>
                <a:cs typeface="Trebuchet MS"/>
              </a:rPr>
              <a:t>&amp;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15" dirty="0">
                <a:latin typeface="Proxima Nova Th" pitchFamily="50" charset="0"/>
                <a:cs typeface="Trebuchet MS"/>
              </a:rPr>
              <a:t>conﬁdential.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Property</a:t>
            </a:r>
            <a:r>
              <a:rPr sz="700" spc="-50" dirty="0">
                <a:latin typeface="Proxima Nova Th" pitchFamily="50" charset="0"/>
                <a:cs typeface="Trebuchet MS"/>
              </a:rPr>
              <a:t> </a:t>
            </a:r>
            <a:r>
              <a:rPr sz="700" spc="-5" dirty="0">
                <a:latin typeface="Proxima Nova Th" pitchFamily="50" charset="0"/>
                <a:cs typeface="Trebuchet MS"/>
              </a:rPr>
              <a:t>of</a:t>
            </a:r>
            <a:r>
              <a:rPr sz="700" spc="-45" dirty="0">
                <a:latin typeface="Proxima Nova Th" pitchFamily="50" charset="0"/>
                <a:cs typeface="Trebuchet MS"/>
              </a:rPr>
              <a:t> </a:t>
            </a:r>
            <a:r>
              <a:rPr lang="en-GB" sz="700" spc="25" dirty="0">
                <a:latin typeface="Proxima Nova Th" pitchFamily="50" charset="0"/>
                <a:cs typeface="Trebuchet MS"/>
              </a:rPr>
              <a:t>Vieunite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Ltd</a:t>
            </a:r>
            <a:endParaRPr sz="700" dirty="0">
              <a:latin typeface="Proxima Nova Th" pitchFamily="50" charset="0"/>
              <a:cs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"/>
          <a:stretch/>
        </p:blipFill>
        <p:spPr>
          <a:xfrm>
            <a:off x="5217073" y="361101"/>
            <a:ext cx="1394660" cy="2820249"/>
          </a:xfrm>
          <a:prstGeom prst="rect">
            <a:avLst/>
          </a:prstGeom>
          <a:effectLst>
            <a:outerShdw blurRad="215900" algn="tl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"/>
          <a:stretch/>
        </p:blipFill>
        <p:spPr>
          <a:xfrm>
            <a:off x="6180246" y="1047750"/>
            <a:ext cx="1393420" cy="2827171"/>
          </a:xfrm>
          <a:prstGeom prst="rect">
            <a:avLst/>
          </a:prstGeom>
          <a:effectLst>
            <a:outerShdw blurRad="215900" algn="tl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6"/>
          <a:stretch/>
        </p:blipFill>
        <p:spPr>
          <a:xfrm>
            <a:off x="7136756" y="1818583"/>
            <a:ext cx="1397644" cy="2810568"/>
          </a:xfrm>
          <a:prstGeom prst="rect">
            <a:avLst/>
          </a:prstGeom>
          <a:effectLst>
            <a:outerShdw blurRad="215900" algn="tl" rotWithShape="0">
              <a:prstClr val="black">
                <a:alpha val="15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19580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304800" y="536404"/>
            <a:ext cx="6655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000" b="1" spc="25" dirty="0">
                <a:latin typeface="Proxima Nova Rg" pitchFamily="50" charset="0"/>
                <a:cs typeface="Trebuchet MS"/>
              </a:rPr>
              <a:t>Biophilic Artwork Classification using our DL model</a:t>
            </a:r>
            <a:endParaRPr sz="2000" dirty="0">
              <a:latin typeface="Proxima Nova Rg" pitchFamily="50" charset="0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19200" y="967517"/>
            <a:ext cx="1219200" cy="274433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065">
              <a:spcBef>
                <a:spcPts val="819"/>
              </a:spcBef>
              <a:tabLst>
                <a:tab pos="332740" algn="l"/>
                <a:tab pos="333375" algn="l"/>
              </a:tabLst>
            </a:pPr>
            <a:r>
              <a:rPr lang="en-GB" sz="1100" spc="30" dirty="0">
                <a:latin typeface="Proxima Nova Rg" pitchFamily="50" charset="0"/>
                <a:cs typeface="Trebuchet MS"/>
              </a:rPr>
              <a:t>First Approach</a:t>
            </a:r>
          </a:p>
        </p:txBody>
      </p:sp>
      <p:pic>
        <p:nvPicPr>
          <p:cNvPr id="46" name="Picture 2" descr="V:\Vieunite\Branding\final\Final\Assets\Logos\Vieunite_Brand-Guidelines_Assets_Be-Noticed-Design_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t="21117" r="22685" b="20629"/>
          <a:stretch/>
        </p:blipFill>
        <p:spPr bwMode="auto">
          <a:xfrm>
            <a:off x="8626778" y="102777"/>
            <a:ext cx="424295" cy="4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2"/>
          <p:cNvSpPr txBox="1"/>
          <p:nvPr/>
        </p:nvSpPr>
        <p:spPr>
          <a:xfrm>
            <a:off x="7298945" y="4953740"/>
            <a:ext cx="1768855" cy="1147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spc="-10" dirty="0">
                <a:latin typeface="Proxima Nova Th" pitchFamily="50" charset="0"/>
                <a:cs typeface="Trebuchet MS"/>
              </a:rPr>
              <a:t>Private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40" dirty="0">
                <a:latin typeface="Proxima Nova Th" pitchFamily="50" charset="0"/>
                <a:cs typeface="Trebuchet MS"/>
              </a:rPr>
              <a:t>&amp;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15" dirty="0">
                <a:latin typeface="Proxima Nova Th" pitchFamily="50" charset="0"/>
                <a:cs typeface="Trebuchet MS"/>
              </a:rPr>
              <a:t>conﬁdential.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Property</a:t>
            </a:r>
            <a:r>
              <a:rPr sz="700" spc="-50" dirty="0">
                <a:latin typeface="Proxima Nova Th" pitchFamily="50" charset="0"/>
                <a:cs typeface="Trebuchet MS"/>
              </a:rPr>
              <a:t> </a:t>
            </a:r>
            <a:r>
              <a:rPr sz="700" spc="-5" dirty="0">
                <a:latin typeface="Proxima Nova Th" pitchFamily="50" charset="0"/>
                <a:cs typeface="Trebuchet MS"/>
              </a:rPr>
              <a:t>of</a:t>
            </a:r>
            <a:r>
              <a:rPr sz="700" spc="-45" dirty="0">
                <a:latin typeface="Proxima Nova Th" pitchFamily="50" charset="0"/>
                <a:cs typeface="Trebuchet MS"/>
              </a:rPr>
              <a:t> </a:t>
            </a:r>
            <a:r>
              <a:rPr lang="en-GB" sz="700" spc="25" dirty="0">
                <a:latin typeface="Proxima Nova Th" pitchFamily="50" charset="0"/>
                <a:cs typeface="Trebuchet MS"/>
              </a:rPr>
              <a:t>Vieunite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Ltd</a:t>
            </a:r>
            <a:endParaRPr sz="700" dirty="0">
              <a:latin typeface="Proxima Nova Th" pitchFamily="50" charset="0"/>
              <a:cs typeface="Trebuchet MS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04800" y="933112"/>
            <a:ext cx="6324600" cy="0"/>
          </a:xfrm>
          <a:prstGeom prst="line">
            <a:avLst/>
          </a:prstGeom>
          <a:ln w="38100">
            <a:solidFill>
              <a:srgbClr val="09C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1100A46-2AC2-4139-57F2-27B38167D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92" y="1276355"/>
            <a:ext cx="3116341" cy="3677384"/>
          </a:xfrm>
          <a:prstGeom prst="rect">
            <a:avLst/>
          </a:prstGeom>
        </p:spPr>
      </p:pic>
      <p:sp>
        <p:nvSpPr>
          <p:cNvPr id="8" name="object 36">
            <a:extLst>
              <a:ext uri="{FF2B5EF4-FFF2-40B4-BE49-F238E27FC236}">
                <a16:creationId xmlns:a16="http://schemas.microsoft.com/office/drawing/2014/main" id="{6AE57A4A-79D2-3BC2-879B-2DDA6461D0FD}"/>
              </a:ext>
            </a:extLst>
          </p:cNvPr>
          <p:cNvSpPr txBox="1"/>
          <p:nvPr/>
        </p:nvSpPr>
        <p:spPr>
          <a:xfrm>
            <a:off x="6394116" y="967517"/>
            <a:ext cx="1219200" cy="274433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065">
              <a:spcBef>
                <a:spcPts val="819"/>
              </a:spcBef>
              <a:tabLst>
                <a:tab pos="332740" algn="l"/>
                <a:tab pos="333375" algn="l"/>
              </a:tabLst>
            </a:pPr>
            <a:r>
              <a:rPr lang="en-GB" sz="1100" spc="30" dirty="0">
                <a:latin typeface="Proxima Nova Rg" pitchFamily="50" charset="0"/>
                <a:cs typeface="Trebuchet MS"/>
              </a:rPr>
              <a:t>Second Approach</a:t>
            </a:r>
          </a:p>
        </p:txBody>
      </p:sp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A36A749-9DBC-6EF9-6105-D22106ACF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1950"/>
            <a:ext cx="2476473" cy="3790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74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304800" y="159289"/>
            <a:ext cx="6655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000" b="1" spc="25" dirty="0">
                <a:latin typeface="Proxima Nova Rg" pitchFamily="50" charset="0"/>
                <a:cs typeface="Trebuchet MS"/>
              </a:rPr>
              <a:t>Biophilic Artwork Classification using our DL model</a:t>
            </a:r>
            <a:endParaRPr sz="2000" dirty="0">
              <a:latin typeface="Proxima Nova Rg" pitchFamily="50" charset="0"/>
              <a:cs typeface="Trebuchet MS"/>
            </a:endParaRPr>
          </a:p>
        </p:txBody>
      </p:sp>
      <p:pic>
        <p:nvPicPr>
          <p:cNvPr id="46" name="Picture 2" descr="V:\Vieunite\Branding\final\Final\Assets\Logos\Vieunite_Brand-Guidelines_Assets_Be-Noticed-Design_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t="21117" r="22685" b="20629"/>
          <a:stretch/>
        </p:blipFill>
        <p:spPr bwMode="auto">
          <a:xfrm>
            <a:off x="8626778" y="102777"/>
            <a:ext cx="424295" cy="4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2"/>
          <p:cNvSpPr txBox="1"/>
          <p:nvPr/>
        </p:nvSpPr>
        <p:spPr>
          <a:xfrm>
            <a:off x="7298945" y="4953740"/>
            <a:ext cx="1768855" cy="1147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spc="-10" dirty="0">
                <a:latin typeface="Proxima Nova Th" pitchFamily="50" charset="0"/>
                <a:cs typeface="Trebuchet MS"/>
              </a:rPr>
              <a:t>Private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40" dirty="0">
                <a:latin typeface="Proxima Nova Th" pitchFamily="50" charset="0"/>
                <a:cs typeface="Trebuchet MS"/>
              </a:rPr>
              <a:t>&amp;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15" dirty="0">
                <a:latin typeface="Proxima Nova Th" pitchFamily="50" charset="0"/>
                <a:cs typeface="Trebuchet MS"/>
              </a:rPr>
              <a:t>conﬁdential.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Property</a:t>
            </a:r>
            <a:r>
              <a:rPr sz="700" spc="-50" dirty="0">
                <a:latin typeface="Proxima Nova Th" pitchFamily="50" charset="0"/>
                <a:cs typeface="Trebuchet MS"/>
              </a:rPr>
              <a:t> </a:t>
            </a:r>
            <a:r>
              <a:rPr sz="700" spc="-5" dirty="0">
                <a:latin typeface="Proxima Nova Th" pitchFamily="50" charset="0"/>
                <a:cs typeface="Trebuchet MS"/>
              </a:rPr>
              <a:t>of</a:t>
            </a:r>
            <a:r>
              <a:rPr sz="700" spc="-45" dirty="0">
                <a:latin typeface="Proxima Nova Th" pitchFamily="50" charset="0"/>
                <a:cs typeface="Trebuchet MS"/>
              </a:rPr>
              <a:t> </a:t>
            </a:r>
            <a:r>
              <a:rPr lang="en-GB" sz="700" spc="25" dirty="0">
                <a:latin typeface="Proxima Nova Th" pitchFamily="50" charset="0"/>
                <a:cs typeface="Trebuchet MS"/>
              </a:rPr>
              <a:t>Vieunite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Ltd</a:t>
            </a:r>
            <a:endParaRPr sz="700" dirty="0">
              <a:latin typeface="Proxima Nova Th" pitchFamily="50" charset="0"/>
              <a:cs typeface="Trebuchet MS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04800" y="536404"/>
            <a:ext cx="6324600" cy="0"/>
          </a:xfrm>
          <a:prstGeom prst="line">
            <a:avLst/>
          </a:prstGeom>
          <a:ln w="38100">
            <a:solidFill>
              <a:srgbClr val="09C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4135196-A159-2499-8389-15B41A33BB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1" r="5247"/>
          <a:stretch/>
        </p:blipFill>
        <p:spPr>
          <a:xfrm>
            <a:off x="304800" y="582014"/>
            <a:ext cx="3336708" cy="1906497"/>
          </a:xfrm>
          <a:prstGeom prst="rect">
            <a:avLst/>
          </a:prstGeom>
        </p:spPr>
      </p:pic>
      <p:pic>
        <p:nvPicPr>
          <p:cNvPr id="20" name="Picture 1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1760A2A-89B0-DD3E-CD63-D7B32A8646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047750"/>
            <a:ext cx="4966321" cy="3559342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E6C2B2E7-D07F-F334-6336-F09BE959D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538868"/>
            <a:ext cx="3336708" cy="2472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736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304800" y="159289"/>
            <a:ext cx="6655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000" b="1" spc="25" dirty="0">
                <a:latin typeface="Proxima Nova Rg" pitchFamily="50" charset="0"/>
                <a:cs typeface="Trebuchet MS"/>
              </a:rPr>
              <a:t>Biophilic Artwork Classification using our DL model</a:t>
            </a:r>
            <a:endParaRPr sz="2000" dirty="0">
              <a:latin typeface="Proxima Nova Rg" pitchFamily="50" charset="0"/>
              <a:cs typeface="Trebuchet MS"/>
            </a:endParaRPr>
          </a:p>
        </p:txBody>
      </p:sp>
      <p:pic>
        <p:nvPicPr>
          <p:cNvPr id="46" name="Picture 2" descr="V:\Vieunite\Branding\final\Final\Assets\Logos\Vieunite_Brand-Guidelines_Assets_Be-Noticed-Design_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t="21117" r="22685" b="20629"/>
          <a:stretch/>
        </p:blipFill>
        <p:spPr bwMode="auto">
          <a:xfrm>
            <a:off x="8626778" y="102777"/>
            <a:ext cx="424295" cy="4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2"/>
          <p:cNvSpPr txBox="1"/>
          <p:nvPr/>
        </p:nvSpPr>
        <p:spPr>
          <a:xfrm>
            <a:off x="7298945" y="4953740"/>
            <a:ext cx="1768855" cy="1147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spc="-10" dirty="0">
                <a:latin typeface="Proxima Nova Th" pitchFamily="50" charset="0"/>
                <a:cs typeface="Trebuchet MS"/>
              </a:rPr>
              <a:t>Private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40" dirty="0">
                <a:latin typeface="Proxima Nova Th" pitchFamily="50" charset="0"/>
                <a:cs typeface="Trebuchet MS"/>
              </a:rPr>
              <a:t>&amp;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15" dirty="0">
                <a:latin typeface="Proxima Nova Th" pitchFamily="50" charset="0"/>
                <a:cs typeface="Trebuchet MS"/>
              </a:rPr>
              <a:t>conﬁdential.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Property</a:t>
            </a:r>
            <a:r>
              <a:rPr sz="700" spc="-50" dirty="0">
                <a:latin typeface="Proxima Nova Th" pitchFamily="50" charset="0"/>
                <a:cs typeface="Trebuchet MS"/>
              </a:rPr>
              <a:t> </a:t>
            </a:r>
            <a:r>
              <a:rPr sz="700" spc="-5" dirty="0">
                <a:latin typeface="Proxima Nova Th" pitchFamily="50" charset="0"/>
                <a:cs typeface="Trebuchet MS"/>
              </a:rPr>
              <a:t>of</a:t>
            </a:r>
            <a:r>
              <a:rPr sz="700" spc="-45" dirty="0">
                <a:latin typeface="Proxima Nova Th" pitchFamily="50" charset="0"/>
                <a:cs typeface="Trebuchet MS"/>
              </a:rPr>
              <a:t> </a:t>
            </a:r>
            <a:r>
              <a:rPr lang="en-GB" sz="700" spc="25" dirty="0">
                <a:latin typeface="Proxima Nova Th" pitchFamily="50" charset="0"/>
                <a:cs typeface="Trebuchet MS"/>
              </a:rPr>
              <a:t>Vieunite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Ltd</a:t>
            </a:r>
            <a:endParaRPr sz="700" dirty="0">
              <a:latin typeface="Proxima Nova Th" pitchFamily="50" charset="0"/>
              <a:cs typeface="Trebuchet MS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04800" y="536404"/>
            <a:ext cx="6324600" cy="0"/>
          </a:xfrm>
          <a:prstGeom prst="line">
            <a:avLst/>
          </a:prstGeom>
          <a:ln w="38100">
            <a:solidFill>
              <a:srgbClr val="09C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E6C2B2E7-D07F-F334-6336-F09BE959D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50" y="1048935"/>
            <a:ext cx="4392179" cy="3045629"/>
          </a:xfrm>
          <a:prstGeom prst="rect">
            <a:avLst/>
          </a:prstGeom>
        </p:spPr>
      </p:pic>
      <p:pic>
        <p:nvPicPr>
          <p:cNvPr id="26" name="Picture 2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5ACCE53-EE47-5388-69E2-DC474CBD6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5" y="4339211"/>
            <a:ext cx="8210373" cy="533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D7F005-890B-2FC9-C96E-DB31EBFC7185}"/>
              </a:ext>
            </a:extLst>
          </p:cNvPr>
          <p:cNvSpPr txBox="1"/>
          <p:nvPr/>
        </p:nvSpPr>
        <p:spPr>
          <a:xfrm>
            <a:off x="3276600" y="61962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Final output result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73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3"/>
          <p:cNvSpPr txBox="1"/>
          <p:nvPr/>
        </p:nvSpPr>
        <p:spPr>
          <a:xfrm>
            <a:off x="3048000" y="2266950"/>
            <a:ext cx="2311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2000" b="1" spc="25" dirty="0">
                <a:latin typeface="Proxima Nova Rg" pitchFamily="50" charset="0"/>
                <a:cs typeface="Trebuchet MS"/>
              </a:rPr>
              <a:t>Thank you.</a:t>
            </a:r>
            <a:endParaRPr lang="en-GB" sz="2000" dirty="0">
              <a:latin typeface="Proxima Nova Rg" pitchFamily="50" charset="0"/>
              <a:cs typeface="Trebuchet MS"/>
            </a:endParaRPr>
          </a:p>
        </p:txBody>
      </p:sp>
      <p:sp>
        <p:nvSpPr>
          <p:cNvPr id="7" name="object 12"/>
          <p:cNvSpPr txBox="1"/>
          <p:nvPr/>
        </p:nvSpPr>
        <p:spPr>
          <a:xfrm>
            <a:off x="7298945" y="4953740"/>
            <a:ext cx="1768855" cy="1147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spc="-10" dirty="0">
                <a:latin typeface="Proxima Nova Th" pitchFamily="50" charset="0"/>
                <a:cs typeface="Trebuchet MS"/>
              </a:rPr>
              <a:t>Private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40" dirty="0">
                <a:latin typeface="Proxima Nova Th" pitchFamily="50" charset="0"/>
                <a:cs typeface="Trebuchet MS"/>
              </a:rPr>
              <a:t>&amp;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-15" dirty="0">
                <a:latin typeface="Proxima Nova Th" pitchFamily="50" charset="0"/>
                <a:cs typeface="Trebuchet MS"/>
              </a:rPr>
              <a:t>conﬁdential.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Property</a:t>
            </a:r>
            <a:r>
              <a:rPr sz="700" spc="-50" dirty="0">
                <a:latin typeface="Proxima Nova Th" pitchFamily="50" charset="0"/>
                <a:cs typeface="Trebuchet MS"/>
              </a:rPr>
              <a:t> </a:t>
            </a:r>
            <a:r>
              <a:rPr sz="700" spc="-5" dirty="0">
                <a:latin typeface="Proxima Nova Th" pitchFamily="50" charset="0"/>
                <a:cs typeface="Trebuchet MS"/>
              </a:rPr>
              <a:t>of</a:t>
            </a:r>
            <a:r>
              <a:rPr sz="700" spc="-45" dirty="0">
                <a:latin typeface="Proxima Nova Th" pitchFamily="50" charset="0"/>
                <a:cs typeface="Trebuchet MS"/>
              </a:rPr>
              <a:t> </a:t>
            </a:r>
            <a:r>
              <a:rPr lang="en-GB" sz="700" spc="25" dirty="0">
                <a:latin typeface="Proxima Nova Th" pitchFamily="50" charset="0"/>
                <a:cs typeface="Trebuchet MS"/>
              </a:rPr>
              <a:t>Vieunite</a:t>
            </a:r>
            <a:r>
              <a:rPr sz="700" spc="-35" dirty="0">
                <a:latin typeface="Proxima Nova Th" pitchFamily="50" charset="0"/>
                <a:cs typeface="Trebuchet MS"/>
              </a:rPr>
              <a:t> </a:t>
            </a:r>
            <a:r>
              <a:rPr sz="700" spc="5" dirty="0">
                <a:latin typeface="Proxima Nova Th" pitchFamily="50" charset="0"/>
                <a:cs typeface="Trebuchet MS"/>
              </a:rPr>
              <a:t>Ltd</a:t>
            </a:r>
            <a:endParaRPr sz="700" dirty="0">
              <a:latin typeface="Proxima Nova Th" pitchFamily="50" charset="0"/>
              <a:cs typeface="Trebuchet MS"/>
            </a:endParaRPr>
          </a:p>
        </p:txBody>
      </p:sp>
      <p:pic>
        <p:nvPicPr>
          <p:cNvPr id="4098" name="Picture 2" descr="C:\Users\Tom\Desktop\Vieunite_logo_V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29"/>
          <a:stretch/>
        </p:blipFill>
        <p:spPr bwMode="auto">
          <a:xfrm>
            <a:off x="5486400" y="893688"/>
            <a:ext cx="1939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36"/>
          <p:cNvSpPr txBox="1"/>
          <p:nvPr/>
        </p:nvSpPr>
        <p:spPr>
          <a:xfrm>
            <a:off x="477724" y="4363076"/>
            <a:ext cx="2036876" cy="52065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065">
              <a:tabLst>
                <a:tab pos="332740" algn="l"/>
                <a:tab pos="333375" algn="l"/>
              </a:tabLst>
            </a:pPr>
            <a:r>
              <a:rPr lang="en-GB" sz="900" spc="30" dirty="0" err="1">
                <a:latin typeface="Proxima Nova Rg" pitchFamily="50" charset="0"/>
                <a:cs typeface="Trebuchet MS"/>
              </a:rPr>
              <a:t>Dr.</a:t>
            </a:r>
            <a:r>
              <a:rPr lang="en-GB" sz="900" spc="30" dirty="0">
                <a:latin typeface="Proxima Nova Rg" pitchFamily="50" charset="0"/>
                <a:cs typeface="Trebuchet MS"/>
              </a:rPr>
              <a:t> Anthony Adole</a:t>
            </a:r>
          </a:p>
          <a:p>
            <a:pPr marL="12065">
              <a:tabLst>
                <a:tab pos="332740" algn="l"/>
                <a:tab pos="333375" algn="l"/>
              </a:tabLst>
            </a:pPr>
            <a:r>
              <a:rPr lang="en-GB" sz="900" spc="30" dirty="0">
                <a:latin typeface="Proxima Nova Rg" pitchFamily="50" charset="0"/>
                <a:cs typeface="Trebuchet MS"/>
              </a:rPr>
              <a:t>Anthony.adole@ntu.ac.uk</a:t>
            </a:r>
          </a:p>
          <a:p>
            <a:pPr marL="12065">
              <a:tabLst>
                <a:tab pos="332740" algn="l"/>
                <a:tab pos="333375" algn="l"/>
              </a:tabLst>
            </a:pPr>
            <a:r>
              <a:rPr lang="en-GB" sz="900" spc="30" dirty="0">
                <a:latin typeface="Proxima Nova Rg" pitchFamily="50" charset="0"/>
                <a:cs typeface="Trebuchet MS"/>
              </a:rPr>
              <a:t>+44 (0)7443069363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95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51470</TotalTime>
  <Words>524</Words>
  <Application>Microsoft Office PowerPoint</Application>
  <PresentationFormat>On-screen Show (16:9)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Proxima Nova Rg</vt:lpstr>
      <vt:lpstr>Courier New</vt:lpstr>
      <vt:lpstr>Proxima Nova Th</vt:lpstr>
      <vt:lpstr>Trebuchet MS</vt:lpstr>
      <vt:lpstr>Arial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Vieunite</dc:title>
  <dc:creator>Thomas Fraser-Bacon</dc:creator>
  <cp:lastModifiedBy>Adole, Anthony</cp:lastModifiedBy>
  <cp:revision>125</cp:revision>
  <dcterms:created xsi:type="dcterms:W3CDTF">2021-06-14T13:39:14Z</dcterms:created>
  <dcterms:modified xsi:type="dcterms:W3CDTF">2022-10-27T12:17:30Z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