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2"/>
  </p:notesMasterIdLst>
  <p:sldIdLst>
    <p:sldId id="295" r:id="rId2"/>
    <p:sldId id="376" r:id="rId3"/>
    <p:sldId id="301" r:id="rId4"/>
    <p:sldId id="316" r:id="rId5"/>
    <p:sldId id="302" r:id="rId6"/>
    <p:sldId id="326" r:id="rId7"/>
    <p:sldId id="296" r:id="rId8"/>
    <p:sldId id="325" r:id="rId9"/>
    <p:sldId id="333" r:id="rId10"/>
    <p:sldId id="340" r:id="rId11"/>
    <p:sldId id="369" r:id="rId12"/>
    <p:sldId id="373" r:id="rId13"/>
    <p:sldId id="371" r:id="rId14"/>
    <p:sldId id="374" r:id="rId15"/>
    <p:sldId id="370" r:id="rId16"/>
    <p:sldId id="372" r:id="rId17"/>
    <p:sldId id="341" r:id="rId18"/>
    <p:sldId id="344" r:id="rId19"/>
    <p:sldId id="375" r:id="rId20"/>
    <p:sldId id="31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6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B4FA42-709B-4325-ACED-CDB0BF89C370}" v="18" dt="2022-12-27T21:26:31.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487" autoAdjust="0"/>
  </p:normalViewPr>
  <p:slideViewPr>
    <p:cSldViewPr>
      <p:cViewPr varScale="1">
        <p:scale>
          <a:sx n="109" d="100"/>
          <a:sy n="109" d="100"/>
        </p:scale>
        <p:origin x="285" y="42"/>
      </p:cViewPr>
      <p:guideLst>
        <p:guide orient="horz" pos="3024"/>
        <p:guide pos="2880"/>
      </p:guideLst>
    </p:cSldViewPr>
  </p:slideViewPr>
  <p:notesTextViewPr>
    <p:cViewPr>
      <p:scale>
        <a:sx n="100" d="100"/>
        <a:sy n="100" d="100"/>
      </p:scale>
      <p:origin x="0" y="0"/>
    </p:cViewPr>
  </p:notesTextViewPr>
  <p:sorterViewPr>
    <p:cViewPr>
      <p:scale>
        <a:sx n="100" d="100"/>
        <a:sy n="100" d="100"/>
      </p:scale>
      <p:origin x="0" y="47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ngxin Tao" userId="be411c96-aa8e-49d9-a3a0-34005b336191" providerId="ADAL" clId="{FCB4FA42-709B-4325-ACED-CDB0BF89C370}"/>
    <pc:docChg chg="modSld">
      <pc:chgData name="Yongxin Tao" userId="be411c96-aa8e-49d9-a3a0-34005b336191" providerId="ADAL" clId="{FCB4FA42-709B-4325-ACED-CDB0BF89C370}" dt="2022-12-27T21:26:31.771" v="18" actId="20577"/>
      <pc:docMkLst>
        <pc:docMk/>
      </pc:docMkLst>
      <pc:sldChg chg="modSp">
        <pc:chgData name="Yongxin Tao" userId="be411c96-aa8e-49d9-a3a0-34005b336191" providerId="ADAL" clId="{FCB4FA42-709B-4325-ACED-CDB0BF89C370}" dt="2022-12-27T21:26:31.771" v="18" actId="20577"/>
        <pc:sldMkLst>
          <pc:docMk/>
          <pc:sldMk cId="996380344" sldId="369"/>
        </pc:sldMkLst>
        <pc:spChg chg="mod">
          <ac:chgData name="Yongxin Tao" userId="be411c96-aa8e-49d9-a3a0-34005b336191" providerId="ADAL" clId="{FCB4FA42-709B-4325-ACED-CDB0BF89C370}" dt="2022-12-27T21:25:34.645" v="0" actId="20577"/>
          <ac:spMkLst>
            <pc:docMk/>
            <pc:sldMk cId="996380344" sldId="369"/>
            <ac:spMk id="2" creationId="{00000000-0000-0000-0000-000000000000}"/>
          </ac:spMkLst>
        </pc:spChg>
        <pc:graphicFrameChg chg="mod">
          <ac:chgData name="Yongxin Tao" userId="be411c96-aa8e-49d9-a3a0-34005b336191" providerId="ADAL" clId="{FCB4FA42-709B-4325-ACED-CDB0BF89C370}" dt="2022-12-27T21:26:31.771" v="18" actId="20577"/>
          <ac:graphicFrameMkLst>
            <pc:docMk/>
            <pc:sldMk cId="996380344" sldId="369"/>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357601-B7F8-4D66-BBB5-01B9CC30789B}" type="doc">
      <dgm:prSet loTypeId="urn:microsoft.com/office/officeart/2005/8/layout/radial5" loCatId="cycle" qsTypeId="urn:microsoft.com/office/officeart/2009/2/quickstyle/3d8" qsCatId="3D" csTypeId="urn:microsoft.com/office/officeart/2005/8/colors/accent1_2" csCatId="accent1" phldr="1"/>
      <dgm:spPr/>
      <dgm:t>
        <a:bodyPr/>
        <a:lstStyle/>
        <a:p>
          <a:endParaRPr lang="en-US"/>
        </a:p>
      </dgm:t>
    </dgm:pt>
    <dgm:pt modelId="{26850CA1-51DB-410E-8A19-F31947037520}">
      <dgm:prSet phldrT="[Text]"/>
      <dgm:spPr/>
      <dgm:t>
        <a:bodyPr/>
        <a:lstStyle/>
        <a:p>
          <a:r>
            <a:rPr lang="en-US" b="1" dirty="0"/>
            <a:t>Wellbeing:</a:t>
          </a:r>
        </a:p>
        <a:p>
          <a:r>
            <a:rPr lang="en-US" b="1" dirty="0"/>
            <a:t>Human-Technology Convergence </a:t>
          </a:r>
          <a:r>
            <a:rPr lang="en-US" b="1"/>
            <a:t>for Sustainability</a:t>
          </a:r>
          <a:endParaRPr lang="en-US" b="1" dirty="0"/>
        </a:p>
      </dgm:t>
    </dgm:pt>
    <dgm:pt modelId="{D88105DF-2814-4A76-BDE3-604817BE0E3E}" type="parTrans" cxnId="{4AA39F5E-C389-45AA-9C2B-D6FFC49CAA26}">
      <dgm:prSet/>
      <dgm:spPr/>
      <dgm:t>
        <a:bodyPr/>
        <a:lstStyle/>
        <a:p>
          <a:endParaRPr lang="en-US"/>
        </a:p>
      </dgm:t>
    </dgm:pt>
    <dgm:pt modelId="{AFF10118-6432-4924-B012-20E203367B70}" type="sibTrans" cxnId="{4AA39F5E-C389-45AA-9C2B-D6FFC49CAA26}">
      <dgm:prSet/>
      <dgm:spPr/>
      <dgm:t>
        <a:bodyPr/>
        <a:lstStyle/>
        <a:p>
          <a:endParaRPr lang="en-US"/>
        </a:p>
      </dgm:t>
    </dgm:pt>
    <dgm:pt modelId="{51EB5F55-642D-4039-9B60-25C2C31BCBA1}">
      <dgm:prSet phldrT="[Text]"/>
      <dgm:spPr/>
      <dgm:t>
        <a:bodyPr/>
        <a:lstStyle/>
        <a:p>
          <a:r>
            <a:rPr lang="en-US" dirty="0"/>
            <a:t>Policy </a:t>
          </a:r>
        </a:p>
      </dgm:t>
    </dgm:pt>
    <dgm:pt modelId="{2941E698-B340-48B4-B32B-09F967053355}" type="parTrans" cxnId="{BFD9534D-31E2-48D0-ABB1-ACA5BFF39B63}">
      <dgm:prSet/>
      <dgm:spPr/>
      <dgm:t>
        <a:bodyPr/>
        <a:lstStyle/>
        <a:p>
          <a:endParaRPr lang="en-US" dirty="0"/>
        </a:p>
      </dgm:t>
    </dgm:pt>
    <dgm:pt modelId="{72F2043B-503B-4CF1-80E6-36AD99C1F7EE}" type="sibTrans" cxnId="{BFD9534D-31E2-48D0-ABB1-ACA5BFF39B63}">
      <dgm:prSet/>
      <dgm:spPr/>
      <dgm:t>
        <a:bodyPr/>
        <a:lstStyle/>
        <a:p>
          <a:endParaRPr lang="en-US"/>
        </a:p>
      </dgm:t>
    </dgm:pt>
    <dgm:pt modelId="{93DFE33C-14B9-440C-806A-7C0C91FCE40D}">
      <dgm:prSet phldrT="[Text]"/>
      <dgm:spPr/>
      <dgm:t>
        <a:bodyPr/>
        <a:lstStyle/>
        <a:p>
          <a:r>
            <a:rPr lang="en-US" dirty="0"/>
            <a:t>Urban Planning</a:t>
          </a:r>
        </a:p>
      </dgm:t>
    </dgm:pt>
    <dgm:pt modelId="{4EC51F89-A0A8-4B72-9D73-683A620378CA}" type="parTrans" cxnId="{F6C1A931-E2FB-4FD3-B4B8-3EF94253C675}">
      <dgm:prSet/>
      <dgm:spPr/>
      <dgm:t>
        <a:bodyPr/>
        <a:lstStyle/>
        <a:p>
          <a:endParaRPr lang="en-US" dirty="0"/>
        </a:p>
      </dgm:t>
    </dgm:pt>
    <dgm:pt modelId="{65951593-A0D1-4D26-9415-9438829EAB9D}" type="sibTrans" cxnId="{F6C1A931-E2FB-4FD3-B4B8-3EF94253C675}">
      <dgm:prSet/>
      <dgm:spPr/>
      <dgm:t>
        <a:bodyPr/>
        <a:lstStyle/>
        <a:p>
          <a:endParaRPr lang="en-US"/>
        </a:p>
      </dgm:t>
    </dgm:pt>
    <dgm:pt modelId="{4C222C73-A588-4AF1-8E09-C84E3B146E4E}">
      <dgm:prSet phldrT="[Text]"/>
      <dgm:spPr/>
      <dgm:t>
        <a:bodyPr/>
        <a:lstStyle/>
        <a:p>
          <a:r>
            <a:rPr lang="en-US" dirty="0"/>
            <a:t>Architecture/ Construction</a:t>
          </a:r>
        </a:p>
      </dgm:t>
    </dgm:pt>
    <dgm:pt modelId="{62656ACF-B561-4F4D-9907-D06B1BC8EA6F}" type="parTrans" cxnId="{02B7BA68-7469-43E8-8C53-D9E630F43D2F}">
      <dgm:prSet/>
      <dgm:spPr/>
      <dgm:t>
        <a:bodyPr/>
        <a:lstStyle/>
        <a:p>
          <a:endParaRPr lang="en-US" dirty="0"/>
        </a:p>
      </dgm:t>
    </dgm:pt>
    <dgm:pt modelId="{69D7F34E-45D5-479D-AAB5-73EEDF84416B}" type="sibTrans" cxnId="{02B7BA68-7469-43E8-8C53-D9E630F43D2F}">
      <dgm:prSet/>
      <dgm:spPr/>
      <dgm:t>
        <a:bodyPr/>
        <a:lstStyle/>
        <a:p>
          <a:endParaRPr lang="en-US"/>
        </a:p>
      </dgm:t>
    </dgm:pt>
    <dgm:pt modelId="{83CD84B6-977A-4EE2-8C65-E0516DFEC0DE}">
      <dgm:prSet phldrT="[Text]"/>
      <dgm:spPr/>
      <dgm:t>
        <a:bodyPr/>
        <a:lstStyle/>
        <a:p>
          <a:r>
            <a:rPr lang="en-US" dirty="0"/>
            <a:t>Engineering (ME, EE, CE, EnvE, CpE.)</a:t>
          </a:r>
        </a:p>
      </dgm:t>
    </dgm:pt>
    <dgm:pt modelId="{2642E1CE-4073-4A5F-861A-FC471A3CDAB3}" type="parTrans" cxnId="{39D22459-3DAC-4E84-AE7C-34BC6F9907BC}">
      <dgm:prSet/>
      <dgm:spPr/>
      <dgm:t>
        <a:bodyPr/>
        <a:lstStyle/>
        <a:p>
          <a:endParaRPr lang="en-US" dirty="0"/>
        </a:p>
      </dgm:t>
    </dgm:pt>
    <dgm:pt modelId="{5AD11A15-C6D3-4A8F-BFDE-BC1C83AA5A22}" type="sibTrans" cxnId="{39D22459-3DAC-4E84-AE7C-34BC6F9907BC}">
      <dgm:prSet/>
      <dgm:spPr/>
      <dgm:t>
        <a:bodyPr/>
        <a:lstStyle/>
        <a:p>
          <a:endParaRPr lang="en-US"/>
        </a:p>
      </dgm:t>
    </dgm:pt>
    <dgm:pt modelId="{0D0963DD-E47B-41C2-8655-F61C705BF0C8}">
      <dgm:prSet phldrT="[Text]"/>
      <dgm:spPr/>
      <dgm:t>
        <a:bodyPr/>
        <a:lstStyle/>
        <a:p>
          <a:r>
            <a:rPr lang="en-US" dirty="0"/>
            <a:t>Social Science/ Computer Science</a:t>
          </a:r>
        </a:p>
      </dgm:t>
    </dgm:pt>
    <dgm:pt modelId="{C82745DA-9E0B-4411-89C6-9CB3B3ABEA8E}" type="parTrans" cxnId="{C02B8A97-A0CF-49A4-AFDA-46AE62551E41}">
      <dgm:prSet/>
      <dgm:spPr/>
      <dgm:t>
        <a:bodyPr/>
        <a:lstStyle/>
        <a:p>
          <a:endParaRPr lang="en-US" dirty="0"/>
        </a:p>
      </dgm:t>
    </dgm:pt>
    <dgm:pt modelId="{728EFFEB-B0EE-44C2-97D0-F9317A150062}" type="sibTrans" cxnId="{C02B8A97-A0CF-49A4-AFDA-46AE62551E41}">
      <dgm:prSet/>
      <dgm:spPr/>
      <dgm:t>
        <a:bodyPr/>
        <a:lstStyle/>
        <a:p>
          <a:endParaRPr lang="en-US"/>
        </a:p>
      </dgm:t>
    </dgm:pt>
    <dgm:pt modelId="{A2C4C458-1544-4B8C-8DCC-DF4D1204BF49}">
      <dgm:prSet phldrT="[Text]"/>
      <dgm:spPr/>
      <dgm:t>
        <a:bodyPr/>
        <a:lstStyle/>
        <a:p>
          <a:r>
            <a:rPr lang="en-US" dirty="0"/>
            <a:t>Transportation</a:t>
          </a:r>
        </a:p>
      </dgm:t>
    </dgm:pt>
    <dgm:pt modelId="{E1D2505D-5131-41CF-9EAE-61A993DB4A90}" type="parTrans" cxnId="{A3C3B8E8-1F31-4DFB-8CD5-1EBEFD2D08FD}">
      <dgm:prSet/>
      <dgm:spPr/>
      <dgm:t>
        <a:bodyPr/>
        <a:lstStyle/>
        <a:p>
          <a:endParaRPr lang="en-US" dirty="0"/>
        </a:p>
      </dgm:t>
    </dgm:pt>
    <dgm:pt modelId="{E9D6EE90-D651-4FC3-8E72-14D334E88817}" type="sibTrans" cxnId="{A3C3B8E8-1F31-4DFB-8CD5-1EBEFD2D08FD}">
      <dgm:prSet/>
      <dgm:spPr/>
      <dgm:t>
        <a:bodyPr/>
        <a:lstStyle/>
        <a:p>
          <a:endParaRPr lang="en-US"/>
        </a:p>
      </dgm:t>
    </dgm:pt>
    <dgm:pt modelId="{3A71F11E-0717-47F0-B1F4-208CFC5845ED}" type="pres">
      <dgm:prSet presAssocID="{93357601-B7F8-4D66-BBB5-01B9CC30789B}" presName="Name0" presStyleCnt="0">
        <dgm:presLayoutVars>
          <dgm:chMax val="1"/>
          <dgm:dir/>
          <dgm:animLvl val="ctr"/>
          <dgm:resizeHandles val="exact"/>
        </dgm:presLayoutVars>
      </dgm:prSet>
      <dgm:spPr/>
    </dgm:pt>
    <dgm:pt modelId="{0A6A32A7-3472-4C7B-B6DF-1FE1A6CFA991}" type="pres">
      <dgm:prSet presAssocID="{26850CA1-51DB-410E-8A19-F31947037520}" presName="centerShape" presStyleLbl="node0" presStyleIdx="0" presStyleCnt="1" custScaleX="155333" custScaleY="153341"/>
      <dgm:spPr/>
    </dgm:pt>
    <dgm:pt modelId="{7493FE36-3DDE-4C48-BEDF-9DE413B45281}" type="pres">
      <dgm:prSet presAssocID="{2941E698-B340-48B4-B32B-09F967053355}" presName="parTrans" presStyleLbl="sibTrans2D1" presStyleIdx="0" presStyleCnt="6" custAng="10800000" custFlipHor="0" custScaleX="152994"/>
      <dgm:spPr/>
    </dgm:pt>
    <dgm:pt modelId="{485F0F70-E25F-462D-A81E-E41DFA799EBA}" type="pres">
      <dgm:prSet presAssocID="{2941E698-B340-48B4-B32B-09F967053355}" presName="connectorText" presStyleLbl="sibTrans2D1" presStyleIdx="0" presStyleCnt="6"/>
      <dgm:spPr/>
    </dgm:pt>
    <dgm:pt modelId="{178CD4BD-7102-4F10-ABC2-598C063BA510}" type="pres">
      <dgm:prSet presAssocID="{51EB5F55-642D-4039-9B60-25C2C31BCBA1}" presName="node" presStyleLbl="node1" presStyleIdx="0" presStyleCnt="6" custRadScaleRad="122969" custRadScaleInc="-890">
        <dgm:presLayoutVars>
          <dgm:bulletEnabled val="1"/>
        </dgm:presLayoutVars>
      </dgm:prSet>
      <dgm:spPr/>
    </dgm:pt>
    <dgm:pt modelId="{27E9DB5F-305B-4D8B-8292-BD3FF5A37038}" type="pres">
      <dgm:prSet presAssocID="{4EC51F89-A0A8-4B72-9D73-683A620378CA}" presName="parTrans" presStyleLbl="sibTrans2D1" presStyleIdx="1" presStyleCnt="6" custAng="3351905" custFlipHor="1" custScaleX="183808"/>
      <dgm:spPr/>
    </dgm:pt>
    <dgm:pt modelId="{94834D53-0347-4FCF-98B8-8B4C657CD5AF}" type="pres">
      <dgm:prSet presAssocID="{4EC51F89-A0A8-4B72-9D73-683A620378CA}" presName="connectorText" presStyleLbl="sibTrans2D1" presStyleIdx="1" presStyleCnt="6"/>
      <dgm:spPr/>
    </dgm:pt>
    <dgm:pt modelId="{BED9DA8E-4C41-4E3D-AB91-09357D25405C}" type="pres">
      <dgm:prSet presAssocID="{93DFE33C-14B9-440C-806A-7C0C91FCE40D}" presName="node" presStyleLbl="node1" presStyleIdx="1" presStyleCnt="6" custRadScaleRad="127445" custRadScaleInc="60">
        <dgm:presLayoutVars>
          <dgm:bulletEnabled val="1"/>
        </dgm:presLayoutVars>
      </dgm:prSet>
      <dgm:spPr/>
    </dgm:pt>
    <dgm:pt modelId="{94DB4BB4-F16E-472D-BB03-3FF57AE60D86}" type="pres">
      <dgm:prSet presAssocID="{C82745DA-9E0B-4411-89C6-9CB3B3ABEA8E}" presName="parTrans" presStyleLbl="sibTrans2D1" presStyleIdx="2" presStyleCnt="6" custAng="17664076" custFlipHor="1" custScaleX="183808"/>
      <dgm:spPr/>
    </dgm:pt>
    <dgm:pt modelId="{1AFC9680-C9AE-4643-B351-796B820D1BD2}" type="pres">
      <dgm:prSet presAssocID="{C82745DA-9E0B-4411-89C6-9CB3B3ABEA8E}" presName="connectorText" presStyleLbl="sibTrans2D1" presStyleIdx="2" presStyleCnt="6"/>
      <dgm:spPr/>
    </dgm:pt>
    <dgm:pt modelId="{1E9CD195-3FC3-457E-88FA-BEED8A792554}" type="pres">
      <dgm:prSet presAssocID="{0D0963DD-E47B-41C2-8655-F61C705BF0C8}" presName="node" presStyleLbl="node1" presStyleIdx="2" presStyleCnt="6" custRadScaleRad="127445" custRadScaleInc="60">
        <dgm:presLayoutVars>
          <dgm:bulletEnabled val="1"/>
        </dgm:presLayoutVars>
      </dgm:prSet>
      <dgm:spPr/>
    </dgm:pt>
    <dgm:pt modelId="{76CE164B-B5AC-4F1D-BE8B-DD5E4BFFA06F}" type="pres">
      <dgm:prSet presAssocID="{E1D2505D-5131-41CF-9EAE-61A993DB4A90}" presName="parTrans" presStyleLbl="sibTrans2D1" presStyleIdx="3" presStyleCnt="6" custFlipHor="1" custScaleX="183808"/>
      <dgm:spPr>
        <a:prstGeom prst="leftArrow">
          <a:avLst/>
        </a:prstGeom>
      </dgm:spPr>
    </dgm:pt>
    <dgm:pt modelId="{2656AA3E-24D4-41D5-8584-CD0AD4972318}" type="pres">
      <dgm:prSet presAssocID="{E1D2505D-5131-41CF-9EAE-61A993DB4A90}" presName="connectorText" presStyleLbl="sibTrans2D1" presStyleIdx="3" presStyleCnt="6"/>
      <dgm:spPr/>
    </dgm:pt>
    <dgm:pt modelId="{8DEF9F8D-8C8A-4B0C-8956-422AFACE8A60}" type="pres">
      <dgm:prSet presAssocID="{A2C4C458-1544-4B8C-8DCC-DF4D1204BF49}" presName="node" presStyleLbl="node1" presStyleIdx="3" presStyleCnt="6" custRadScaleRad="127445" custRadScaleInc="60">
        <dgm:presLayoutVars>
          <dgm:bulletEnabled val="1"/>
        </dgm:presLayoutVars>
      </dgm:prSet>
      <dgm:spPr/>
    </dgm:pt>
    <dgm:pt modelId="{5D6FDD20-C3A2-48D0-89E6-0E240AB356D6}" type="pres">
      <dgm:prSet presAssocID="{62656ACF-B561-4F4D-9907-D06B1BC8EA6F}" presName="parTrans" presStyleLbl="sibTrans2D1" presStyleIdx="4" presStyleCnt="6" custAng="4177316" custFlipHor="1" custScaleX="183808"/>
      <dgm:spPr/>
    </dgm:pt>
    <dgm:pt modelId="{CE4FB95C-2792-46DE-8DAB-D57FF2E80A8E}" type="pres">
      <dgm:prSet presAssocID="{62656ACF-B561-4F4D-9907-D06B1BC8EA6F}" presName="connectorText" presStyleLbl="sibTrans2D1" presStyleIdx="4" presStyleCnt="6"/>
      <dgm:spPr/>
    </dgm:pt>
    <dgm:pt modelId="{227CC068-9B5A-4A2C-9B2F-7F37C98F84EA}" type="pres">
      <dgm:prSet presAssocID="{4C222C73-A588-4AF1-8E09-C84E3B146E4E}" presName="node" presStyleLbl="node1" presStyleIdx="4" presStyleCnt="6" custRadScaleRad="117165" custRadScaleInc="248">
        <dgm:presLayoutVars>
          <dgm:bulletEnabled val="1"/>
        </dgm:presLayoutVars>
      </dgm:prSet>
      <dgm:spPr/>
    </dgm:pt>
    <dgm:pt modelId="{68F3D697-2A80-4E17-9B8D-3D5F0A862EEA}" type="pres">
      <dgm:prSet presAssocID="{2642E1CE-4073-4A5F-861A-FC471A3CDAB3}" presName="parTrans" presStyleLbl="sibTrans2D1" presStyleIdx="5" presStyleCnt="6" custAng="17587701" custFlipHor="1" custScaleX="152994"/>
      <dgm:spPr/>
    </dgm:pt>
    <dgm:pt modelId="{0EB157A5-BF20-4455-8B8F-21365C05F18B}" type="pres">
      <dgm:prSet presAssocID="{2642E1CE-4073-4A5F-861A-FC471A3CDAB3}" presName="connectorText" presStyleLbl="sibTrans2D1" presStyleIdx="5" presStyleCnt="6"/>
      <dgm:spPr/>
    </dgm:pt>
    <dgm:pt modelId="{5C095329-5B4C-4692-98D1-897E63C12C6D}" type="pres">
      <dgm:prSet presAssocID="{83CD84B6-977A-4EE2-8C65-E0516DFEC0DE}" presName="node" presStyleLbl="node1" presStyleIdx="5" presStyleCnt="6" custRadScaleRad="132742" custRadScaleInc="1791">
        <dgm:presLayoutVars>
          <dgm:bulletEnabled val="1"/>
        </dgm:presLayoutVars>
      </dgm:prSet>
      <dgm:spPr/>
    </dgm:pt>
  </dgm:ptLst>
  <dgm:cxnLst>
    <dgm:cxn modelId="{C1452A1D-4BF4-4D28-9750-2A91AD4BE839}" type="presOf" srcId="{2941E698-B340-48B4-B32B-09F967053355}" destId="{485F0F70-E25F-462D-A81E-E41DFA799EBA}" srcOrd="1" destOrd="0" presId="urn:microsoft.com/office/officeart/2005/8/layout/radial5"/>
    <dgm:cxn modelId="{F7060E23-CBE6-4251-B478-109E9ECCFE19}" type="presOf" srcId="{4EC51F89-A0A8-4B72-9D73-683A620378CA}" destId="{94834D53-0347-4FCF-98B8-8B4C657CD5AF}" srcOrd="1" destOrd="0" presId="urn:microsoft.com/office/officeart/2005/8/layout/radial5"/>
    <dgm:cxn modelId="{A895FB2D-4EAC-4977-A814-DCC552CDC278}" type="presOf" srcId="{E1D2505D-5131-41CF-9EAE-61A993DB4A90}" destId="{2656AA3E-24D4-41D5-8584-CD0AD4972318}" srcOrd="1" destOrd="0" presId="urn:microsoft.com/office/officeart/2005/8/layout/radial5"/>
    <dgm:cxn modelId="{4126622F-754E-4CA7-BA36-E666B1B4E2C5}" type="presOf" srcId="{51EB5F55-642D-4039-9B60-25C2C31BCBA1}" destId="{178CD4BD-7102-4F10-ABC2-598C063BA510}" srcOrd="0" destOrd="0" presId="urn:microsoft.com/office/officeart/2005/8/layout/radial5"/>
    <dgm:cxn modelId="{F6C1A931-E2FB-4FD3-B4B8-3EF94253C675}" srcId="{26850CA1-51DB-410E-8A19-F31947037520}" destId="{93DFE33C-14B9-440C-806A-7C0C91FCE40D}" srcOrd="1" destOrd="0" parTransId="{4EC51F89-A0A8-4B72-9D73-683A620378CA}" sibTransId="{65951593-A0D1-4D26-9415-9438829EAB9D}"/>
    <dgm:cxn modelId="{92698A33-B2BB-4D8B-9195-E7437C363818}" type="presOf" srcId="{4EC51F89-A0A8-4B72-9D73-683A620378CA}" destId="{27E9DB5F-305B-4D8B-8292-BD3FF5A37038}" srcOrd="0" destOrd="0" presId="urn:microsoft.com/office/officeart/2005/8/layout/radial5"/>
    <dgm:cxn modelId="{4AA39F5E-C389-45AA-9C2B-D6FFC49CAA26}" srcId="{93357601-B7F8-4D66-BBB5-01B9CC30789B}" destId="{26850CA1-51DB-410E-8A19-F31947037520}" srcOrd="0" destOrd="0" parTransId="{D88105DF-2814-4A76-BDE3-604817BE0E3E}" sibTransId="{AFF10118-6432-4924-B012-20E203367B70}"/>
    <dgm:cxn modelId="{015FE945-EFA8-4301-B70E-BE56F8CC4E43}" type="presOf" srcId="{A2C4C458-1544-4B8C-8DCC-DF4D1204BF49}" destId="{8DEF9F8D-8C8A-4B0C-8956-422AFACE8A60}" srcOrd="0" destOrd="0" presId="urn:microsoft.com/office/officeart/2005/8/layout/radial5"/>
    <dgm:cxn modelId="{02B7BA68-7469-43E8-8C53-D9E630F43D2F}" srcId="{26850CA1-51DB-410E-8A19-F31947037520}" destId="{4C222C73-A588-4AF1-8E09-C84E3B146E4E}" srcOrd="4" destOrd="0" parTransId="{62656ACF-B561-4F4D-9907-D06B1BC8EA6F}" sibTransId="{69D7F34E-45D5-479D-AAB5-73EEDF84416B}"/>
    <dgm:cxn modelId="{BFD9534D-31E2-48D0-ABB1-ACA5BFF39B63}" srcId="{26850CA1-51DB-410E-8A19-F31947037520}" destId="{51EB5F55-642D-4039-9B60-25C2C31BCBA1}" srcOrd="0" destOrd="0" parTransId="{2941E698-B340-48B4-B32B-09F967053355}" sibTransId="{72F2043B-503B-4CF1-80E6-36AD99C1F7EE}"/>
    <dgm:cxn modelId="{39D22459-3DAC-4E84-AE7C-34BC6F9907BC}" srcId="{26850CA1-51DB-410E-8A19-F31947037520}" destId="{83CD84B6-977A-4EE2-8C65-E0516DFEC0DE}" srcOrd="5" destOrd="0" parTransId="{2642E1CE-4073-4A5F-861A-FC471A3CDAB3}" sibTransId="{5AD11A15-C6D3-4A8F-BFDE-BC1C83AA5A22}"/>
    <dgm:cxn modelId="{8600FE5A-34BB-4071-8420-AAC6B8083994}" type="presOf" srcId="{2642E1CE-4073-4A5F-861A-FC471A3CDAB3}" destId="{68F3D697-2A80-4E17-9B8D-3D5F0A862EEA}" srcOrd="0" destOrd="0" presId="urn:microsoft.com/office/officeart/2005/8/layout/radial5"/>
    <dgm:cxn modelId="{90BBC98A-B9DA-4CF0-A24E-F94F26C12555}" type="presOf" srcId="{83CD84B6-977A-4EE2-8C65-E0516DFEC0DE}" destId="{5C095329-5B4C-4692-98D1-897E63C12C6D}" srcOrd="0" destOrd="0" presId="urn:microsoft.com/office/officeart/2005/8/layout/radial5"/>
    <dgm:cxn modelId="{C02B8A97-A0CF-49A4-AFDA-46AE62551E41}" srcId="{26850CA1-51DB-410E-8A19-F31947037520}" destId="{0D0963DD-E47B-41C2-8655-F61C705BF0C8}" srcOrd="2" destOrd="0" parTransId="{C82745DA-9E0B-4411-89C6-9CB3B3ABEA8E}" sibTransId="{728EFFEB-B0EE-44C2-97D0-F9317A150062}"/>
    <dgm:cxn modelId="{744328A3-9FC6-47EE-B3DB-8DA1CDA0021B}" type="presOf" srcId="{C82745DA-9E0B-4411-89C6-9CB3B3ABEA8E}" destId="{94DB4BB4-F16E-472D-BB03-3FF57AE60D86}" srcOrd="0" destOrd="0" presId="urn:microsoft.com/office/officeart/2005/8/layout/radial5"/>
    <dgm:cxn modelId="{2DD8F3A9-A4DB-487A-9A63-367E06702EEC}" type="presOf" srcId="{26850CA1-51DB-410E-8A19-F31947037520}" destId="{0A6A32A7-3472-4C7B-B6DF-1FE1A6CFA991}" srcOrd="0" destOrd="0" presId="urn:microsoft.com/office/officeart/2005/8/layout/radial5"/>
    <dgm:cxn modelId="{36783BBC-5F00-4520-BDDF-1932D06D2845}" type="presOf" srcId="{2941E698-B340-48B4-B32B-09F967053355}" destId="{7493FE36-3DDE-4C48-BEDF-9DE413B45281}" srcOrd="0" destOrd="0" presId="urn:microsoft.com/office/officeart/2005/8/layout/radial5"/>
    <dgm:cxn modelId="{547540BC-40B0-4F67-8EBC-F324A03185A9}" type="presOf" srcId="{0D0963DD-E47B-41C2-8655-F61C705BF0C8}" destId="{1E9CD195-3FC3-457E-88FA-BEED8A792554}" srcOrd="0" destOrd="0" presId="urn:microsoft.com/office/officeart/2005/8/layout/radial5"/>
    <dgm:cxn modelId="{243385C1-A73E-40F0-87A5-C541B7088F82}" type="presOf" srcId="{62656ACF-B561-4F4D-9907-D06B1BC8EA6F}" destId="{CE4FB95C-2792-46DE-8DAB-D57FF2E80A8E}" srcOrd="1" destOrd="0" presId="urn:microsoft.com/office/officeart/2005/8/layout/radial5"/>
    <dgm:cxn modelId="{201FBBC1-C0B8-4EF6-AF6D-C9F0B6197664}" type="presOf" srcId="{4C222C73-A588-4AF1-8E09-C84E3B146E4E}" destId="{227CC068-9B5A-4A2C-9B2F-7F37C98F84EA}" srcOrd="0" destOrd="0" presId="urn:microsoft.com/office/officeart/2005/8/layout/radial5"/>
    <dgm:cxn modelId="{6B947EC2-0B3D-4961-9214-8B5FFEB1AD53}" type="presOf" srcId="{93DFE33C-14B9-440C-806A-7C0C91FCE40D}" destId="{BED9DA8E-4C41-4E3D-AB91-09357D25405C}" srcOrd="0" destOrd="0" presId="urn:microsoft.com/office/officeart/2005/8/layout/radial5"/>
    <dgm:cxn modelId="{6684C9C2-4F74-4565-AF81-032D299A2B9C}" type="presOf" srcId="{C82745DA-9E0B-4411-89C6-9CB3B3ABEA8E}" destId="{1AFC9680-C9AE-4643-B351-796B820D1BD2}" srcOrd="1" destOrd="0" presId="urn:microsoft.com/office/officeart/2005/8/layout/radial5"/>
    <dgm:cxn modelId="{E4FDECD5-ED5E-46A8-8B6C-71B54E302916}" type="presOf" srcId="{E1D2505D-5131-41CF-9EAE-61A993DB4A90}" destId="{76CE164B-B5AC-4F1D-BE8B-DD5E4BFFA06F}" srcOrd="0" destOrd="0" presId="urn:microsoft.com/office/officeart/2005/8/layout/radial5"/>
    <dgm:cxn modelId="{A3C3B8E8-1F31-4DFB-8CD5-1EBEFD2D08FD}" srcId="{26850CA1-51DB-410E-8A19-F31947037520}" destId="{A2C4C458-1544-4B8C-8DCC-DF4D1204BF49}" srcOrd="3" destOrd="0" parTransId="{E1D2505D-5131-41CF-9EAE-61A993DB4A90}" sibTransId="{E9D6EE90-D651-4FC3-8E72-14D334E88817}"/>
    <dgm:cxn modelId="{72AE81F1-248D-452D-8B00-8F6FAE20BDEF}" type="presOf" srcId="{93357601-B7F8-4D66-BBB5-01B9CC30789B}" destId="{3A71F11E-0717-47F0-B1F4-208CFC5845ED}" srcOrd="0" destOrd="0" presId="urn:microsoft.com/office/officeart/2005/8/layout/radial5"/>
    <dgm:cxn modelId="{909904F8-17B0-4FC6-BE54-3D7AE47F2066}" type="presOf" srcId="{2642E1CE-4073-4A5F-861A-FC471A3CDAB3}" destId="{0EB157A5-BF20-4455-8B8F-21365C05F18B}" srcOrd="1" destOrd="0" presId="urn:microsoft.com/office/officeart/2005/8/layout/radial5"/>
    <dgm:cxn modelId="{9479D8FF-5D6D-42D4-AA84-114D9B23EB1E}" type="presOf" srcId="{62656ACF-B561-4F4D-9907-D06B1BC8EA6F}" destId="{5D6FDD20-C3A2-48D0-89E6-0E240AB356D6}" srcOrd="0" destOrd="0" presId="urn:microsoft.com/office/officeart/2005/8/layout/radial5"/>
    <dgm:cxn modelId="{9ED300FD-2112-41E6-9AFD-CF4A870BC503}" type="presParOf" srcId="{3A71F11E-0717-47F0-B1F4-208CFC5845ED}" destId="{0A6A32A7-3472-4C7B-B6DF-1FE1A6CFA991}" srcOrd="0" destOrd="0" presId="urn:microsoft.com/office/officeart/2005/8/layout/radial5"/>
    <dgm:cxn modelId="{C8B2C665-1B6C-486F-83BE-F4ECC0D5DDCF}" type="presParOf" srcId="{3A71F11E-0717-47F0-B1F4-208CFC5845ED}" destId="{7493FE36-3DDE-4C48-BEDF-9DE413B45281}" srcOrd="1" destOrd="0" presId="urn:microsoft.com/office/officeart/2005/8/layout/radial5"/>
    <dgm:cxn modelId="{E5F2D413-752A-47DA-8624-66592DAF609F}" type="presParOf" srcId="{7493FE36-3DDE-4C48-BEDF-9DE413B45281}" destId="{485F0F70-E25F-462D-A81E-E41DFA799EBA}" srcOrd="0" destOrd="0" presId="urn:microsoft.com/office/officeart/2005/8/layout/radial5"/>
    <dgm:cxn modelId="{B94345F0-5122-47C0-B84D-AEF7F7319BAC}" type="presParOf" srcId="{3A71F11E-0717-47F0-B1F4-208CFC5845ED}" destId="{178CD4BD-7102-4F10-ABC2-598C063BA510}" srcOrd="2" destOrd="0" presId="urn:microsoft.com/office/officeart/2005/8/layout/radial5"/>
    <dgm:cxn modelId="{89372C14-ED8C-44B6-8919-40F9A2006986}" type="presParOf" srcId="{3A71F11E-0717-47F0-B1F4-208CFC5845ED}" destId="{27E9DB5F-305B-4D8B-8292-BD3FF5A37038}" srcOrd="3" destOrd="0" presId="urn:microsoft.com/office/officeart/2005/8/layout/radial5"/>
    <dgm:cxn modelId="{4AA843C2-AE7F-4B01-89A5-8542D94B99E6}" type="presParOf" srcId="{27E9DB5F-305B-4D8B-8292-BD3FF5A37038}" destId="{94834D53-0347-4FCF-98B8-8B4C657CD5AF}" srcOrd="0" destOrd="0" presId="urn:microsoft.com/office/officeart/2005/8/layout/radial5"/>
    <dgm:cxn modelId="{AFF5BD22-6B0D-41AB-BA7D-F41123A0F1D6}" type="presParOf" srcId="{3A71F11E-0717-47F0-B1F4-208CFC5845ED}" destId="{BED9DA8E-4C41-4E3D-AB91-09357D25405C}" srcOrd="4" destOrd="0" presId="urn:microsoft.com/office/officeart/2005/8/layout/radial5"/>
    <dgm:cxn modelId="{69F62D1D-0106-4C7B-BAA9-53727AA84AC4}" type="presParOf" srcId="{3A71F11E-0717-47F0-B1F4-208CFC5845ED}" destId="{94DB4BB4-F16E-472D-BB03-3FF57AE60D86}" srcOrd="5" destOrd="0" presId="urn:microsoft.com/office/officeart/2005/8/layout/radial5"/>
    <dgm:cxn modelId="{117432B2-B913-4267-9EDB-EAB483D91A91}" type="presParOf" srcId="{94DB4BB4-F16E-472D-BB03-3FF57AE60D86}" destId="{1AFC9680-C9AE-4643-B351-796B820D1BD2}" srcOrd="0" destOrd="0" presId="urn:microsoft.com/office/officeart/2005/8/layout/radial5"/>
    <dgm:cxn modelId="{A2DA0B09-24EB-41D6-BC9F-F3AC11F367DD}" type="presParOf" srcId="{3A71F11E-0717-47F0-B1F4-208CFC5845ED}" destId="{1E9CD195-3FC3-457E-88FA-BEED8A792554}" srcOrd="6" destOrd="0" presId="urn:microsoft.com/office/officeart/2005/8/layout/radial5"/>
    <dgm:cxn modelId="{33C36382-04A8-4B87-909C-818222C4A641}" type="presParOf" srcId="{3A71F11E-0717-47F0-B1F4-208CFC5845ED}" destId="{76CE164B-B5AC-4F1D-BE8B-DD5E4BFFA06F}" srcOrd="7" destOrd="0" presId="urn:microsoft.com/office/officeart/2005/8/layout/radial5"/>
    <dgm:cxn modelId="{12D7A491-E11E-430E-9401-E30BD896D4FB}" type="presParOf" srcId="{76CE164B-B5AC-4F1D-BE8B-DD5E4BFFA06F}" destId="{2656AA3E-24D4-41D5-8584-CD0AD4972318}" srcOrd="0" destOrd="0" presId="urn:microsoft.com/office/officeart/2005/8/layout/radial5"/>
    <dgm:cxn modelId="{87C9073F-AC67-4B44-93BE-4F0BAB965D48}" type="presParOf" srcId="{3A71F11E-0717-47F0-B1F4-208CFC5845ED}" destId="{8DEF9F8D-8C8A-4B0C-8956-422AFACE8A60}" srcOrd="8" destOrd="0" presId="urn:microsoft.com/office/officeart/2005/8/layout/radial5"/>
    <dgm:cxn modelId="{CA0135E3-21E7-40E8-8CC2-028074F89F79}" type="presParOf" srcId="{3A71F11E-0717-47F0-B1F4-208CFC5845ED}" destId="{5D6FDD20-C3A2-48D0-89E6-0E240AB356D6}" srcOrd="9" destOrd="0" presId="urn:microsoft.com/office/officeart/2005/8/layout/radial5"/>
    <dgm:cxn modelId="{E2834426-DC86-477D-830F-4081E9CAB97E}" type="presParOf" srcId="{5D6FDD20-C3A2-48D0-89E6-0E240AB356D6}" destId="{CE4FB95C-2792-46DE-8DAB-D57FF2E80A8E}" srcOrd="0" destOrd="0" presId="urn:microsoft.com/office/officeart/2005/8/layout/radial5"/>
    <dgm:cxn modelId="{EEDD4CAA-E6C1-44D1-AACF-7EF0DA01859A}" type="presParOf" srcId="{3A71F11E-0717-47F0-B1F4-208CFC5845ED}" destId="{227CC068-9B5A-4A2C-9B2F-7F37C98F84EA}" srcOrd="10" destOrd="0" presId="urn:microsoft.com/office/officeart/2005/8/layout/radial5"/>
    <dgm:cxn modelId="{88E1ED44-3C1A-451B-9662-BF6D9C5FC6AD}" type="presParOf" srcId="{3A71F11E-0717-47F0-B1F4-208CFC5845ED}" destId="{68F3D697-2A80-4E17-9B8D-3D5F0A862EEA}" srcOrd="11" destOrd="0" presId="urn:microsoft.com/office/officeart/2005/8/layout/radial5"/>
    <dgm:cxn modelId="{A7F45459-1512-481C-8841-2A9FAF47739A}" type="presParOf" srcId="{68F3D697-2A80-4E17-9B8D-3D5F0A862EEA}" destId="{0EB157A5-BF20-4455-8B8F-21365C05F18B}" srcOrd="0" destOrd="0" presId="urn:microsoft.com/office/officeart/2005/8/layout/radial5"/>
    <dgm:cxn modelId="{CCC37655-49EF-4B5E-A1F9-FFEADF473029}" type="presParOf" srcId="{3A71F11E-0717-47F0-B1F4-208CFC5845ED}" destId="{5C095329-5B4C-4692-98D1-897E63C12C6D}"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A32A7-3472-4C7B-B6DF-1FE1A6CFA991}">
      <dsp:nvSpPr>
        <dsp:cNvPr id="0" name=""/>
        <dsp:cNvSpPr/>
      </dsp:nvSpPr>
      <dsp:spPr>
        <a:xfrm>
          <a:off x="2312217" y="2123339"/>
          <a:ext cx="2233565" cy="2204921"/>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Wellbeing:</a:t>
          </a:r>
        </a:p>
        <a:p>
          <a:pPr marL="0" lvl="0" indent="0" algn="ctr" defTabSz="755650">
            <a:lnSpc>
              <a:spcPct val="90000"/>
            </a:lnSpc>
            <a:spcBef>
              <a:spcPct val="0"/>
            </a:spcBef>
            <a:spcAft>
              <a:spcPct val="35000"/>
            </a:spcAft>
            <a:buNone/>
          </a:pPr>
          <a:r>
            <a:rPr lang="en-US" sz="1700" b="1" kern="1200" dirty="0"/>
            <a:t>Human-Technology Convergence </a:t>
          </a:r>
          <a:r>
            <a:rPr lang="en-US" sz="1700" b="1" kern="1200"/>
            <a:t>for Sustainability</a:t>
          </a:r>
          <a:endParaRPr lang="en-US" sz="1700" b="1" kern="1200" dirty="0"/>
        </a:p>
      </dsp:txBody>
      <dsp:txXfrm>
        <a:off x="2639315" y="2446242"/>
        <a:ext cx="1579369" cy="1559115"/>
      </dsp:txXfrm>
    </dsp:sp>
    <dsp:sp modelId="{7493FE36-3DDE-4C48-BEDF-9DE413B45281}">
      <dsp:nvSpPr>
        <dsp:cNvPr id="0" name=""/>
        <dsp:cNvSpPr/>
      </dsp:nvSpPr>
      <dsp:spPr>
        <a:xfrm rot="5380341">
          <a:off x="3289629" y="1720575"/>
          <a:ext cx="264323" cy="4893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3329051" y="1778801"/>
        <a:ext cx="185026" cy="293622"/>
      </dsp:txXfrm>
    </dsp:sp>
    <dsp:sp modelId="{178CD4BD-7102-4F10-ABC2-598C063BA510}">
      <dsp:nvSpPr>
        <dsp:cNvPr id="0" name=""/>
        <dsp:cNvSpPr/>
      </dsp:nvSpPr>
      <dsp:spPr>
        <a:xfrm>
          <a:off x="2516991" y="0"/>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Policy </a:t>
          </a:r>
        </a:p>
      </dsp:txBody>
      <dsp:txXfrm>
        <a:off x="2780214" y="263223"/>
        <a:ext cx="1270954" cy="1270954"/>
      </dsp:txXfrm>
    </dsp:sp>
    <dsp:sp modelId="{27E9DB5F-305B-4D8B-8292-BD3FF5A37038}">
      <dsp:nvSpPr>
        <dsp:cNvPr id="0" name=""/>
        <dsp:cNvSpPr/>
      </dsp:nvSpPr>
      <dsp:spPr>
        <a:xfrm rot="20066560" flipH="1">
          <a:off x="4327109" y="2194455"/>
          <a:ext cx="895358" cy="4893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466738" y="2260661"/>
        <a:ext cx="748547" cy="293622"/>
      </dsp:txXfrm>
    </dsp:sp>
    <dsp:sp modelId="{BED9DA8E-4C41-4E3D-AB91-09357D25405C}">
      <dsp:nvSpPr>
        <dsp:cNvPr id="0" name=""/>
        <dsp:cNvSpPr/>
      </dsp:nvSpPr>
      <dsp:spPr>
        <a:xfrm>
          <a:off x="5060599" y="848053"/>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Urban Planning</a:t>
          </a:r>
        </a:p>
      </dsp:txBody>
      <dsp:txXfrm>
        <a:off x="5323822" y="1111276"/>
        <a:ext cx="1270954" cy="1270954"/>
      </dsp:txXfrm>
    </dsp:sp>
    <dsp:sp modelId="{94DB4BB4-F16E-472D-BB03-3FF57AE60D86}">
      <dsp:nvSpPr>
        <dsp:cNvPr id="0" name=""/>
        <dsp:cNvSpPr/>
      </dsp:nvSpPr>
      <dsp:spPr>
        <a:xfrm rot="2115829" flipH="1">
          <a:off x="4326675" y="3768609"/>
          <a:ext cx="896155" cy="4893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460016" y="3908863"/>
        <a:ext cx="749344" cy="293622"/>
      </dsp:txXfrm>
    </dsp:sp>
    <dsp:sp modelId="{1E9CD195-3FC3-457E-88FA-BEED8A792554}">
      <dsp:nvSpPr>
        <dsp:cNvPr id="0" name=""/>
        <dsp:cNvSpPr/>
      </dsp:nvSpPr>
      <dsp:spPr>
        <a:xfrm>
          <a:off x="5060599" y="3807756"/>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Social Science/ Computer Science</a:t>
          </a:r>
        </a:p>
      </dsp:txBody>
      <dsp:txXfrm>
        <a:off x="5323822" y="4070979"/>
        <a:ext cx="1270954" cy="1270954"/>
      </dsp:txXfrm>
    </dsp:sp>
    <dsp:sp modelId="{76CE164B-B5AC-4F1D-BE8B-DD5E4BFFA06F}">
      <dsp:nvSpPr>
        <dsp:cNvPr id="0" name=""/>
        <dsp:cNvSpPr/>
      </dsp:nvSpPr>
      <dsp:spPr>
        <a:xfrm rot="16198626" flipH="1">
          <a:off x="3269734" y="4241655"/>
          <a:ext cx="317523" cy="489370"/>
        </a:xfrm>
        <a:prstGeom prst="lef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3317343" y="4291901"/>
        <a:ext cx="222266" cy="293622"/>
      </dsp:txXfrm>
    </dsp:sp>
    <dsp:sp modelId="{8DEF9F8D-8C8A-4B0C-8956-422AFACE8A60}">
      <dsp:nvSpPr>
        <dsp:cNvPr id="0" name=""/>
        <dsp:cNvSpPr/>
      </dsp:nvSpPr>
      <dsp:spPr>
        <a:xfrm>
          <a:off x="2529369" y="4654199"/>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Transportation</a:t>
          </a:r>
        </a:p>
      </dsp:txBody>
      <dsp:txXfrm>
        <a:off x="2792592" y="4917422"/>
        <a:ext cx="1270954" cy="1270954"/>
      </dsp:txXfrm>
    </dsp:sp>
    <dsp:sp modelId="{5D6FDD20-C3A2-48D0-89E6-0E240AB356D6}">
      <dsp:nvSpPr>
        <dsp:cNvPr id="0" name=""/>
        <dsp:cNvSpPr/>
      </dsp:nvSpPr>
      <dsp:spPr>
        <a:xfrm rot="8418220" flipH="1">
          <a:off x="1820789" y="3708015"/>
          <a:ext cx="690793" cy="4893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1837713" y="3852774"/>
        <a:ext cx="543982" cy="293622"/>
      </dsp:txXfrm>
    </dsp:sp>
    <dsp:sp modelId="{227CC068-9B5A-4A2C-9B2F-7F37C98F84EA}">
      <dsp:nvSpPr>
        <dsp:cNvPr id="0" name=""/>
        <dsp:cNvSpPr/>
      </dsp:nvSpPr>
      <dsp:spPr>
        <a:xfrm>
          <a:off x="172108" y="3684522"/>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Architecture/ Construction</a:t>
          </a:r>
        </a:p>
      </dsp:txBody>
      <dsp:txXfrm>
        <a:off x="435331" y="3947745"/>
        <a:ext cx="1270954" cy="1270954"/>
      </dsp:txXfrm>
    </dsp:sp>
    <dsp:sp modelId="{68F3D697-2A80-4E17-9B8D-3D5F0A862EEA}">
      <dsp:nvSpPr>
        <dsp:cNvPr id="0" name=""/>
        <dsp:cNvSpPr/>
      </dsp:nvSpPr>
      <dsp:spPr>
        <a:xfrm rot="12906779" flipH="1">
          <a:off x="1694141" y="2149231"/>
          <a:ext cx="782008" cy="48937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1707499" y="2204883"/>
        <a:ext cx="635197" cy="293622"/>
      </dsp:txXfrm>
    </dsp:sp>
    <dsp:sp modelId="{5C095329-5B4C-4692-98D1-897E63C12C6D}">
      <dsp:nvSpPr>
        <dsp:cNvPr id="0" name=""/>
        <dsp:cNvSpPr/>
      </dsp:nvSpPr>
      <dsp:spPr>
        <a:xfrm>
          <a:off x="0" y="760773"/>
          <a:ext cx="1797400" cy="179740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Engineering (ME, EE, CE, EnvE, CpE.)</a:t>
          </a:r>
        </a:p>
      </dsp:txBody>
      <dsp:txXfrm>
        <a:off x="263223" y="1023996"/>
        <a:ext cx="1270954" cy="12709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fontAlgn="auto">
              <a:spcBef>
                <a:spcPts val="0"/>
              </a:spcBef>
              <a:spcAft>
                <a:spcPts val="0"/>
              </a:spcAft>
              <a:defRPr sz="1200" smtClean="0">
                <a:latin typeface="+mn-lt"/>
              </a:defRPr>
            </a:lvl1pPr>
          </a:lstStyle>
          <a:p>
            <a:pPr>
              <a:defRPr/>
            </a:pPr>
            <a:fld id="{8369CCE0-184C-4685-8528-10CBA3EC768B}" type="datetimeFigureOut">
              <a:rPr lang="en-US"/>
              <a:pPr>
                <a:defRPr/>
              </a:pPr>
              <a:t>12/27/2022</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fontAlgn="auto">
              <a:spcBef>
                <a:spcPts val="0"/>
              </a:spcBef>
              <a:spcAft>
                <a:spcPts val="0"/>
              </a:spcAft>
              <a:defRPr sz="1200" smtClean="0">
                <a:latin typeface="+mn-lt"/>
              </a:defRPr>
            </a:lvl1pPr>
          </a:lstStyle>
          <a:p>
            <a:pPr>
              <a:defRPr/>
            </a:pPr>
            <a:fld id="{75F75D11-0079-4D42-8AE6-22398F6E9898}" type="slidenum">
              <a:rPr lang="en-US"/>
              <a:pPr>
                <a:defRPr/>
              </a:pPr>
              <a:t>‹#›</a:t>
            </a:fld>
            <a:endParaRPr lang="en-US" dirty="0"/>
          </a:p>
        </p:txBody>
      </p:sp>
    </p:spTree>
    <p:extLst>
      <p:ext uri="{BB962C8B-B14F-4D97-AF65-F5344CB8AC3E}">
        <p14:creationId xmlns:p14="http://schemas.microsoft.com/office/powerpoint/2010/main" val="41919746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dirty="0"/>
          </a:p>
        </p:txBody>
      </p:sp>
    </p:spTree>
    <p:extLst>
      <p:ext uri="{BB962C8B-B14F-4D97-AF65-F5344CB8AC3E}">
        <p14:creationId xmlns:p14="http://schemas.microsoft.com/office/powerpoint/2010/main" val="2656069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91891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Discuss phrasing of two voting questions: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1. Which technology has the most realistic chance to impact the 2030 Windows &amp;Envelope R&amp;D Program goal (25% reduction in energy lost to the building envelope) if progress is incremental? </a:t>
            </a: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kern="1200" dirty="0">
                <a:solidFill>
                  <a:schemeClr val="tx1"/>
                </a:solidFill>
                <a:effectLst/>
                <a:latin typeface="+mn-lt"/>
                <a:ea typeface="+mn-ea"/>
                <a:cs typeface="+mn-cs"/>
              </a:rPr>
              <a:t>2. Which technology has the greatest potential impact on the 2030 Windows &amp;Envelope R&amp;D Program goal, even if it requires a game-changing breakthrough technology?</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5</a:t>
            </a:fld>
            <a:endParaRPr lang="en-US" dirty="0"/>
          </a:p>
        </p:txBody>
      </p:sp>
    </p:spTree>
    <p:extLst>
      <p:ext uri="{BB962C8B-B14F-4D97-AF65-F5344CB8AC3E}">
        <p14:creationId xmlns:p14="http://schemas.microsoft.com/office/powerpoint/2010/main" val="136143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8</a:t>
            </a:fld>
            <a:endParaRPr lang="en-US" dirty="0"/>
          </a:p>
        </p:txBody>
      </p:sp>
    </p:spTree>
    <p:extLst>
      <p:ext uri="{BB962C8B-B14F-4D97-AF65-F5344CB8AC3E}">
        <p14:creationId xmlns:p14="http://schemas.microsoft.com/office/powerpoint/2010/main" val="173907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10</a:t>
            </a:fld>
            <a:endParaRPr lang="en-US" dirty="0"/>
          </a:p>
        </p:txBody>
      </p:sp>
    </p:spTree>
    <p:extLst>
      <p:ext uri="{BB962C8B-B14F-4D97-AF65-F5344CB8AC3E}">
        <p14:creationId xmlns:p14="http://schemas.microsoft.com/office/powerpoint/2010/main" val="3558229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11</a:t>
            </a:fld>
            <a:endParaRPr lang="en-US" dirty="0"/>
          </a:p>
        </p:txBody>
      </p:sp>
    </p:spTree>
    <p:extLst>
      <p:ext uri="{BB962C8B-B14F-4D97-AF65-F5344CB8AC3E}">
        <p14:creationId xmlns:p14="http://schemas.microsoft.com/office/powerpoint/2010/main" val="16114394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EERE Black Slide Cover">
    <p:spTree>
      <p:nvGrpSpPr>
        <p:cNvPr id="1" name=""/>
        <p:cNvGrpSpPr/>
        <p:nvPr/>
      </p:nvGrpSpPr>
      <p:grpSpPr>
        <a:xfrm>
          <a:off x="0" y="0"/>
          <a:ext cx="0" cy="0"/>
          <a:chOff x="0" y="0"/>
          <a:chExt cx="0" cy="0"/>
        </a:xfrm>
      </p:grpSpPr>
      <p:sp>
        <p:nvSpPr>
          <p:cNvPr id="5" name="Rectangle 19"/>
          <p:cNvSpPr/>
          <p:nvPr userDrawn="1"/>
        </p:nvSpPr>
        <p:spPr>
          <a:xfrm>
            <a:off x="0" y="0"/>
            <a:ext cx="9144000" cy="327660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1" name="Rectangle 6"/>
          <p:cNvSpPr/>
          <p:nvPr userDrawn="1"/>
        </p:nvSpPr>
        <p:spPr>
          <a:xfrm flipH="1">
            <a:off x="0" y="1905000"/>
            <a:ext cx="91440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1028" name="Picture 4" descr="Clothing effects and activity level are factored into a transient analysi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2050" y="8229"/>
            <a:ext cx="2106327" cy="17973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singarchitecture.com/sablog/wp-content/uploads/2012/06/collaborate-300x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2192003" cy="17536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userDrawn="1"/>
        </p:nvPicPr>
        <p:blipFill rotWithShape="1">
          <a:blip r:embed="rId4" cstate="print">
            <a:extLst>
              <a:ext uri="{28A0092B-C50C-407E-A947-70E740481C1C}">
                <a14:useLocalDpi xmlns:a14="http://schemas.microsoft.com/office/drawing/2010/main" val="0"/>
              </a:ext>
            </a:extLst>
          </a:blip>
          <a:srcRect l="18841"/>
          <a:stretch/>
        </p:blipFill>
        <p:spPr>
          <a:xfrm>
            <a:off x="1066800" y="1523144"/>
            <a:ext cx="2133600" cy="1753456"/>
          </a:xfrm>
          <a:prstGeom prst="rect">
            <a:avLst/>
          </a:prstGeom>
        </p:spPr>
      </p:pic>
      <p:pic>
        <p:nvPicPr>
          <p:cNvPr id="26" name="Picture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18880"/>
          <a:stretch/>
        </p:blipFill>
        <p:spPr>
          <a:xfrm>
            <a:off x="0" y="1523144"/>
            <a:ext cx="1066800" cy="1753456"/>
          </a:xfrm>
          <a:prstGeom prst="rect">
            <a:avLst/>
          </a:prstGeom>
        </p:spPr>
      </p:pic>
      <p:pic>
        <p:nvPicPr>
          <p:cNvPr id="15" name="Picture 16" descr="volt.JPG"/>
          <p:cNvPicPr>
            <a:picLocks noChangeAspect="1"/>
          </p:cNvPicPr>
          <p:nvPr userDrawn="1"/>
        </p:nvPicPr>
        <p:blipFill>
          <a:blip r:embed="rId6" cstate="print"/>
          <a:srcRect/>
          <a:stretch>
            <a:fillRect/>
          </a:stretch>
        </p:blipFill>
        <p:spPr bwMode="auto">
          <a:xfrm>
            <a:off x="3183556" y="1523145"/>
            <a:ext cx="2390106" cy="1753456"/>
          </a:xfrm>
          <a:prstGeom prst="rect">
            <a:avLst/>
          </a:prstGeom>
          <a:noFill/>
          <a:ln w="9525">
            <a:noFill/>
            <a:miter lim="800000"/>
            <a:headEnd/>
            <a:tailEnd/>
          </a:ln>
        </p:spPr>
      </p:pic>
      <p:pic>
        <p:nvPicPr>
          <p:cNvPr id="13" name="Picture 12" descr="led.JPG"/>
          <p:cNvPicPr>
            <a:picLocks noChangeAspect="1"/>
          </p:cNvPicPr>
          <p:nvPr userDrawn="1"/>
        </p:nvPicPr>
        <p:blipFill>
          <a:blip r:embed="rId7" cstate="print"/>
          <a:srcRect/>
          <a:stretch>
            <a:fillRect/>
          </a:stretch>
        </p:blipFill>
        <p:spPr bwMode="auto">
          <a:xfrm>
            <a:off x="5209735" y="1509956"/>
            <a:ext cx="2486465" cy="1794547"/>
          </a:xfrm>
          <a:prstGeom prst="rect">
            <a:avLst/>
          </a:prstGeom>
          <a:noFill/>
          <a:ln w="9525">
            <a:noFill/>
            <a:miter lim="800000"/>
            <a:headEnd/>
            <a:tailEnd/>
          </a:ln>
        </p:spPr>
      </p:pic>
      <p:pic>
        <p:nvPicPr>
          <p:cNvPr id="2" name="Picture 1"/>
          <p:cNvPicPr>
            <a:picLocks noChangeAspect="1"/>
          </p:cNvPicPr>
          <p:nvPr userDrawn="1"/>
        </p:nvPicPr>
        <p:blipFill>
          <a:blip r:embed="rId8"/>
          <a:stretch>
            <a:fillRect/>
          </a:stretch>
        </p:blipFill>
        <p:spPr>
          <a:xfrm>
            <a:off x="6809656" y="1505717"/>
            <a:ext cx="2334344" cy="1770882"/>
          </a:xfrm>
          <a:prstGeom prst="rect">
            <a:avLst/>
          </a:prstGeom>
        </p:spPr>
      </p:pic>
      <p:sp>
        <p:nvSpPr>
          <p:cNvPr id="9" name="Rectangle 9"/>
          <p:cNvSpPr/>
          <p:nvPr userDrawn="1"/>
        </p:nvSpPr>
        <p:spPr>
          <a:xfrm flipH="1">
            <a:off x="5334000" y="3276600"/>
            <a:ext cx="3810000" cy="3365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5"/>
          <p:cNvSpPr/>
          <p:nvPr/>
        </p:nvSpPr>
        <p:spPr>
          <a:xfrm>
            <a:off x="0" y="6610350"/>
            <a:ext cx="9144000" cy="247650"/>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sz="quarter" idx="10" hasCustomPrompt="1"/>
          </p:nvPr>
        </p:nvSpPr>
        <p:spPr>
          <a:xfrm>
            <a:off x="228600" y="3892815"/>
            <a:ext cx="4800600" cy="526785"/>
          </a:xfrm>
          <a:prstGeom prst="rect">
            <a:avLst/>
          </a:prstGeom>
        </p:spPr>
        <p:txBody>
          <a:bodyPr vert="horz" lIns="0" tIns="0" rIns="0" bIns="0"/>
          <a:lstStyle>
            <a:lvl1pPr marL="0" indent="0">
              <a:buNone/>
              <a:defRPr sz="2800" b="0"/>
            </a:lvl1pPr>
          </a:lstStyle>
          <a:p>
            <a:pPr lvl="0"/>
            <a:r>
              <a:rPr lang="en-US" dirty="0"/>
              <a:t>Headline</a:t>
            </a:r>
          </a:p>
        </p:txBody>
      </p:sp>
      <p:sp>
        <p:nvSpPr>
          <p:cNvPr id="24" name="Text Placeholder 2"/>
          <p:cNvSpPr>
            <a:spLocks noGrp="1"/>
          </p:cNvSpPr>
          <p:nvPr>
            <p:ph type="body" sz="quarter" idx="11" hasCustomPrompt="1"/>
          </p:nvPr>
        </p:nvSpPr>
        <p:spPr>
          <a:xfrm>
            <a:off x="228600" y="4477719"/>
            <a:ext cx="4800600" cy="526785"/>
          </a:xfrm>
          <a:prstGeom prst="rect">
            <a:avLst/>
          </a:prstGeom>
        </p:spPr>
        <p:txBody>
          <a:bodyPr vert="horz" lIns="0" tIns="0" rIns="0" bIns="0"/>
          <a:lstStyle>
            <a:lvl1pPr marL="0" indent="0">
              <a:buNone/>
              <a:defRPr sz="2400" b="0"/>
            </a:lvl1pPr>
          </a:lstStyle>
          <a:p>
            <a:pPr lvl="0"/>
            <a:r>
              <a:rPr lang="en-US" dirty="0"/>
              <a:t>Date</a:t>
            </a:r>
          </a:p>
        </p:txBody>
      </p:sp>
      <p:sp>
        <p:nvSpPr>
          <p:cNvPr id="27" name="Text Placeholder 9"/>
          <p:cNvSpPr>
            <a:spLocks noGrp="1"/>
          </p:cNvSpPr>
          <p:nvPr>
            <p:ph type="body" sz="quarter" idx="12" hasCustomPrompt="1"/>
          </p:nvPr>
        </p:nvSpPr>
        <p:spPr>
          <a:xfrm>
            <a:off x="5638800" y="3886200"/>
            <a:ext cx="3200400" cy="457200"/>
          </a:xfrm>
          <a:prstGeom prst="rect">
            <a:avLst/>
          </a:prstGeom>
        </p:spPr>
        <p:txBody>
          <a:bodyPr vert="horz"/>
          <a:lstStyle>
            <a:lvl1pPr marL="0" indent="0">
              <a:buNone/>
              <a:defRPr b="1">
                <a:solidFill>
                  <a:schemeClr val="bg1"/>
                </a:solidFill>
              </a:defRPr>
            </a:lvl1pPr>
          </a:lstStyle>
          <a:p>
            <a:pPr lvl="0"/>
            <a:r>
              <a:rPr lang="en-US" dirty="0"/>
              <a:t>Title</a:t>
            </a:r>
          </a:p>
        </p:txBody>
      </p:sp>
      <p:sp>
        <p:nvSpPr>
          <p:cNvPr id="28" name="Text Placeholder 9"/>
          <p:cNvSpPr>
            <a:spLocks noGrp="1"/>
          </p:cNvSpPr>
          <p:nvPr>
            <p:ph type="body" sz="quarter" idx="13" hasCustomPrompt="1"/>
          </p:nvPr>
        </p:nvSpPr>
        <p:spPr>
          <a:xfrm>
            <a:off x="5638800" y="4495800"/>
            <a:ext cx="3200400" cy="457200"/>
          </a:xfrm>
          <a:prstGeom prst="rect">
            <a:avLst/>
          </a:prstGeom>
        </p:spPr>
        <p:txBody>
          <a:bodyPr vert="horz"/>
          <a:lstStyle>
            <a:lvl1pPr marL="0" indent="0">
              <a:buNone/>
              <a:defRPr sz="2000" b="0">
                <a:solidFill>
                  <a:srgbClr val="FFFFFF"/>
                </a:solidFill>
              </a:defRPr>
            </a:lvl1pPr>
          </a:lstStyle>
          <a:p>
            <a:pPr lvl="0"/>
            <a:r>
              <a:rPr lang="en-US" dirty="0"/>
              <a:t>Position</a:t>
            </a:r>
          </a:p>
        </p:txBody>
      </p:sp>
    </p:spTree>
    <p:extLst>
      <p:ext uri="{BB962C8B-B14F-4D97-AF65-F5344CB8AC3E}">
        <p14:creationId xmlns:p14="http://schemas.microsoft.com/office/powerpoint/2010/main" val="149623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33687" y="3994059"/>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457200" y="1066800"/>
            <a:ext cx="8458200" cy="502920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43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914400"/>
            <a:ext cx="8077200" cy="5257800"/>
          </a:xfrm>
          <a:prstGeom prst="rect">
            <a:avLst/>
          </a:prstGeom>
        </p:spPr>
        <p:txBody>
          <a:bodyPr vert="horz"/>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11520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40DFDC11-B827-44E4-B2E2-EF526D6EDE7D}" type="datetime6">
              <a:rPr lang="en-US"/>
              <a:pPr>
                <a:defRPr/>
              </a:pPr>
              <a:t>December 22</a:t>
            </a:fld>
            <a:endParaRPr lang="en-US" dirty="0"/>
          </a:p>
        </p:txBody>
      </p:sp>
      <p:sp>
        <p:nvSpPr>
          <p:cNvPr id="3" name="Rectangle 6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dirty="0"/>
              <a:t>CFD Laboratory for </a:t>
            </a:r>
          </a:p>
          <a:p>
            <a:pPr>
              <a:defRPr/>
            </a:pPr>
            <a:r>
              <a:rPr lang="en-US" dirty="0"/>
              <a:t>Verification and Validation</a:t>
            </a:r>
          </a:p>
        </p:txBody>
      </p:sp>
      <p:sp>
        <p:nvSpPr>
          <p:cNvPr id="4" name="Rectangle 67"/>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3107BDE-3DAD-4BA4-B53A-5B01E47A93DA}" type="slidenum">
              <a:rPr lang="en-US"/>
              <a:pPr>
                <a:defRPr/>
              </a:pPr>
              <a:t>‹#›</a:t>
            </a:fld>
            <a:endParaRPr lang="en-US" dirty="0"/>
          </a:p>
        </p:txBody>
      </p:sp>
    </p:spTree>
    <p:extLst>
      <p:ext uri="{BB962C8B-B14F-4D97-AF65-F5344CB8AC3E}">
        <p14:creationId xmlns:p14="http://schemas.microsoft.com/office/powerpoint/2010/main" val="2030420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21"/>
          <p:cNvGrpSpPr>
            <a:grpSpLocks/>
          </p:cNvGrpSpPr>
          <p:nvPr userDrawn="1"/>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userDrawn="1"/>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latin typeface="Calibri"/>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latin typeface="Calibri"/>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Content</a:t>
            </a:r>
          </a:p>
        </p:txBody>
      </p:sp>
    </p:spTree>
    <p:extLst>
      <p:ext uri="{BB962C8B-B14F-4D97-AF65-F5344CB8AC3E}">
        <p14:creationId xmlns:p14="http://schemas.microsoft.com/office/powerpoint/2010/main" val="2235464485"/>
      </p:ext>
    </p:extLst>
  </p:cSld>
  <p:clrMap bg1="lt1" tx1="dk1" bg2="lt2" tx2="dk2" accent1="accent1" accent2="accent2" accent3="accent3" accent4="accent4" accent5="accent5" accent6="accent6" hlink="hlink" folHlink="folHlink"/>
  <p:sldLayoutIdLst>
    <p:sldLayoutId id="2147483725" r:id="rId1"/>
    <p:sldLayoutId id="2147483723" r:id="rId2"/>
    <p:sldLayoutId id="2147483726" r:id="rId3"/>
    <p:sldLayoutId id="2147483727" r:id="rId4"/>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gif"/><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gif"/><Relationship Id="rId9" Type="http://schemas.openxmlformats.org/officeDocument/2006/relationships/image" Target="../media/image18.jpeg"/><Relationship Id="rId1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3548110"/>
            <a:ext cx="4800600" cy="983985"/>
          </a:xfrm>
        </p:spPr>
        <p:txBody>
          <a:bodyPr/>
          <a:lstStyle/>
          <a:p>
            <a:r>
              <a:rPr lang="en-US" b="1" dirty="0"/>
              <a:t>Wellbeing-Centric Sustainable Built Environment Ecosystems </a:t>
            </a:r>
            <a:endParaRPr lang="en-US" dirty="0"/>
          </a:p>
        </p:txBody>
      </p:sp>
      <p:sp>
        <p:nvSpPr>
          <p:cNvPr id="3" name="Text Placeholder 2"/>
          <p:cNvSpPr>
            <a:spLocks noGrp="1"/>
          </p:cNvSpPr>
          <p:nvPr>
            <p:ph type="body" sz="quarter" idx="11"/>
          </p:nvPr>
        </p:nvSpPr>
        <p:spPr>
          <a:xfrm>
            <a:off x="1111037" y="4724400"/>
            <a:ext cx="3200400" cy="1222809"/>
          </a:xfrm>
        </p:spPr>
        <p:txBody>
          <a:bodyPr/>
          <a:lstStyle/>
          <a:p>
            <a:pPr marL="342900" indent="-342900">
              <a:buFont typeface="Arial" panose="020B0604020202020204" pitchFamily="34" charset="0"/>
              <a:buChar char="•"/>
            </a:pPr>
            <a:r>
              <a:rPr lang="en-US" dirty="0"/>
              <a:t>Overview</a:t>
            </a:r>
          </a:p>
          <a:p>
            <a:pPr marL="342900" indent="-342900">
              <a:buFont typeface="Arial" panose="020B0604020202020204" pitchFamily="34" charset="0"/>
              <a:buChar char="•"/>
            </a:pPr>
            <a:r>
              <a:rPr lang="en-US" dirty="0"/>
              <a:t>Current Understanding</a:t>
            </a:r>
          </a:p>
          <a:p>
            <a:pPr marL="342900" indent="-342900">
              <a:buFont typeface="Arial" panose="020B0604020202020204" pitchFamily="34" charset="0"/>
              <a:buChar char="•"/>
            </a:pPr>
            <a:r>
              <a:rPr lang="en-US" dirty="0"/>
              <a:t>Future Ideas</a:t>
            </a:r>
          </a:p>
        </p:txBody>
      </p:sp>
      <p:pic>
        <p:nvPicPr>
          <p:cNvPr id="2050" name="Picture 2" descr="http://www.cra.org/ccc/files/images/events/nsf_logo_new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76200"/>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3"/>
          <p:cNvSpPr txBox="1">
            <a:spLocks noChangeArrowheads="1" noChangeShapeType="1" noTextEdit="1"/>
          </p:cNvSpPr>
          <p:nvPr/>
        </p:nvSpPr>
        <p:spPr bwMode="auto">
          <a:xfrm>
            <a:off x="3352800" y="533400"/>
            <a:ext cx="4114800" cy="518361"/>
          </a:xfrm>
          <a:prstGeom prst="rect">
            <a:avLst/>
          </a:prstGeom>
          <a:effectLst>
            <a:outerShdw blurRad="50800" dist="127000" dir="8640000" algn="ctr" rotWithShape="0">
              <a:schemeClr val="accent6">
                <a:lumMod val="60000"/>
                <a:lumOff val="40000"/>
              </a:schemeClr>
            </a:outerShdw>
          </a:effectLst>
        </p:spPr>
        <p:txBody>
          <a:bodyPr wrap="square" numCol="1" fromWordArt="1">
            <a:prstTxWarp prst="textPlain">
              <a:avLst>
                <a:gd name="adj" fmla="val 50000"/>
              </a:avLst>
            </a:prstTxWarp>
            <a:noAutofit/>
          </a:bodyPr>
          <a:lstStyle/>
          <a:p>
            <a:pPr marL="0" marR="0">
              <a:spcBef>
                <a:spcPts val="0"/>
              </a:spcBef>
              <a:spcAft>
                <a:spcPts val="0"/>
              </a:spcAft>
            </a:pPr>
            <a:r>
              <a:rPr lang="en-US" sz="2600" b="1" spc="650" dirty="0">
                <a:solidFill>
                  <a:schemeClr val="bg1"/>
                </a:solidFill>
                <a:effectLst>
                  <a:outerShdw blurRad="38100" dist="38100" dir="2700000" algn="tl">
                    <a:srgbClr val="000000">
                      <a:alpha val="43137"/>
                    </a:srgbClr>
                  </a:outerShdw>
                </a:effectLst>
                <a:latin typeface="Centaur" panose="02030504050205020304" pitchFamily="18" charset="0"/>
                <a:ea typeface="SimHei" panose="02010609060101010101" pitchFamily="49" charset="-122"/>
              </a:rPr>
              <a:t>SHBE-RCN</a:t>
            </a:r>
            <a:endParaRPr lang="en-US" sz="1200" spc="650" dirty="0">
              <a:solidFill>
                <a:schemeClr val="bg1"/>
              </a:solidFill>
              <a:effectLst>
                <a:outerShdw blurRad="38100" dist="38100" dir="2700000" algn="tl">
                  <a:srgbClr val="000000">
                    <a:alpha val="43137"/>
                  </a:srgbClr>
                </a:outerShdw>
              </a:effectLst>
              <a:latin typeface="Times New Roman" panose="02020603050405020304" pitchFamily="18" charset="0"/>
              <a:ea typeface="SimHei" panose="02010609060101010101" pitchFamily="49" charset="-122"/>
            </a:endParaRPr>
          </a:p>
        </p:txBody>
      </p:sp>
      <p:sp>
        <p:nvSpPr>
          <p:cNvPr id="6" name="Text Placeholder 5"/>
          <p:cNvSpPr>
            <a:spLocks noGrp="1"/>
          </p:cNvSpPr>
          <p:nvPr>
            <p:ph type="body" sz="quarter" idx="12"/>
          </p:nvPr>
        </p:nvSpPr>
        <p:spPr>
          <a:xfrm>
            <a:off x="6210300" y="5453450"/>
            <a:ext cx="2133600" cy="605990"/>
          </a:xfrm>
        </p:spPr>
        <p:txBody>
          <a:bodyPr/>
          <a:lstStyle/>
          <a:p>
            <a:r>
              <a:rPr lang="en-US" sz="3200" dirty="0"/>
              <a:t>SHBE.ORG</a:t>
            </a:r>
          </a:p>
        </p:txBody>
      </p:sp>
      <p:sp>
        <p:nvSpPr>
          <p:cNvPr id="7" name="Text Placeholder 6"/>
          <p:cNvSpPr>
            <a:spLocks noGrp="1"/>
          </p:cNvSpPr>
          <p:nvPr>
            <p:ph type="body" sz="quarter" idx="13"/>
          </p:nvPr>
        </p:nvSpPr>
        <p:spPr>
          <a:xfrm>
            <a:off x="5562600" y="3827819"/>
            <a:ext cx="3657600" cy="1131871"/>
          </a:xfrm>
        </p:spPr>
        <p:txBody>
          <a:bodyPr/>
          <a:lstStyle/>
          <a:p>
            <a:r>
              <a:rPr lang="en-US" dirty="0"/>
              <a:t>Yong Tao, PhD, PE</a:t>
            </a:r>
          </a:p>
          <a:p>
            <a:r>
              <a:rPr lang="en-US" dirty="0"/>
              <a:t>Dept of Mechanical Engineering</a:t>
            </a:r>
          </a:p>
          <a:p>
            <a:r>
              <a:rPr lang="en-US" b="1" dirty="0"/>
              <a:t>Cleveland State University</a:t>
            </a:r>
          </a:p>
          <a:p>
            <a:endParaRPr lang="en-US" b="1" dirty="0"/>
          </a:p>
        </p:txBody>
      </p:sp>
      <p:sp>
        <p:nvSpPr>
          <p:cNvPr id="4" name="Rectangle 3"/>
          <p:cNvSpPr/>
          <p:nvPr/>
        </p:nvSpPr>
        <p:spPr>
          <a:xfrm>
            <a:off x="76200" y="6553200"/>
            <a:ext cx="8458200" cy="369332"/>
          </a:xfrm>
          <a:prstGeom prst="rect">
            <a:avLst/>
          </a:prstGeom>
        </p:spPr>
        <p:txBody>
          <a:bodyPr wrap="square">
            <a:spAutoFit/>
          </a:bodyPr>
          <a:lstStyle/>
          <a:p>
            <a:pPr>
              <a:spcBef>
                <a:spcPts val="0"/>
              </a:spcBef>
              <a:spcAft>
                <a:spcPts val="600"/>
              </a:spcAft>
            </a:pPr>
            <a:r>
              <a:rPr lang="en-US" dirty="0">
                <a:solidFill>
                  <a:schemeClr val="bg1"/>
                </a:solidFill>
              </a:rPr>
              <a:t>Nottingham Trent University, Nottingham, UK, October 27-28, 2022</a:t>
            </a:r>
          </a:p>
        </p:txBody>
      </p:sp>
    </p:spTree>
    <p:extLst>
      <p:ext uri="{BB962C8B-B14F-4D97-AF65-F5344CB8AC3E}">
        <p14:creationId xmlns:p14="http://schemas.microsoft.com/office/powerpoint/2010/main" val="2086716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solidFill>
                  <a:schemeClr val="tx2"/>
                </a:solidFill>
              </a:rPr>
              <a:t>RECENT EVENTS </a:t>
            </a:r>
            <a:endParaRPr lang="en-US" dirty="0"/>
          </a:p>
        </p:txBody>
      </p:sp>
      <p:sp>
        <p:nvSpPr>
          <p:cNvPr id="3" name="Content Placeholder 2"/>
          <p:cNvSpPr>
            <a:spLocks noGrp="1"/>
          </p:cNvSpPr>
          <p:nvPr>
            <p:ph sz="quarter" idx="10"/>
          </p:nvPr>
        </p:nvSpPr>
        <p:spPr>
          <a:xfrm>
            <a:off x="762000" y="1752600"/>
            <a:ext cx="7620000" cy="3657600"/>
          </a:xfrm>
        </p:spPr>
        <p:txBody>
          <a:bodyPr/>
          <a:lstStyle/>
          <a:p>
            <a:pPr marL="0" indent="0" algn="ctr">
              <a:spcBef>
                <a:spcPts val="0"/>
              </a:spcBef>
              <a:spcAft>
                <a:spcPts val="600"/>
              </a:spcAft>
              <a:buNone/>
            </a:pPr>
            <a:r>
              <a:rPr lang="en-US" b="1" dirty="0"/>
              <a:t>2020 </a:t>
            </a:r>
          </a:p>
          <a:p>
            <a:pPr>
              <a:spcBef>
                <a:spcPts val="0"/>
              </a:spcBef>
              <a:spcAft>
                <a:spcPts val="600"/>
              </a:spcAft>
            </a:pPr>
            <a:r>
              <a:rPr lang="en-US" dirty="0"/>
              <a:t>Virtual Workshop on COVID-19 and the built environment, October 9, 2020</a:t>
            </a:r>
          </a:p>
          <a:p>
            <a:pPr marL="0" indent="0">
              <a:spcBef>
                <a:spcPts val="0"/>
              </a:spcBef>
              <a:spcAft>
                <a:spcPts val="600"/>
              </a:spcAft>
              <a:buNone/>
            </a:pPr>
            <a:endParaRPr lang="en-US" dirty="0"/>
          </a:p>
          <a:p>
            <a:pPr marL="0" indent="0" algn="ctr">
              <a:spcBef>
                <a:spcPts val="0"/>
              </a:spcBef>
              <a:spcAft>
                <a:spcPts val="600"/>
              </a:spcAft>
              <a:buNone/>
            </a:pPr>
            <a:r>
              <a:rPr lang="en-US" b="1" dirty="0"/>
              <a:t>2022</a:t>
            </a:r>
            <a:endParaRPr lang="en-US" dirty="0"/>
          </a:p>
          <a:p>
            <a:pPr>
              <a:spcBef>
                <a:spcPts val="0"/>
              </a:spcBef>
              <a:spcAft>
                <a:spcPts val="600"/>
              </a:spcAft>
            </a:pPr>
            <a:r>
              <a:rPr lang="en-US" dirty="0"/>
              <a:t>US-UK Workshop on Biosensing-enabled, Wellbeing-Centric SHBE, Nottingham Trent University (NTU), October 17-18, 2022</a:t>
            </a:r>
          </a:p>
          <a:p>
            <a:pPr>
              <a:spcBef>
                <a:spcPts val="0"/>
              </a:spcBef>
              <a:spcAft>
                <a:spcPts val="600"/>
              </a:spcAft>
            </a:pPr>
            <a:endParaRPr lang="en-US" dirty="0"/>
          </a:p>
          <a:p>
            <a:pPr>
              <a:spcBef>
                <a:spcPts val="0"/>
              </a:spcBef>
              <a:spcAft>
                <a:spcPts val="600"/>
              </a:spcAft>
            </a:pPr>
            <a:endParaRPr lang="en-US" dirty="0"/>
          </a:p>
          <a:p>
            <a:pPr marL="0" indent="0">
              <a:spcBef>
                <a:spcPts val="0"/>
              </a:spcBef>
              <a:spcAft>
                <a:spcPts val="600"/>
              </a:spcAft>
              <a:buNone/>
            </a:pPr>
            <a:endParaRPr lang="en-US" dirty="0"/>
          </a:p>
        </p:txBody>
      </p:sp>
    </p:spTree>
    <p:extLst>
      <p:ext uri="{BB962C8B-B14F-4D97-AF65-F5344CB8AC3E}">
        <p14:creationId xmlns:p14="http://schemas.microsoft.com/office/powerpoint/2010/main" val="137678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2306981"/>
              </p:ext>
            </p:extLst>
          </p:nvPr>
        </p:nvGraphicFramePr>
        <p:xfrm>
          <a:off x="1648386" y="609600"/>
          <a:ext cx="6858000" cy="645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228600"/>
            <a:ext cx="8229600" cy="1222022"/>
          </a:xfrm>
          <a:effectLst>
            <a:outerShdw blurRad="50800" dist="38100" dir="2700000" algn="tl" rotWithShape="0">
              <a:prstClr val="black">
                <a:alpha val="40000"/>
              </a:prstClr>
            </a:outerShdw>
          </a:effectLst>
        </p:spPr>
        <p:txBody>
          <a:bodyPr>
            <a:normAutofit fontScale="90000"/>
          </a:bodyPr>
          <a:lstStyle/>
          <a:p>
            <a:pPr algn="ctr"/>
            <a:r>
              <a:rPr lang="en-US" dirty="0">
                <a:solidFill>
                  <a:schemeClr val="accent5">
                    <a:lumMod val="50000"/>
                  </a:schemeClr>
                </a:solidFill>
              </a:rPr>
              <a:t>Wellbeing-Centric Human Building Ecosystems</a:t>
            </a:r>
            <a:br>
              <a:rPr lang="en-US" dirty="0">
                <a:solidFill>
                  <a:schemeClr val="accent5">
                    <a:lumMod val="50000"/>
                  </a:schemeClr>
                </a:solidFill>
              </a:rPr>
            </a:br>
            <a:br>
              <a:rPr lang="en-US" dirty="0">
                <a:solidFill>
                  <a:schemeClr val="accent5">
                    <a:lumMod val="50000"/>
                  </a:schemeClr>
                </a:solidFill>
              </a:rPr>
            </a:br>
            <a:r>
              <a:rPr lang="en-US" b="0" i="1" dirty="0">
                <a:solidFill>
                  <a:schemeClr val="accent5">
                    <a:lumMod val="50000"/>
                  </a:schemeClr>
                </a:solidFill>
              </a:rPr>
              <a:t>- Human-Technology Convergence</a:t>
            </a:r>
            <a:br>
              <a:rPr lang="en-US" dirty="0">
                <a:solidFill>
                  <a:schemeClr val="accent5">
                    <a:lumMod val="50000"/>
                  </a:schemeClr>
                </a:solidFill>
              </a:rPr>
            </a:br>
            <a:endParaRPr lang="en-US" dirty="0">
              <a:solidFill>
                <a:schemeClr val="accent5">
                  <a:lumMod val="50000"/>
                </a:schemeClr>
              </a:solidFill>
            </a:endParaRPr>
          </a:p>
        </p:txBody>
      </p:sp>
    </p:spTree>
    <p:extLst>
      <p:ext uri="{BB962C8B-B14F-4D97-AF65-F5344CB8AC3E}">
        <p14:creationId xmlns:p14="http://schemas.microsoft.com/office/powerpoint/2010/main" val="99638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56" y="594617"/>
            <a:ext cx="8693670" cy="5958583"/>
          </a:xfrm>
          <a:prstGeom prst="rect">
            <a:avLst/>
          </a:prstGeom>
        </p:spPr>
      </p:pic>
      <p:sp>
        <p:nvSpPr>
          <p:cNvPr id="2" name="Title 1"/>
          <p:cNvSpPr>
            <a:spLocks noGrp="1"/>
          </p:cNvSpPr>
          <p:nvPr>
            <p:ph type="title"/>
          </p:nvPr>
        </p:nvSpPr>
        <p:spPr/>
        <p:txBody>
          <a:bodyPr/>
          <a:lstStyle/>
          <a:p>
            <a:r>
              <a:rPr lang="en-US" dirty="0"/>
              <a:t>WELL Building Standard</a:t>
            </a:r>
          </a:p>
        </p:txBody>
      </p:sp>
      <p:sp>
        <p:nvSpPr>
          <p:cNvPr id="3" name="Content Placeholder 2"/>
          <p:cNvSpPr>
            <a:spLocks noGrp="1"/>
          </p:cNvSpPr>
          <p:nvPr>
            <p:ph sz="quarter" idx="10"/>
          </p:nvPr>
        </p:nvSpPr>
        <p:spPr>
          <a:xfrm>
            <a:off x="2971800" y="2286000"/>
            <a:ext cx="6172200" cy="4343400"/>
          </a:xfrm>
          <a:solidFill>
            <a:srgbClr val="FFFFFF">
              <a:alpha val="74902"/>
            </a:srgbClr>
          </a:solidFill>
        </p:spPr>
        <p:txBody>
          <a:bodyPr/>
          <a:lstStyle/>
          <a:p>
            <a:r>
              <a:rPr lang="en-US" dirty="0"/>
              <a:t>The first, systematic attempt to define criteria which measure, certify, and monitor built environment features that impact human health and wellness, through air, water, nourishment, light, fitness, comfort, sound and mind. </a:t>
            </a:r>
          </a:p>
          <a:p>
            <a:r>
              <a:rPr lang="en-US" dirty="0"/>
              <a:t>The research background for WELL standards has been derived primarily from medical research into individual health and wellness and their relations with the built environment.</a:t>
            </a:r>
          </a:p>
        </p:txBody>
      </p:sp>
    </p:spTree>
    <p:extLst>
      <p:ext uri="{BB962C8B-B14F-4D97-AF65-F5344CB8AC3E}">
        <p14:creationId xmlns:p14="http://schemas.microsoft.com/office/powerpoint/2010/main" val="203289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simple, measureable definition of wellbeing</a:t>
            </a:r>
          </a:p>
        </p:txBody>
      </p:sp>
      <p:sp>
        <p:nvSpPr>
          <p:cNvPr id="3" name="Content Placeholder 2"/>
          <p:cNvSpPr>
            <a:spLocks noGrp="1"/>
          </p:cNvSpPr>
          <p:nvPr>
            <p:ph sz="quarter" idx="10"/>
          </p:nvPr>
        </p:nvSpPr>
        <p:spPr>
          <a:xfrm>
            <a:off x="800097" y="5715000"/>
            <a:ext cx="7543800" cy="762000"/>
          </a:xfrm>
        </p:spPr>
        <p:txBody>
          <a:bodyPr/>
          <a:lstStyle/>
          <a:p>
            <a:pPr marL="0" indent="0">
              <a:buNone/>
            </a:pPr>
            <a:r>
              <a:rPr lang="en-US" sz="2000" dirty="0"/>
              <a:t>R. Dodge, A. Daly, J. Huyton, and L. Sanders, “The challenge of defining wellbeing,” </a:t>
            </a:r>
            <a:r>
              <a:rPr lang="en-US" sz="2000" i="1" dirty="0"/>
              <a:t>Int. J. Wellbeing</a:t>
            </a:r>
            <a:r>
              <a:rPr lang="en-US" sz="2000" dirty="0"/>
              <a:t>, vol. 2, no. 3, pp. 222–235, 2012.</a:t>
            </a:r>
          </a:p>
          <a:p>
            <a:endParaRPr lang="en-US" dirty="0"/>
          </a:p>
        </p:txBody>
      </p:sp>
      <p:pic>
        <p:nvPicPr>
          <p:cNvPr id="14" name="Picture 13"/>
          <p:cNvPicPr>
            <a:picLocks noChangeAspect="1"/>
          </p:cNvPicPr>
          <p:nvPr/>
        </p:nvPicPr>
        <p:blipFill>
          <a:blip r:embed="rId2"/>
          <a:stretch>
            <a:fillRect/>
          </a:stretch>
        </p:blipFill>
        <p:spPr>
          <a:xfrm>
            <a:off x="685800" y="990600"/>
            <a:ext cx="7463626" cy="2438400"/>
          </a:xfrm>
          <a:prstGeom prst="rect">
            <a:avLst/>
          </a:prstGeom>
        </p:spPr>
      </p:pic>
      <p:sp>
        <p:nvSpPr>
          <p:cNvPr id="15" name="Rectangle 14"/>
          <p:cNvSpPr/>
          <p:nvPr/>
        </p:nvSpPr>
        <p:spPr>
          <a:xfrm>
            <a:off x="609600" y="3657600"/>
            <a:ext cx="7806006"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Stable well-being is when individuals have the psychological, social and physical resources they need to meet a particular psychological, social and/or physical challenge. </a:t>
            </a:r>
          </a:p>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When individuals have more challenges than resources, the see-saw dips, along with their wellbeing, and vice-versa</a:t>
            </a:r>
            <a:endParaRPr lang="en-US" sz="2000" dirty="0"/>
          </a:p>
        </p:txBody>
      </p:sp>
    </p:spTree>
    <p:extLst>
      <p:ext uri="{BB962C8B-B14F-4D97-AF65-F5344CB8AC3E}">
        <p14:creationId xmlns:p14="http://schemas.microsoft.com/office/powerpoint/2010/main" val="43646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Vision</a:t>
            </a:r>
          </a:p>
        </p:txBody>
      </p:sp>
      <p:sp>
        <p:nvSpPr>
          <p:cNvPr id="3" name="Content Placeholder 2"/>
          <p:cNvSpPr>
            <a:spLocks noGrp="1"/>
          </p:cNvSpPr>
          <p:nvPr>
            <p:ph sz="quarter" idx="10"/>
          </p:nvPr>
        </p:nvSpPr>
        <p:spPr>
          <a:xfrm>
            <a:off x="838200" y="1981200"/>
            <a:ext cx="7696200" cy="3429000"/>
          </a:xfrm>
        </p:spPr>
        <p:txBody>
          <a:bodyPr/>
          <a:lstStyle/>
          <a:p>
            <a:pPr marL="0" indent="0">
              <a:buNone/>
            </a:pPr>
            <a:r>
              <a:rPr lang="en-US" sz="2800" i="1" dirty="0">
                <a:latin typeface="Times New Roman" panose="02020603050405020304" pitchFamily="18" charset="0"/>
                <a:ea typeface="Times New Roman" panose="02020603050405020304" pitchFamily="18" charset="0"/>
              </a:rPr>
              <a:t>A data infrastructure allows the development of a coherent data analytics methodology that is available for key stakeholders to link individual human well-being indicators and collectively, allows the scaling up to a community scale for social and economic decisions, no matter where the community is located [1]</a:t>
            </a:r>
            <a:endParaRPr lang="en-US" sz="3200" dirty="0">
              <a:latin typeface="Times New Roman" panose="02020603050405020304" pitchFamily="18" charset="0"/>
              <a:ea typeface="Calibri" panose="020F0502020204030204" pitchFamily="34" charset="0"/>
            </a:endParaRPr>
          </a:p>
          <a:p>
            <a:endParaRPr lang="en-US" sz="2800" dirty="0"/>
          </a:p>
        </p:txBody>
      </p:sp>
      <p:sp>
        <p:nvSpPr>
          <p:cNvPr id="5" name="Rectangle 4">
            <a:extLst>
              <a:ext uri="{FF2B5EF4-FFF2-40B4-BE49-F238E27FC236}">
                <a16:creationId xmlns:a16="http://schemas.microsoft.com/office/drawing/2014/main" id="{6A3AC78C-0895-47A1-839E-79415549BCBE}"/>
              </a:ext>
            </a:extLst>
          </p:cNvPr>
          <p:cNvSpPr/>
          <p:nvPr/>
        </p:nvSpPr>
        <p:spPr>
          <a:xfrm>
            <a:off x="457200" y="5715000"/>
            <a:ext cx="8500533" cy="461665"/>
          </a:xfrm>
          <a:prstGeom prst="rect">
            <a:avLst/>
          </a:prstGeom>
        </p:spPr>
        <p:txBody>
          <a:bodyPr wrap="square">
            <a:spAutoFit/>
          </a:bodyPr>
          <a:lstStyle/>
          <a:p>
            <a:r>
              <a:rPr lang="en-US" sz="1200" dirty="0">
                <a:ea typeface="Times New Roman" panose="02020603050405020304" pitchFamily="18" charset="0"/>
                <a:cs typeface="Times New Roman" panose="02020603050405020304" pitchFamily="18" charset="0"/>
              </a:rPr>
              <a:t>[1] Y. Tao, Y. Zhu and U. Passe, “Modeling and data infrastructure for human-centric design and operation of sustainable, healthy buildings through a case study” submitted to </a:t>
            </a:r>
            <a:r>
              <a:rPr lang="en-US" sz="1200" i="1" dirty="0"/>
              <a:t>special issue of Building and Environment, 2020.</a:t>
            </a:r>
          </a:p>
        </p:txBody>
      </p:sp>
    </p:spTree>
    <p:extLst>
      <p:ext uri="{BB962C8B-B14F-4D97-AF65-F5344CB8AC3E}">
        <p14:creationId xmlns:p14="http://schemas.microsoft.com/office/powerpoint/2010/main" val="223248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91200"/>
            <a:ext cx="8001000" cy="914400"/>
          </a:xfrm>
        </p:spPr>
        <p:txBody>
          <a:bodyPr>
            <a:noAutofit/>
          </a:bodyPr>
          <a:lstStyle/>
          <a:p>
            <a:pPr algn="ctr"/>
            <a:r>
              <a:rPr lang="en-US" sz="2000" i="1" dirty="0"/>
              <a:t>Three-scale, multi-disciplinary modeling of human wellbeing from sensors to policy making with the focus on sustainable built environment</a:t>
            </a:r>
            <a:endParaRPr lang="en-US" sz="20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762000"/>
            <a:ext cx="5677535" cy="5153342"/>
          </a:xfrm>
          <a:prstGeom prst="rect">
            <a:avLst/>
          </a:prstGeom>
          <a:noFill/>
        </p:spPr>
      </p:pic>
      <p:sp>
        <p:nvSpPr>
          <p:cNvPr id="5" name="Rectangle 4"/>
          <p:cNvSpPr/>
          <p:nvPr/>
        </p:nvSpPr>
        <p:spPr>
          <a:xfrm>
            <a:off x="228600" y="169902"/>
            <a:ext cx="8915400" cy="923330"/>
          </a:xfrm>
          <a:prstGeom prst="rect">
            <a:avLst/>
          </a:prstGeom>
        </p:spPr>
        <p:txBody>
          <a:bodyPr wrap="square">
            <a:spAutoFit/>
          </a:bodyPr>
          <a:lstStyle/>
          <a:p>
            <a:r>
              <a:rPr lang="en-US" b="1" dirty="0">
                <a:latin typeface="Times New Roman" panose="02020603050405020304" pitchFamily="18" charset="0"/>
                <a:ea typeface="SimSun" panose="02010600030101010101" pitchFamily="2" charset="-122"/>
              </a:rPr>
              <a:t>Data Infrastructure for Wellbeing-Centric Sustainable Built Environment Ecosystems</a:t>
            </a:r>
          </a:p>
          <a:p>
            <a:endParaRPr lang="en-US" b="1" dirty="0">
              <a:latin typeface="Times New Roman" panose="02020603050405020304" pitchFamily="18" charset="0"/>
              <a:ea typeface="SimSun" panose="02010600030101010101" pitchFamily="2" charset="-122"/>
            </a:endParaRPr>
          </a:p>
          <a:p>
            <a:r>
              <a:rPr lang="en-US" b="1" i="1" dirty="0">
                <a:latin typeface="Times New Roman" panose="02020603050405020304" pitchFamily="18" charset="0"/>
                <a:ea typeface="SimSun" panose="02010600030101010101" pitchFamily="2" charset="-122"/>
              </a:rPr>
              <a:t>- A International Network Vision</a:t>
            </a:r>
            <a:r>
              <a:rPr lang="en-US" b="1" dirty="0">
                <a:latin typeface="Times New Roman" panose="02020603050405020304" pitchFamily="18" charset="0"/>
                <a:ea typeface="SimSun" panose="02010600030101010101" pitchFamily="2" charset="-122"/>
              </a:rPr>
              <a:t> </a:t>
            </a:r>
            <a:endParaRPr lang="en-US" dirty="0"/>
          </a:p>
        </p:txBody>
      </p:sp>
      <p:pic>
        <p:nvPicPr>
          <p:cNvPr id="12" name="Picture 11"/>
          <p:cNvPicPr>
            <a:picLocks noChangeAspect="1"/>
          </p:cNvPicPr>
          <p:nvPr/>
        </p:nvPicPr>
        <p:blipFill>
          <a:blip r:embed="rId3"/>
          <a:stretch>
            <a:fillRect/>
          </a:stretch>
        </p:blipFill>
        <p:spPr>
          <a:xfrm>
            <a:off x="6400800" y="4876800"/>
            <a:ext cx="2209800" cy="1161485"/>
          </a:xfrm>
          <a:prstGeom prst="rect">
            <a:avLst/>
          </a:prstGeom>
        </p:spPr>
      </p:pic>
    </p:spTree>
    <p:extLst>
      <p:ext uri="{BB962C8B-B14F-4D97-AF65-F5344CB8AC3E}">
        <p14:creationId xmlns:p14="http://schemas.microsoft.com/office/powerpoint/2010/main" val="144503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61F0A-2D6D-4D6D-B6CF-507E477243D3}"/>
              </a:ext>
            </a:extLst>
          </p:cNvPr>
          <p:cNvPicPr>
            <a:picLocks noChangeAspect="1"/>
          </p:cNvPicPr>
          <p:nvPr/>
        </p:nvPicPr>
        <p:blipFill>
          <a:blip r:embed="rId2"/>
          <a:stretch>
            <a:fillRect/>
          </a:stretch>
        </p:blipFill>
        <p:spPr>
          <a:xfrm>
            <a:off x="228600" y="1045481"/>
            <a:ext cx="8610600" cy="5126719"/>
          </a:xfrm>
          <a:prstGeom prst="rect">
            <a:avLst/>
          </a:prstGeom>
        </p:spPr>
      </p:pic>
      <p:sp>
        <p:nvSpPr>
          <p:cNvPr id="2" name="Title 1"/>
          <p:cNvSpPr>
            <a:spLocks noGrp="1"/>
          </p:cNvSpPr>
          <p:nvPr>
            <p:ph type="title"/>
          </p:nvPr>
        </p:nvSpPr>
        <p:spPr>
          <a:xfrm>
            <a:off x="457200" y="0"/>
            <a:ext cx="8382000" cy="1447800"/>
          </a:xfrm>
        </p:spPr>
        <p:txBody>
          <a:bodyPr>
            <a:normAutofit/>
          </a:bodyPr>
          <a:lstStyle/>
          <a:p>
            <a:pPr algn="ctr"/>
            <a:r>
              <a:rPr lang="en-US" altLang="en-US" dirty="0">
                <a:solidFill>
                  <a:schemeClr val="tx1"/>
                </a:solidFill>
                <a:latin typeface="+mn-lt"/>
                <a:ea typeface="Calibri" panose="020F0502020204030204" pitchFamily="34" charset="0"/>
                <a:cs typeface="Times New Roman" panose="02020603050405020304" pitchFamily="18" charset="0"/>
              </a:rPr>
              <a:t>A conceptual framework connecting sustainability, wellbeing and human at the building level [1]</a:t>
            </a:r>
            <a:endParaRPr lang="en-US" dirty="0">
              <a:latin typeface="+mn-lt"/>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p:nvPr/>
        </p:nvSpPr>
        <p:spPr>
          <a:xfrm>
            <a:off x="491067" y="6172200"/>
            <a:ext cx="8500533" cy="461665"/>
          </a:xfrm>
          <a:prstGeom prst="rect">
            <a:avLst/>
          </a:prstGeom>
        </p:spPr>
        <p:txBody>
          <a:bodyPr wrap="square">
            <a:spAutoFit/>
          </a:bodyPr>
          <a:lstStyle/>
          <a:p>
            <a:r>
              <a:rPr lang="en-US" sz="1200" dirty="0">
                <a:ea typeface="Times New Roman" panose="02020603050405020304" pitchFamily="18" charset="0"/>
                <a:cs typeface="Times New Roman" panose="02020603050405020304" pitchFamily="18" charset="0"/>
              </a:rPr>
              <a:t>[1] Y. Tao, Y. Zhu and U. Passe, “Modeling and data infrastructure for human-centric design and operation of sustainable, healthy buildings through a case study” submitted to </a:t>
            </a:r>
            <a:r>
              <a:rPr lang="en-US" sz="1200" i="1" dirty="0"/>
              <a:t>special issue of Building and Environment, 2020.</a:t>
            </a:r>
          </a:p>
        </p:txBody>
      </p:sp>
    </p:spTree>
    <p:extLst>
      <p:ext uri="{BB962C8B-B14F-4D97-AF65-F5344CB8AC3E}">
        <p14:creationId xmlns:p14="http://schemas.microsoft.com/office/powerpoint/2010/main" val="47258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of SHBE Activities</a:t>
            </a:r>
          </a:p>
        </p:txBody>
      </p:sp>
      <p:sp>
        <p:nvSpPr>
          <p:cNvPr id="3" name="Content Placeholder 2"/>
          <p:cNvSpPr>
            <a:spLocks noGrp="1"/>
          </p:cNvSpPr>
          <p:nvPr>
            <p:ph sz="quarter" idx="10"/>
          </p:nvPr>
        </p:nvSpPr>
        <p:spPr>
          <a:xfrm>
            <a:off x="685800" y="1447800"/>
            <a:ext cx="7810500" cy="4343400"/>
          </a:xfrm>
        </p:spPr>
        <p:txBody>
          <a:bodyPr/>
          <a:lstStyle/>
          <a:p>
            <a:pPr marL="0" marR="0" indent="0">
              <a:lnSpc>
                <a:spcPct val="107000"/>
              </a:lnSpc>
              <a:spcBef>
                <a:spcPts val="0"/>
              </a:spcBef>
              <a:spcAft>
                <a:spcPts val="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Framework for Research Questions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 pos="762000" algn="l"/>
              </a:tabLst>
            </a:pPr>
            <a:r>
              <a:rPr lang="en-US" dirty="0">
                <a:latin typeface="Times New Roman" panose="02020603050405020304" pitchFamily="18" charset="0"/>
                <a:ea typeface="Arial" panose="020B0604020202020204" pitchFamily="34" charset="0"/>
                <a:cs typeface="Times New Roman" panose="02020603050405020304" pitchFamily="18" charset="0"/>
              </a:rPr>
              <a:t>Human wellbeing-centric technology</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 pos="762000" algn="l"/>
              </a:tabLst>
            </a:pP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sc</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h</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ab</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h</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g</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Lst>
            </a:pP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Mu</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sc</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ng</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3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g</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h</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h</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od</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an</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tate</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Lst>
            </a:pP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ff</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f</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uen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v</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eh</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av</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4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Lst>
            </a:pP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ono</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an</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q</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an</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3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th</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4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p</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f</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3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f</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m</a:t>
            </a:r>
            <a:r>
              <a:rPr lang="en-US" spc="-2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b</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spc="-6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h</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o</a:t>
            </a:r>
            <a:r>
              <a:rPr lang="en-US" spc="2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g</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endParaRPr lang="en-US" sz="1600" dirty="0">
              <a:latin typeface="Arial" panose="020B0604020202020204" pitchFamily="34" charset="0"/>
              <a:ea typeface="Arial" panose="020B0604020202020204" pitchFamily="34" charset="0"/>
              <a:cs typeface="Times New Roman" panose="02020603050405020304" pitchFamily="18" charset="0"/>
            </a:endParaRPr>
          </a:p>
          <a:p>
            <a:pPr lvl="0">
              <a:spcBef>
                <a:spcPts val="0"/>
              </a:spcBef>
              <a:spcAft>
                <a:spcPts val="0"/>
              </a:spcAft>
              <a:buFont typeface="Symbol" panose="05050102010706020507" pitchFamily="18" charset="2"/>
              <a:buChar char=""/>
              <a:tabLst>
                <a:tab pos="761365" algn="l"/>
                <a:tab pos="762000" algn="l"/>
              </a:tabLst>
            </a:pP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te</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r</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c</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e</a:t>
            </a:r>
            <a:r>
              <a:rPr lang="en-US" spc="-5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d</a:t>
            </a:r>
            <a:r>
              <a:rPr lang="en-US" spc="-6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 </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u</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s</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n</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ab</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l</a:t>
            </a:r>
            <a:r>
              <a:rPr lang="en-US" spc="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i</a:t>
            </a:r>
            <a:r>
              <a:rPr lang="en-US" spc="10"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t</a:t>
            </a:r>
            <a:r>
              <a:rPr lang="en-US" spc="-15"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y</a:t>
            </a:r>
            <a:r>
              <a:rPr lang="en-US" dirty="0">
                <a:solidFill>
                  <a:srgbClr val="211E1F"/>
                </a:solidFill>
                <a:latin typeface="Times New Roman" panose="02020603050405020304" pitchFamily="18" charset="0"/>
                <a:ea typeface="Arial" panose="020B0604020202020204" pitchFamily="34" charset="0"/>
                <a:cs typeface="Times New Roman" panose="02020603050405020304" pitchFamily="18" charset="0"/>
              </a:rPr>
              <a:t>.</a:t>
            </a:r>
            <a:endParaRPr lang="en-US" sz="16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3594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295400"/>
            <a:ext cx="7848600" cy="4205126"/>
          </a:xfrm>
          <a:prstGeom prst="rect">
            <a:avLst/>
          </a:prstGeom>
        </p:spPr>
        <p:txBody>
          <a:bodyPr wrap="square">
            <a:spAutoFit/>
          </a:bodyPr>
          <a:lstStyle/>
          <a:p>
            <a:pPr marL="685800" marR="0" indent="0">
              <a:spcBef>
                <a:spcPts val="0"/>
              </a:spcBef>
              <a:spcAft>
                <a:spcPts val="0"/>
              </a:spcAft>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tabLst>
                <a:tab pos="761365" algn="l"/>
                <a:tab pos="762000" algn="l"/>
              </a:tabLst>
            </a:pPr>
            <a:r>
              <a:rPr lang="en-US" sz="2400" b="1" dirty="0">
                <a:latin typeface="Times New Roman" panose="02020603050405020304" pitchFamily="18" charset="0"/>
                <a:ea typeface="Arial" panose="020B0604020202020204" pitchFamily="34" charset="0"/>
                <a:cs typeface="Times New Roman" panose="02020603050405020304" pitchFamily="18" charset="0"/>
              </a:rPr>
              <a:t>Outreach, information dissemination and communication</a:t>
            </a:r>
            <a:endParaRPr lang="en-US" sz="1400" b="1"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Shared vocabulary and translation of technical information</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Repository of challenges and research questions, multi-scale, interactive reference data sets</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Join symposia/special issue of interdisciplinary publication (journal) </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latin typeface="Times New Roman" panose="02020603050405020304" pitchFamily="18" charset="0"/>
                <a:ea typeface="Arial" panose="020B0604020202020204" pitchFamily="34" charset="0"/>
                <a:cs typeface="Times New Roman" panose="02020603050405020304" pitchFamily="18" charset="0"/>
              </a:rPr>
              <a:t>Impact of RCN on public/research community</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Trusted academic-industrial partnership.</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685800" marR="0" indent="0">
              <a:spcBef>
                <a:spcPts val="0"/>
              </a:spcBef>
              <a:spcAft>
                <a:spcPts val="0"/>
              </a:spcAft>
              <a:tabLst>
                <a:tab pos="761365" algn="l"/>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R="0" lvl="0">
              <a:spcBef>
                <a:spcPts val="0"/>
              </a:spcBef>
              <a:spcAft>
                <a:spcPts val="0"/>
              </a:spcAft>
              <a:tabLst>
                <a:tab pos="762000" algn="l"/>
              </a:tabLst>
            </a:pPr>
            <a:r>
              <a:rPr lang="en-US" sz="2400" b="1" dirty="0">
                <a:latin typeface="Times New Roman" panose="02020603050405020304" pitchFamily="18" charset="0"/>
                <a:ea typeface="Arial" panose="020B0604020202020204" pitchFamily="34" charset="0"/>
                <a:cs typeface="Times New Roman" panose="02020603050405020304" pitchFamily="18" charset="0"/>
              </a:rPr>
              <a:t>Education and talent development </a:t>
            </a:r>
            <a:endParaRPr lang="en-US" sz="1600" b="1"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New ways to engage young researchers</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762000" algn="l"/>
              </a:tabLst>
            </a:pPr>
            <a:r>
              <a:rPr lang="en-US" sz="2000" dirty="0">
                <a:latin typeface="Times New Roman" panose="02020603050405020304" pitchFamily="18" charset="0"/>
                <a:ea typeface="Arial" panose="020B0604020202020204" pitchFamily="34" charset="0"/>
                <a:cs typeface="Times New Roman" panose="02020603050405020304" pitchFamily="18" charset="0"/>
              </a:rPr>
              <a:t>Additional resource for multi-disciplinary studies.</a:t>
            </a:r>
            <a:endParaRPr lang="en-US" sz="1400" dirty="0">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8A5005F-F9B5-4147-9A6D-592DEEFC0357}"/>
              </a:ext>
            </a:extLst>
          </p:cNvPr>
          <p:cNvSpPr/>
          <p:nvPr/>
        </p:nvSpPr>
        <p:spPr>
          <a:xfrm>
            <a:off x="457200" y="228600"/>
            <a:ext cx="7239000" cy="461665"/>
          </a:xfrm>
          <a:prstGeom prst="rect">
            <a:avLst/>
          </a:prstGeom>
        </p:spPr>
        <p:txBody>
          <a:bodyPr wrap="square">
            <a:spAutoFit/>
          </a:bodyPr>
          <a:lstStyle/>
          <a:p>
            <a:r>
              <a:rPr lang="en-US" sz="2400" b="1" dirty="0"/>
              <a:t>Outcomes of SHBE Activities – Cont’d</a:t>
            </a:r>
          </a:p>
        </p:txBody>
      </p:sp>
    </p:spTree>
    <p:extLst>
      <p:ext uri="{BB962C8B-B14F-4D97-AF65-F5344CB8AC3E}">
        <p14:creationId xmlns:p14="http://schemas.microsoft.com/office/powerpoint/2010/main" val="2056221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E24A-5F7B-49AF-8B20-AF5103005D38}"/>
              </a:ext>
            </a:extLst>
          </p:cNvPr>
          <p:cNvSpPr>
            <a:spLocks noGrp="1"/>
          </p:cNvSpPr>
          <p:nvPr>
            <p:ph type="title"/>
          </p:nvPr>
        </p:nvSpPr>
        <p:spPr/>
        <p:txBody>
          <a:bodyPr/>
          <a:lstStyle/>
          <a:p>
            <a:r>
              <a:rPr lang="en-US" dirty="0"/>
              <a:t>Topics of Discussion for This Workshop (not limited to)</a:t>
            </a:r>
          </a:p>
        </p:txBody>
      </p:sp>
      <p:sp>
        <p:nvSpPr>
          <p:cNvPr id="3" name="Content Placeholder 2">
            <a:extLst>
              <a:ext uri="{FF2B5EF4-FFF2-40B4-BE49-F238E27FC236}">
                <a16:creationId xmlns:a16="http://schemas.microsoft.com/office/drawing/2014/main" id="{A88C7301-181B-4517-B01E-BFD56A793508}"/>
              </a:ext>
            </a:extLst>
          </p:cNvPr>
          <p:cNvSpPr>
            <a:spLocks noGrp="1"/>
          </p:cNvSpPr>
          <p:nvPr>
            <p:ph sz="quarter" idx="10"/>
          </p:nvPr>
        </p:nvSpPr>
        <p:spPr>
          <a:xfrm>
            <a:off x="762000" y="1828800"/>
            <a:ext cx="7810500" cy="3429000"/>
          </a:xfrm>
        </p:spPr>
        <p:txBody>
          <a:bodyPr/>
          <a:lstStyle/>
          <a:p>
            <a:r>
              <a:rPr lang="en-US" dirty="0"/>
              <a:t>Measurements and validate human wellbeing and productivity indicators. </a:t>
            </a:r>
          </a:p>
          <a:p>
            <a:r>
              <a:rPr lang="en-US" dirty="0"/>
              <a:t>Data-driven, decision-making processes for sustainable and resilient building and community development that benefit to all people. </a:t>
            </a:r>
          </a:p>
          <a:p>
            <a:r>
              <a:rPr lang="en-US" dirty="0"/>
              <a:t>Validation and verification of comparative models that utilize data from affordable, reliable biosensing technology. </a:t>
            </a:r>
          </a:p>
        </p:txBody>
      </p:sp>
    </p:spTree>
    <p:extLst>
      <p:ext uri="{BB962C8B-B14F-4D97-AF65-F5344CB8AC3E}">
        <p14:creationId xmlns:p14="http://schemas.microsoft.com/office/powerpoint/2010/main" val="354322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48E0B-453C-40B5-8E10-E47BD93D3A32}"/>
              </a:ext>
            </a:extLst>
          </p:cNvPr>
          <p:cNvPicPr>
            <a:picLocks noChangeAspect="1"/>
          </p:cNvPicPr>
          <p:nvPr/>
        </p:nvPicPr>
        <p:blipFill>
          <a:blip r:embed="rId2"/>
          <a:stretch>
            <a:fillRect/>
          </a:stretch>
        </p:blipFill>
        <p:spPr>
          <a:xfrm>
            <a:off x="0" y="762000"/>
            <a:ext cx="9144000" cy="5729228"/>
          </a:xfrm>
          <a:prstGeom prst="rect">
            <a:avLst/>
          </a:prstGeom>
        </p:spPr>
      </p:pic>
      <p:sp>
        <p:nvSpPr>
          <p:cNvPr id="2" name="Title 1">
            <a:extLst>
              <a:ext uri="{FF2B5EF4-FFF2-40B4-BE49-F238E27FC236}">
                <a16:creationId xmlns:a16="http://schemas.microsoft.com/office/drawing/2014/main" id="{FB0F9B37-F5B2-4625-9B4F-C0C4B98575EB}"/>
              </a:ext>
            </a:extLst>
          </p:cNvPr>
          <p:cNvSpPr>
            <a:spLocks noGrp="1"/>
          </p:cNvSpPr>
          <p:nvPr>
            <p:ph type="title"/>
          </p:nvPr>
        </p:nvSpPr>
        <p:spPr/>
        <p:txBody>
          <a:bodyPr/>
          <a:lstStyle/>
          <a:p>
            <a:r>
              <a:rPr lang="en-US" dirty="0"/>
              <a:t>Cleveland, Ohio, USA</a:t>
            </a:r>
          </a:p>
        </p:txBody>
      </p:sp>
      <p:sp>
        <p:nvSpPr>
          <p:cNvPr id="3" name="Content Placeholder 2">
            <a:extLst>
              <a:ext uri="{FF2B5EF4-FFF2-40B4-BE49-F238E27FC236}">
                <a16:creationId xmlns:a16="http://schemas.microsoft.com/office/drawing/2014/main" id="{84DEFD52-27A6-4805-B84B-4E1BF00E040F}"/>
              </a:ext>
            </a:extLst>
          </p:cNvPr>
          <p:cNvSpPr>
            <a:spLocks noGrp="1"/>
          </p:cNvSpPr>
          <p:nvPr>
            <p:ph sz="quarter" idx="10"/>
          </p:nvPr>
        </p:nvSpPr>
        <p:spPr/>
        <p:txBody>
          <a:bodyPr/>
          <a:lstStyle/>
          <a:p>
            <a:endParaRPr lang="en-US"/>
          </a:p>
        </p:txBody>
      </p:sp>
      <p:sp>
        <p:nvSpPr>
          <p:cNvPr id="6" name="Arrow: Right 5">
            <a:extLst>
              <a:ext uri="{FF2B5EF4-FFF2-40B4-BE49-F238E27FC236}">
                <a16:creationId xmlns:a16="http://schemas.microsoft.com/office/drawing/2014/main" id="{BD8877DF-DDF4-42AC-9109-88F70C399D2E}"/>
              </a:ext>
            </a:extLst>
          </p:cNvPr>
          <p:cNvSpPr/>
          <p:nvPr/>
        </p:nvSpPr>
        <p:spPr>
          <a:xfrm rot="2058041">
            <a:off x="3150110" y="1711720"/>
            <a:ext cx="3985556" cy="2401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D8027E-DEF0-4186-89CC-5BAD83D473BD}"/>
              </a:ext>
            </a:extLst>
          </p:cNvPr>
          <p:cNvPicPr>
            <a:picLocks noChangeAspect="1"/>
          </p:cNvPicPr>
          <p:nvPr/>
        </p:nvPicPr>
        <p:blipFill>
          <a:blip r:embed="rId3"/>
          <a:stretch>
            <a:fillRect/>
          </a:stretch>
        </p:blipFill>
        <p:spPr>
          <a:xfrm>
            <a:off x="1676400" y="753522"/>
            <a:ext cx="7467600" cy="3894678"/>
          </a:xfrm>
          <a:prstGeom prst="rect">
            <a:avLst/>
          </a:prstGeom>
        </p:spPr>
      </p:pic>
    </p:spTree>
    <p:extLst>
      <p:ext uri="{BB962C8B-B14F-4D97-AF65-F5344CB8AC3E}">
        <p14:creationId xmlns:p14="http://schemas.microsoft.com/office/powerpoint/2010/main" val="364473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quarter" idx="10"/>
          </p:nvPr>
        </p:nvSpPr>
        <p:spPr>
          <a:xfrm>
            <a:off x="914400" y="1219200"/>
            <a:ext cx="7572022" cy="1143000"/>
          </a:xfrm>
        </p:spPr>
        <p:txBody>
          <a:bodyPr/>
          <a:lstStyle/>
          <a:p>
            <a:r>
              <a:rPr lang="en-US" sz="2800" dirty="0"/>
              <a:t>Steering committee and working groups and all the participants</a:t>
            </a:r>
          </a:p>
          <a:p>
            <a:endParaRPr lang="en-US" sz="2800" dirty="0"/>
          </a:p>
        </p:txBody>
      </p:sp>
      <p:sp>
        <p:nvSpPr>
          <p:cNvPr id="4" name="Content Placeholder 2"/>
          <p:cNvSpPr txBox="1">
            <a:spLocks/>
          </p:cNvSpPr>
          <p:nvPr/>
        </p:nvSpPr>
        <p:spPr>
          <a:xfrm>
            <a:off x="882692" y="2514600"/>
            <a:ext cx="7499307" cy="3886200"/>
          </a:xfrm>
          <a:prstGeom prst="rect">
            <a:avLst/>
          </a:prstGeom>
        </p:spPr>
        <p:txBody>
          <a:bodyPr vert="horz"/>
          <a:lst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latin typeface="+mn-lt"/>
              </a:rPr>
              <a:t>The Grant supports from US NSF are greatly appreciated:</a:t>
            </a:r>
          </a:p>
          <a:p>
            <a:pPr lvl="1">
              <a:buFont typeface="Arial" panose="020B0604020202020204" pitchFamily="34" charset="0"/>
              <a:buChar char="•"/>
            </a:pPr>
            <a:r>
              <a:rPr lang="en-US" sz="2400" b="1" i="1" dirty="0">
                <a:latin typeface="+mn-lt"/>
              </a:rPr>
              <a:t>Award 1338851 (RCN-SEES-SHBE): Predictive Modeling Network for Sustainable Human-Building Ecosystems</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altLang="en-US" sz="2400" dirty="0">
                <a:solidFill>
                  <a:srgbClr val="000000"/>
                </a:solidFill>
                <a:latin typeface="+mn-lt"/>
              </a:rPr>
              <a:t>Award 1640818</a:t>
            </a:r>
            <a:r>
              <a:rPr lang="en-US" altLang="en-US" sz="2400" dirty="0">
                <a:latin typeface="+mn-lt"/>
              </a:rPr>
              <a:t>: </a:t>
            </a:r>
            <a:r>
              <a:rPr lang="en-US" altLang="en-US" sz="2400" dirty="0">
                <a:solidFill>
                  <a:srgbClr val="000000"/>
                </a:solidFill>
                <a:latin typeface="+mn-lt"/>
              </a:rPr>
              <a:t>VIFI: Virtual Information-Fabric Infrastructure (VIFI) for Data-Driven Decisions from Distributed Data, PI: Dr. William Tolone</a:t>
            </a:r>
            <a:endParaRPr lang="en-US" altLang="en-US" sz="4800" dirty="0">
              <a:solidFill>
                <a:schemeClr val="tx1"/>
              </a:solidFill>
              <a:latin typeface="+mn-lt"/>
            </a:endParaRPr>
          </a:p>
          <a:p>
            <a:pPr lvl="1">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92350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SHBE-RCN</a:t>
            </a:r>
          </a:p>
        </p:txBody>
      </p:sp>
      <p:sp>
        <p:nvSpPr>
          <p:cNvPr id="3" name="Content Placeholder 2"/>
          <p:cNvSpPr>
            <a:spLocks noGrp="1"/>
          </p:cNvSpPr>
          <p:nvPr>
            <p:ph sz="quarter" idx="10"/>
          </p:nvPr>
        </p:nvSpPr>
        <p:spPr>
          <a:xfrm>
            <a:off x="135466" y="914400"/>
            <a:ext cx="8894233" cy="5638800"/>
          </a:xfrm>
        </p:spPr>
        <p:txBody>
          <a:bodyPr/>
          <a:lstStyle/>
          <a:p>
            <a:pPr marL="0" indent="0" algn="ctr">
              <a:buNone/>
            </a:pPr>
            <a:r>
              <a:rPr lang="en-US" sz="2800" b="1" dirty="0"/>
              <a:t>Predictive Modeling Network for Sustainable Human-Building Ecosystems (SHBE)</a:t>
            </a:r>
            <a:br>
              <a:rPr lang="en-US" sz="2800" dirty="0"/>
            </a:br>
            <a:r>
              <a:rPr lang="en-US" sz="2800" i="1" dirty="0"/>
              <a:t>A Research Coordination Network (RCN): Science, Engineering and Education for Sustainability, sponsored by NSF (2014-2022)</a:t>
            </a:r>
            <a:endParaRPr lang="en-US" sz="2800" dirty="0"/>
          </a:p>
          <a:p>
            <a:pPr marL="1143000" indent="-685800">
              <a:buNone/>
            </a:pPr>
            <a:r>
              <a:rPr lang="en-US" sz="2800" b="1" dirty="0"/>
              <a:t>Key Points:</a:t>
            </a:r>
          </a:p>
          <a:p>
            <a:pPr marL="1143000" indent="-285750"/>
            <a:r>
              <a:rPr lang="en-US" b="1" dirty="0"/>
              <a:t>Hypothesis</a:t>
            </a:r>
          </a:p>
          <a:p>
            <a:pPr marL="1143000" indent="-285750"/>
            <a:r>
              <a:rPr lang="en-US" b="1" dirty="0"/>
              <a:t>Focus on how to collaborate on the research agenda</a:t>
            </a:r>
          </a:p>
          <a:p>
            <a:pPr marL="1143000" indent="-285750"/>
            <a:r>
              <a:rPr lang="en-US" b="1" dirty="0"/>
              <a:t>Key deliverables:</a:t>
            </a:r>
            <a:endParaRPr lang="en-US" dirty="0"/>
          </a:p>
          <a:p>
            <a:pPr marL="1143000" lvl="1"/>
            <a:r>
              <a:rPr lang="en-US" dirty="0"/>
              <a:t>Workshops and symposium</a:t>
            </a:r>
          </a:p>
          <a:p>
            <a:pPr marL="1143000" lvl="1"/>
            <a:r>
              <a:rPr lang="en-US" dirty="0"/>
              <a:t>Education and outreach</a:t>
            </a:r>
          </a:p>
          <a:p>
            <a:pPr marL="1143000" lvl="1"/>
            <a:r>
              <a:rPr lang="en-US" dirty="0"/>
              <a:t>Building partnership</a:t>
            </a:r>
          </a:p>
          <a:p>
            <a:pPr lvl="1"/>
            <a:endParaRPr lang="en-US" dirty="0"/>
          </a:p>
          <a:p>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7CE9AB-F048-4497-8635-3F4E03D261F4}"/>
              </a:ext>
            </a:extLst>
          </p:cNvPr>
          <p:cNvSpPr>
            <a:spLocks noGrp="1"/>
          </p:cNvSpPr>
          <p:nvPr>
            <p:ph type="title"/>
          </p:nvPr>
        </p:nvSpPr>
        <p:spPr/>
        <p:txBody>
          <a:bodyPr/>
          <a:lstStyle/>
          <a:p>
            <a:endParaRPr lang="en-US" dirty="0"/>
          </a:p>
        </p:txBody>
      </p:sp>
      <p:pic>
        <p:nvPicPr>
          <p:cNvPr id="22" name="Picture 21">
            <a:extLst>
              <a:ext uri="{FF2B5EF4-FFF2-40B4-BE49-F238E27FC236}">
                <a16:creationId xmlns:a16="http://schemas.microsoft.com/office/drawing/2014/main" id="{A5D77637-BA42-4BA8-B584-C4562C2C81E2}"/>
              </a:ext>
            </a:extLst>
          </p:cNvPr>
          <p:cNvPicPr>
            <a:picLocks noChangeAspect="1"/>
          </p:cNvPicPr>
          <p:nvPr/>
        </p:nvPicPr>
        <p:blipFill>
          <a:blip r:embed="rId2"/>
          <a:stretch>
            <a:fillRect/>
          </a:stretch>
        </p:blipFill>
        <p:spPr>
          <a:xfrm>
            <a:off x="381000" y="5273059"/>
            <a:ext cx="3276600" cy="1127741"/>
          </a:xfrm>
          <a:prstGeom prst="rect">
            <a:avLst/>
          </a:prstGeom>
        </p:spPr>
      </p:pic>
      <p:sp>
        <p:nvSpPr>
          <p:cNvPr id="23" name="Title 1">
            <a:extLst>
              <a:ext uri="{FF2B5EF4-FFF2-40B4-BE49-F238E27FC236}">
                <a16:creationId xmlns:a16="http://schemas.microsoft.com/office/drawing/2014/main" id="{8733F055-0E1F-440F-A716-A48E8B31755D}"/>
              </a:ext>
            </a:extLst>
          </p:cNvPr>
          <p:cNvSpPr txBox="1">
            <a:spLocks/>
          </p:cNvSpPr>
          <p:nvPr/>
        </p:nvSpPr>
        <p:spPr>
          <a:xfrm>
            <a:off x="457200" y="0"/>
            <a:ext cx="8229600" cy="914400"/>
          </a:xfrm>
          <a:prstGeom prst="rect">
            <a:avLst/>
          </a:prstGeom>
          <a:noFill/>
        </p:spPr>
        <p:txBody>
          <a:bodyPr vert="horz" lIns="91440" tIns="45720" rIns="91440" bIns="45720" rtlCol="0" anchor="ctr">
            <a:normAutofit/>
          </a:bodyPr>
          <a:lstStyle>
            <a:lvl1pPr algn="l" defTabSz="457200" rtl="0" eaLnBrk="0" fontAlgn="base" hangingPunct="0">
              <a:lnSpc>
                <a:spcPts val="2800"/>
              </a:lnSpc>
              <a:spcBef>
                <a:spcPct val="0"/>
              </a:spcBef>
              <a:spcAft>
                <a:spcPct val="0"/>
              </a:spcAft>
              <a:defRPr sz="2800" b="1" i="0" kern="1200">
                <a:solidFill>
                  <a:schemeClr val="bg2">
                    <a:lumMod val="10000"/>
                  </a:schemeClr>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a:lstStyle>
          <a:p>
            <a:pPr algn="r"/>
            <a:r>
              <a:rPr lang="en-US" dirty="0"/>
              <a:t>							Key Network Participants</a:t>
            </a:r>
          </a:p>
        </p:txBody>
      </p:sp>
      <p:pic>
        <p:nvPicPr>
          <p:cNvPr id="24" name="Picture 4" descr="F:\EnglandPoster\3.jpg">
            <a:extLst>
              <a:ext uri="{FF2B5EF4-FFF2-40B4-BE49-F238E27FC236}">
                <a16:creationId xmlns:a16="http://schemas.microsoft.com/office/drawing/2014/main" id="{8B93025F-CEEA-428D-AD28-F462F900F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503052"/>
            <a:ext cx="1089574" cy="115454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EnglandPoster\4.gif">
            <a:extLst>
              <a:ext uri="{FF2B5EF4-FFF2-40B4-BE49-F238E27FC236}">
                <a16:creationId xmlns:a16="http://schemas.microsoft.com/office/drawing/2014/main" id="{95110675-BFD1-4DFF-8BE0-960987F7F5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066800"/>
            <a:ext cx="1458711" cy="100739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F:\EnglandPoster\6.jpg">
            <a:extLst>
              <a:ext uri="{FF2B5EF4-FFF2-40B4-BE49-F238E27FC236}">
                <a16:creationId xmlns:a16="http://schemas.microsoft.com/office/drawing/2014/main" id="{D5FC1214-2D92-4A4F-93B4-D9CEC915F4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562600"/>
            <a:ext cx="2529785" cy="688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EnglandPoster\7.jpg">
            <a:extLst>
              <a:ext uri="{FF2B5EF4-FFF2-40B4-BE49-F238E27FC236}">
                <a16:creationId xmlns:a16="http://schemas.microsoft.com/office/drawing/2014/main" id="{3AE6C7E7-B99E-4709-8152-C063C3E2C3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135" y="5470792"/>
            <a:ext cx="1944865" cy="78014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F:\EnglandPoster\9.gif">
            <a:extLst>
              <a:ext uri="{FF2B5EF4-FFF2-40B4-BE49-F238E27FC236}">
                <a16:creationId xmlns:a16="http://schemas.microsoft.com/office/drawing/2014/main" id="{894302F9-CE99-4A86-9479-DC33ACC718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9183" y="1151640"/>
            <a:ext cx="1489895" cy="68440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F:\EnglandPoster\12.jpg">
            <a:extLst>
              <a:ext uri="{FF2B5EF4-FFF2-40B4-BE49-F238E27FC236}">
                <a16:creationId xmlns:a16="http://schemas.microsoft.com/office/drawing/2014/main" id="{F2D6E18F-596B-4DC7-9CAB-9356543CEE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14664" y="250305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1" descr="F:\EnglandPoster\13.jpg">
            <a:extLst>
              <a:ext uri="{FF2B5EF4-FFF2-40B4-BE49-F238E27FC236}">
                <a16:creationId xmlns:a16="http://schemas.microsoft.com/office/drawing/2014/main" id="{4DFFA1AE-A122-43D4-A30C-8F083A16F6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9615" y="2254655"/>
            <a:ext cx="2515479" cy="8099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2" descr="F:\EnglandPoster\14.png">
            <a:extLst>
              <a:ext uri="{FF2B5EF4-FFF2-40B4-BE49-F238E27FC236}">
                <a16:creationId xmlns:a16="http://schemas.microsoft.com/office/drawing/2014/main" id="{B380EBFF-AB9F-48F2-AA25-9F455E1DDD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725" y="1099443"/>
            <a:ext cx="2109320" cy="92531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F:\EnglandPoster\UT-logo.jpg">
            <a:extLst>
              <a:ext uri="{FF2B5EF4-FFF2-40B4-BE49-F238E27FC236}">
                <a16:creationId xmlns:a16="http://schemas.microsoft.com/office/drawing/2014/main" id="{E7129E9A-CC2B-48DB-8C27-53ACAD9824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4191000"/>
            <a:ext cx="2219704" cy="749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DD89A569-CADB-49C4-9B3E-0216A3A2E77E}"/>
              </a:ext>
            </a:extLst>
          </p:cNvPr>
          <p:cNvPicPr>
            <a:picLocks noChangeAspect="1"/>
          </p:cNvPicPr>
          <p:nvPr/>
        </p:nvPicPr>
        <p:blipFill>
          <a:blip r:embed="rId12"/>
          <a:stretch>
            <a:fillRect/>
          </a:stretch>
        </p:blipFill>
        <p:spPr>
          <a:xfrm>
            <a:off x="5943600" y="3228664"/>
            <a:ext cx="2445739" cy="809936"/>
          </a:xfrm>
          <a:prstGeom prst="rect">
            <a:avLst/>
          </a:prstGeom>
        </p:spPr>
      </p:pic>
      <p:pic>
        <p:nvPicPr>
          <p:cNvPr id="34" name="Picture 33">
            <a:extLst>
              <a:ext uri="{FF2B5EF4-FFF2-40B4-BE49-F238E27FC236}">
                <a16:creationId xmlns:a16="http://schemas.microsoft.com/office/drawing/2014/main" id="{337C28B3-A7FD-4888-A820-9D85DCF68C26}"/>
              </a:ext>
            </a:extLst>
          </p:cNvPr>
          <p:cNvPicPr>
            <a:picLocks noChangeAspect="1"/>
          </p:cNvPicPr>
          <p:nvPr/>
        </p:nvPicPr>
        <p:blipFill>
          <a:blip r:embed="rId13"/>
          <a:stretch>
            <a:fillRect/>
          </a:stretch>
        </p:blipFill>
        <p:spPr>
          <a:xfrm>
            <a:off x="2916506" y="880424"/>
            <a:ext cx="1398313" cy="1391105"/>
          </a:xfrm>
          <a:prstGeom prst="rect">
            <a:avLst/>
          </a:prstGeom>
        </p:spPr>
      </p:pic>
      <p:pic>
        <p:nvPicPr>
          <p:cNvPr id="35" name="Picture 34">
            <a:extLst>
              <a:ext uri="{FF2B5EF4-FFF2-40B4-BE49-F238E27FC236}">
                <a16:creationId xmlns:a16="http://schemas.microsoft.com/office/drawing/2014/main" id="{32B153F0-3DC8-49DC-874C-7882E66AAD54}"/>
              </a:ext>
            </a:extLst>
          </p:cNvPr>
          <p:cNvPicPr>
            <a:picLocks noChangeAspect="1"/>
          </p:cNvPicPr>
          <p:nvPr/>
        </p:nvPicPr>
        <p:blipFill>
          <a:blip r:embed="rId14"/>
          <a:stretch>
            <a:fillRect/>
          </a:stretch>
        </p:blipFill>
        <p:spPr>
          <a:xfrm>
            <a:off x="377801" y="3686445"/>
            <a:ext cx="1193296" cy="1190355"/>
          </a:xfrm>
          <a:prstGeom prst="rect">
            <a:avLst/>
          </a:prstGeom>
        </p:spPr>
      </p:pic>
      <p:pic>
        <p:nvPicPr>
          <p:cNvPr id="36" name="Picture 4" descr="Career">
            <a:extLst>
              <a:ext uri="{FF2B5EF4-FFF2-40B4-BE49-F238E27FC236}">
                <a16:creationId xmlns:a16="http://schemas.microsoft.com/office/drawing/2014/main" id="{FC600651-E245-4334-A896-C9A97B180E3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7952" y="4191001"/>
            <a:ext cx="2614769" cy="1095785"/>
          </a:xfrm>
          <a:prstGeom prst="rect">
            <a:avLst/>
          </a:prstGeom>
          <a:noFill/>
          <a:extLst>
            <a:ext uri="{909E8E84-426E-40DD-AFC4-6F175D3DCCD1}">
              <a14:hiddenFill xmlns:a14="http://schemas.microsoft.com/office/drawing/2010/main">
                <a:solidFill>
                  <a:srgbClr val="FFFFFF"/>
                </a:solidFill>
              </a14:hiddenFill>
            </a:ext>
          </a:extLst>
        </p:spPr>
      </p:pic>
      <p:pic>
        <p:nvPicPr>
          <p:cNvPr id="37" name="Content Placeholder 14">
            <a:extLst>
              <a:ext uri="{FF2B5EF4-FFF2-40B4-BE49-F238E27FC236}">
                <a16:creationId xmlns:a16="http://schemas.microsoft.com/office/drawing/2014/main" id="{4FE22CB0-6E0D-4863-9E77-DA3F39374DEA}"/>
              </a:ext>
            </a:extLst>
          </p:cNvPr>
          <p:cNvPicPr>
            <a:picLocks noGrp="1" noChangeAspect="1"/>
          </p:cNvPicPr>
          <p:nvPr>
            <p:ph sz="quarter" idx="10"/>
          </p:nvPr>
        </p:nvPicPr>
        <p:blipFill>
          <a:blip r:embed="rId16"/>
          <a:stretch>
            <a:fillRect/>
          </a:stretch>
        </p:blipFill>
        <p:spPr>
          <a:xfrm>
            <a:off x="1783517" y="3734220"/>
            <a:ext cx="1188283" cy="1142580"/>
          </a:xfrm>
          <a:prstGeom prst="rect">
            <a:avLst/>
          </a:prstGeom>
        </p:spPr>
      </p:pic>
      <p:pic>
        <p:nvPicPr>
          <p:cNvPr id="38" name="Picture 37">
            <a:extLst>
              <a:ext uri="{FF2B5EF4-FFF2-40B4-BE49-F238E27FC236}">
                <a16:creationId xmlns:a16="http://schemas.microsoft.com/office/drawing/2014/main" id="{AAF40CEC-AE6B-47C0-BE68-BD2AC3B0DA41}"/>
              </a:ext>
            </a:extLst>
          </p:cNvPr>
          <p:cNvPicPr>
            <a:picLocks noChangeAspect="1"/>
          </p:cNvPicPr>
          <p:nvPr/>
        </p:nvPicPr>
        <p:blipFill>
          <a:blip r:embed="rId17"/>
          <a:stretch>
            <a:fillRect/>
          </a:stretch>
        </p:blipFill>
        <p:spPr>
          <a:xfrm>
            <a:off x="946167" y="2330834"/>
            <a:ext cx="1427845" cy="1084215"/>
          </a:xfrm>
          <a:prstGeom prst="rect">
            <a:avLst/>
          </a:prstGeom>
        </p:spPr>
      </p:pic>
    </p:spTree>
    <p:extLst>
      <p:ext uri="{BB962C8B-B14F-4D97-AF65-F5344CB8AC3E}">
        <p14:creationId xmlns:p14="http://schemas.microsoft.com/office/powerpoint/2010/main" val="1047458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Sustainable Human-Building Ecosystem</a:t>
            </a:r>
          </a:p>
        </p:txBody>
      </p:sp>
      <p:sp>
        <p:nvSpPr>
          <p:cNvPr id="3" name="Rectangle 2"/>
          <p:cNvSpPr/>
          <p:nvPr/>
        </p:nvSpPr>
        <p:spPr>
          <a:xfrm>
            <a:off x="632361" y="5313651"/>
            <a:ext cx="7848600" cy="1200329"/>
          </a:xfrm>
          <a:prstGeom prst="rect">
            <a:avLst/>
          </a:prstGeom>
        </p:spPr>
        <p:txBody>
          <a:bodyPr wrap="square">
            <a:spAutoFit/>
          </a:bodyPr>
          <a:lstStyle/>
          <a:p>
            <a:pPr algn="ctr"/>
            <a:r>
              <a:rPr lang="en-US" dirty="0"/>
              <a:t>(a)                                                            (b)</a:t>
            </a:r>
          </a:p>
          <a:p>
            <a:pPr algn="ctr"/>
            <a:r>
              <a:rPr lang="en-US" dirty="0"/>
              <a:t>(a) Relation to natural ecosystem; the interface acts as I/O between human habitat system and natural ecosystem of the planet Earth, and (b) science of Sustainable Human-Building Ecosystem (SHBE Network Concept)</a:t>
            </a:r>
          </a:p>
        </p:txBody>
      </p:sp>
      <p:pic>
        <p:nvPicPr>
          <p:cNvPr id="7" name="Picture 6" descr="http://shbe.org/sites/default/files/u6/a.jpg"/>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657600" cy="3629377"/>
          </a:xfrm>
          <a:prstGeom prst="rect">
            <a:avLst/>
          </a:prstGeom>
          <a:noFill/>
          <a:ln>
            <a:noFill/>
          </a:ln>
        </p:spPr>
      </p:pic>
      <p:pic>
        <p:nvPicPr>
          <p:cNvPr id="9" name="Picture 8"/>
          <p:cNvPicPr>
            <a:picLocks noChangeAspect="1"/>
          </p:cNvPicPr>
          <p:nvPr/>
        </p:nvPicPr>
        <p:blipFill>
          <a:blip r:embed="rId4"/>
          <a:stretch>
            <a:fillRect/>
          </a:stretch>
        </p:blipFill>
        <p:spPr>
          <a:xfrm>
            <a:off x="4533900" y="1077730"/>
            <a:ext cx="3886200" cy="3912316"/>
          </a:xfrm>
          <a:prstGeom prst="rect">
            <a:avLst/>
          </a:prstGeom>
        </p:spPr>
      </p:pic>
    </p:spTree>
    <p:extLst>
      <p:ext uri="{BB962C8B-B14F-4D97-AF65-F5344CB8AC3E}">
        <p14:creationId xmlns:p14="http://schemas.microsoft.com/office/powerpoint/2010/main" val="3774910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Hypothesis</a:t>
            </a:r>
          </a:p>
        </p:txBody>
      </p:sp>
      <p:sp>
        <p:nvSpPr>
          <p:cNvPr id="3" name="Content Placeholder 2"/>
          <p:cNvSpPr>
            <a:spLocks noGrp="1"/>
          </p:cNvSpPr>
          <p:nvPr>
            <p:ph sz="quarter" idx="10"/>
          </p:nvPr>
        </p:nvSpPr>
        <p:spPr>
          <a:xfrm>
            <a:off x="762000" y="1752600"/>
            <a:ext cx="7772400" cy="3657600"/>
          </a:xfrm>
        </p:spPr>
        <p:txBody>
          <a:bodyPr/>
          <a:lstStyle/>
          <a:p>
            <a:pPr marL="0" indent="0">
              <a:buNone/>
            </a:pPr>
            <a:r>
              <a:rPr lang="en-US" sz="3200" i="1" dirty="0"/>
              <a:t>Integrating </a:t>
            </a:r>
            <a:r>
              <a:rPr lang="en-US" sz="3200" i="1" u="sng" dirty="0"/>
              <a:t>occupant behaviors </a:t>
            </a:r>
            <a:r>
              <a:rPr lang="en-US" sz="3200" i="1" dirty="0"/>
              <a:t>with built environment performances </a:t>
            </a:r>
            <a:r>
              <a:rPr lang="en-US" sz="3200" i="1" u="sng" dirty="0"/>
              <a:t>validated</a:t>
            </a:r>
            <a:r>
              <a:rPr lang="en-US" sz="3200" i="1" dirty="0"/>
              <a:t> from </a:t>
            </a:r>
            <a:r>
              <a:rPr lang="en-US" sz="3200" i="1" u="sng" dirty="0"/>
              <a:t>large field </a:t>
            </a:r>
            <a:r>
              <a:rPr lang="en-US" sz="3200" b="1" i="1" u="sng" dirty="0">
                <a:solidFill>
                  <a:srgbClr val="FF0000"/>
                </a:solidFill>
              </a:rPr>
              <a:t>data</a:t>
            </a:r>
            <a:r>
              <a:rPr lang="en-US" sz="3200" i="1" u="sng" dirty="0"/>
              <a:t> sets </a:t>
            </a:r>
            <a:r>
              <a:rPr lang="en-US" sz="3200" i="1" dirty="0"/>
              <a:t>can lead to significant reductions of the uncertainty in predictive </a:t>
            </a:r>
            <a:r>
              <a:rPr lang="en-US" sz="3200" b="1" i="1" u="sng" dirty="0">
                <a:solidFill>
                  <a:srgbClr val="FF0000"/>
                </a:solidFill>
              </a:rPr>
              <a:t>models</a:t>
            </a:r>
            <a:r>
              <a:rPr lang="en-US" sz="3200" i="1" dirty="0"/>
              <a:t> for </a:t>
            </a:r>
            <a:r>
              <a:rPr lang="en-US" sz="3200" i="1" u="sng" dirty="0"/>
              <a:t>human adaptation </a:t>
            </a:r>
            <a:r>
              <a:rPr lang="en-US" sz="3200" i="1" dirty="0"/>
              <a:t>to energy efficiency and sustainability of building ecosystems.</a:t>
            </a:r>
            <a:endParaRPr lang="en-US" sz="3200" dirty="0"/>
          </a:p>
        </p:txBody>
      </p:sp>
    </p:spTree>
    <p:extLst>
      <p:ext uri="{BB962C8B-B14F-4D97-AF65-F5344CB8AC3E}">
        <p14:creationId xmlns:p14="http://schemas.microsoft.com/office/powerpoint/2010/main" val="421466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2" y="-120868"/>
            <a:ext cx="9144000" cy="914400"/>
          </a:xfrm>
        </p:spPr>
        <p:txBody>
          <a:bodyPr>
            <a:normAutofit/>
          </a:bodyPr>
          <a:lstStyle/>
          <a:p>
            <a:r>
              <a:rPr lang="en-US" dirty="0"/>
              <a:t>Five Themes as Theoretical Focus of SHBE</a:t>
            </a:r>
          </a:p>
        </p:txBody>
      </p:sp>
      <p:pic>
        <p:nvPicPr>
          <p:cNvPr id="4" name="Picture 3"/>
          <p:cNvPicPr>
            <a:picLocks noChangeAspect="1"/>
          </p:cNvPicPr>
          <p:nvPr/>
        </p:nvPicPr>
        <p:blipFill>
          <a:blip r:embed="rId2"/>
          <a:stretch>
            <a:fillRect/>
          </a:stretch>
        </p:blipFill>
        <p:spPr>
          <a:xfrm>
            <a:off x="0" y="1219200"/>
            <a:ext cx="9126210" cy="4572000"/>
          </a:xfrm>
          <a:prstGeom prst="rect">
            <a:avLst/>
          </a:prstGeom>
        </p:spPr>
      </p:pic>
      <p:sp>
        <p:nvSpPr>
          <p:cNvPr id="3" name="Rectangle 2">
            <a:extLst>
              <a:ext uri="{FF2B5EF4-FFF2-40B4-BE49-F238E27FC236}">
                <a16:creationId xmlns:a16="http://schemas.microsoft.com/office/drawing/2014/main" id="{357CF43B-402C-4610-A9B4-30BB3F93802D}"/>
              </a:ext>
            </a:extLst>
          </p:cNvPr>
          <p:cNvSpPr/>
          <p:nvPr/>
        </p:nvSpPr>
        <p:spPr>
          <a:xfrm>
            <a:off x="228600" y="5943600"/>
            <a:ext cx="7733848" cy="369332"/>
          </a:xfrm>
          <a:prstGeom prst="rect">
            <a:avLst/>
          </a:prstGeom>
        </p:spPr>
        <p:txBody>
          <a:bodyPr wrap="none">
            <a:spAutoFit/>
          </a:bodyPr>
          <a:lstStyle/>
          <a:p>
            <a:r>
              <a:rPr lang="en-US" dirty="0"/>
              <a:t>Theme VI: Collaboration in Education (SHBE’s multidisciplinary approach)</a:t>
            </a:r>
          </a:p>
        </p:txBody>
      </p:sp>
    </p:spTree>
    <p:extLst>
      <p:ext uri="{BB962C8B-B14F-4D97-AF65-F5344CB8AC3E}">
        <p14:creationId xmlns:p14="http://schemas.microsoft.com/office/powerpoint/2010/main" val="997913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Achievements</a:t>
            </a:r>
          </a:p>
        </p:txBody>
      </p:sp>
      <p:sp>
        <p:nvSpPr>
          <p:cNvPr id="3" name="Content Placeholder 2"/>
          <p:cNvSpPr>
            <a:spLocks noGrp="1"/>
          </p:cNvSpPr>
          <p:nvPr>
            <p:ph sz="quarter" idx="10"/>
          </p:nvPr>
        </p:nvSpPr>
        <p:spPr>
          <a:xfrm>
            <a:off x="500158" y="914966"/>
            <a:ext cx="8153400" cy="5723183"/>
          </a:xfrm>
        </p:spPr>
        <p:txBody>
          <a:bodyPr/>
          <a:lstStyle/>
          <a:p>
            <a:pPr marL="0" indent="0">
              <a:spcBef>
                <a:spcPts val="0"/>
              </a:spcBef>
              <a:spcAft>
                <a:spcPts val="600"/>
              </a:spcAft>
              <a:buNone/>
            </a:pPr>
            <a:r>
              <a:rPr lang="en-US" b="1" dirty="0"/>
              <a:t>Workshops:</a:t>
            </a:r>
          </a:p>
          <a:p>
            <a:pPr marL="514350" indent="-457200">
              <a:spcBef>
                <a:spcPts val="0"/>
              </a:spcBef>
              <a:buFont typeface="+mj-lt"/>
              <a:buAutoNum type="arabicPeriod"/>
            </a:pPr>
            <a:r>
              <a:rPr lang="en-US" dirty="0"/>
              <a:t>University of North Texas (Theme I), March 18-19, 2014</a:t>
            </a:r>
          </a:p>
          <a:p>
            <a:pPr marL="514350" indent="-457200">
              <a:spcBef>
                <a:spcPts val="0"/>
              </a:spcBef>
              <a:buFont typeface="+mj-lt"/>
              <a:buAutoNum type="arabicPeriod"/>
            </a:pPr>
            <a:r>
              <a:rPr lang="en-US" dirty="0"/>
              <a:t>University of North Carolina at Charlotte (Theme II), May 27-28, 2014</a:t>
            </a:r>
          </a:p>
          <a:p>
            <a:pPr marL="514350" indent="-457200">
              <a:spcBef>
                <a:spcPts val="0"/>
              </a:spcBef>
              <a:buFont typeface="+mj-lt"/>
              <a:buAutoNum type="arabicPeriod"/>
            </a:pPr>
            <a:r>
              <a:rPr lang="en-US" dirty="0"/>
              <a:t>Laurence Berkley National Lab (Theme V), April 2-3, 2015</a:t>
            </a:r>
          </a:p>
          <a:p>
            <a:pPr marL="514350" indent="-457200">
              <a:spcBef>
                <a:spcPts val="0"/>
              </a:spcBef>
              <a:buFont typeface="+mj-lt"/>
              <a:buAutoNum type="arabicPeriod"/>
            </a:pPr>
            <a:r>
              <a:rPr lang="en-US" dirty="0"/>
              <a:t>Carnegie-Mellon University (Theme IV), October 8-9, 2015</a:t>
            </a:r>
          </a:p>
          <a:p>
            <a:pPr marL="514350" indent="-457200">
              <a:spcBef>
                <a:spcPts val="0"/>
              </a:spcBef>
              <a:buFont typeface="+mj-lt"/>
              <a:buAutoNum type="arabicPeriod"/>
            </a:pPr>
            <a:r>
              <a:rPr lang="en-US" dirty="0"/>
              <a:t>Florida State University (Theme III), May 19-20, 2016</a:t>
            </a:r>
          </a:p>
          <a:p>
            <a:pPr marL="514350" indent="-457200">
              <a:spcBef>
                <a:spcPts val="0"/>
              </a:spcBef>
              <a:buFont typeface="+mj-lt"/>
              <a:buAutoNum type="arabicPeriod"/>
            </a:pPr>
            <a:r>
              <a:rPr lang="en-US" dirty="0"/>
              <a:t>University of Tennessee (Theme VI), September 30-October 1, 2016</a:t>
            </a:r>
          </a:p>
          <a:p>
            <a:pPr marL="514350" indent="-457200">
              <a:spcBef>
                <a:spcPts val="0"/>
              </a:spcBef>
              <a:buFont typeface="+mj-lt"/>
              <a:buAutoNum type="arabicPeriod"/>
            </a:pPr>
            <a:r>
              <a:rPr lang="en-US" dirty="0"/>
              <a:t>Nova Southeastern University (Data Structure), June 5-6, 2017</a:t>
            </a:r>
          </a:p>
          <a:p>
            <a:pPr marL="514350" indent="-457200">
              <a:spcBef>
                <a:spcPts val="0"/>
              </a:spcBef>
              <a:buFont typeface="+mj-lt"/>
              <a:buAutoNum type="arabicPeriod"/>
            </a:pPr>
            <a:r>
              <a:rPr lang="en-US" dirty="0"/>
              <a:t>Carnegie-Mellon University (Theme IV), May 17-18, 2018</a:t>
            </a:r>
          </a:p>
          <a:p>
            <a:pPr marL="514350" indent="-457200">
              <a:spcBef>
                <a:spcPts val="0"/>
              </a:spcBef>
              <a:buFont typeface="+mj-lt"/>
              <a:buAutoNum type="arabicPeriod"/>
            </a:pPr>
            <a:r>
              <a:rPr lang="en-US" dirty="0"/>
              <a:t>Florida State University (Theme III), April 15-16, 2019</a:t>
            </a:r>
          </a:p>
          <a:p>
            <a:pPr marL="514350" indent="-457200">
              <a:spcBef>
                <a:spcPts val="0"/>
              </a:spcBef>
              <a:buFont typeface="+mj-lt"/>
              <a:buAutoNum type="arabicPeriod"/>
            </a:pPr>
            <a:r>
              <a:rPr lang="en-US" dirty="0"/>
              <a:t>University of North Carolina, Charlotte (Sustainment), July 22-23, 2019</a:t>
            </a:r>
          </a:p>
        </p:txBody>
      </p:sp>
    </p:spTree>
    <p:extLst>
      <p:ext uri="{BB962C8B-B14F-4D97-AF65-F5344CB8AC3E}">
        <p14:creationId xmlns:p14="http://schemas.microsoft.com/office/powerpoint/2010/main" val="3965091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Achievements – </a:t>
            </a:r>
            <a:r>
              <a:rPr lang="en-US" i="1" dirty="0"/>
              <a:t>cont’d</a:t>
            </a:r>
            <a:r>
              <a:rPr lang="en-US" dirty="0"/>
              <a:t> </a:t>
            </a:r>
          </a:p>
        </p:txBody>
      </p:sp>
      <p:sp>
        <p:nvSpPr>
          <p:cNvPr id="3" name="Content Placeholder 2"/>
          <p:cNvSpPr>
            <a:spLocks noGrp="1"/>
          </p:cNvSpPr>
          <p:nvPr>
            <p:ph sz="quarter" idx="10"/>
          </p:nvPr>
        </p:nvSpPr>
        <p:spPr>
          <a:xfrm>
            <a:off x="609600" y="1371600"/>
            <a:ext cx="8153400" cy="4572000"/>
          </a:xfrm>
        </p:spPr>
        <p:txBody>
          <a:bodyPr/>
          <a:lstStyle/>
          <a:p>
            <a:pPr>
              <a:spcBef>
                <a:spcPts val="0"/>
              </a:spcBef>
              <a:spcAft>
                <a:spcPts val="600"/>
              </a:spcAft>
            </a:pPr>
            <a:r>
              <a:rPr lang="en-US" dirty="0"/>
              <a:t>The First International Symposium on Sustainable Human-Building Ecosystems (SHBE), Carnegie-Mellon University Pittsburgh, PA, October 5-7, 2015 </a:t>
            </a:r>
          </a:p>
          <a:p>
            <a:pPr marL="0" indent="0">
              <a:spcBef>
                <a:spcPts val="0"/>
              </a:spcBef>
              <a:spcAft>
                <a:spcPts val="600"/>
              </a:spcAft>
              <a:buNone/>
            </a:pPr>
            <a:endParaRPr lang="en-US" b="1" dirty="0"/>
          </a:p>
          <a:p>
            <a:pPr marL="400050">
              <a:spcBef>
                <a:spcPts val="0"/>
              </a:spcBef>
            </a:pPr>
            <a:r>
              <a:rPr lang="en-US" dirty="0"/>
              <a:t>International Workshop on Smart Cities, Human Behavior, and Sustainable Development Central University of Finance and Economics, Beijing, China, September 28-30, 2017 </a:t>
            </a:r>
          </a:p>
          <a:p>
            <a:pPr marL="400050">
              <a:spcBef>
                <a:spcPts val="0"/>
              </a:spcBef>
            </a:pPr>
            <a:endParaRPr lang="en-US" dirty="0"/>
          </a:p>
          <a:p>
            <a:pPr marL="400050">
              <a:spcBef>
                <a:spcPts val="0"/>
              </a:spcBef>
            </a:pPr>
            <a:r>
              <a:rPr lang="en-US" dirty="0"/>
              <a:t>International Workshop on Putting Sustainability into Convergence: Connecting Data, People, and Systems</a:t>
            </a:r>
            <a:r>
              <a:rPr lang="en-US" b="1" dirty="0"/>
              <a:t>, </a:t>
            </a:r>
            <a:r>
              <a:rPr lang="en-US" dirty="0"/>
              <a:t>Singapore, January 28-29, 2019.</a:t>
            </a:r>
          </a:p>
        </p:txBody>
      </p:sp>
    </p:spTree>
    <p:extLst>
      <p:ext uri="{BB962C8B-B14F-4D97-AF65-F5344CB8AC3E}">
        <p14:creationId xmlns:p14="http://schemas.microsoft.com/office/powerpoint/2010/main" val="1795008973"/>
      </p:ext>
    </p:extLst>
  </p:cSld>
  <p:clrMapOvr>
    <a:masterClrMapping/>
  </p:clrMapOvr>
</p:sld>
</file>

<file path=ppt/theme/theme1.xml><?xml version="1.0" encoding="utf-8"?>
<a:theme xmlns:a="http://schemas.openxmlformats.org/drawingml/2006/main" name="2_EERE Black">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2932</TotalTime>
  <Words>946</Words>
  <Application>Microsoft Office PowerPoint</Application>
  <PresentationFormat>On-screen Show (4:3)</PresentationFormat>
  <Paragraphs>119</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Centaur</vt:lpstr>
      <vt:lpstr>Symbol</vt:lpstr>
      <vt:lpstr>Times New Roman</vt:lpstr>
      <vt:lpstr>2_EERE Black</vt:lpstr>
      <vt:lpstr>PowerPoint Presentation</vt:lpstr>
      <vt:lpstr>Cleveland, Ohio, USA</vt:lpstr>
      <vt:lpstr>What is SHBE-RCN</vt:lpstr>
      <vt:lpstr>PowerPoint Presentation</vt:lpstr>
      <vt:lpstr>Sustainable Human-Building Ecosystem</vt:lpstr>
      <vt:lpstr>Hypothesis</vt:lpstr>
      <vt:lpstr>Five Themes as Theoretical Focus of SHBE</vt:lpstr>
      <vt:lpstr>Achievements</vt:lpstr>
      <vt:lpstr>Achievements – cont’d </vt:lpstr>
      <vt:lpstr>RECENT EVENTS </vt:lpstr>
      <vt:lpstr>Wellbeing-Centric Human Building Ecosystems  - Human-Technology Convergence </vt:lpstr>
      <vt:lpstr>WELL Building Standard</vt:lpstr>
      <vt:lpstr>a simple, measureable definition of wellbeing</vt:lpstr>
      <vt:lpstr>Vision</vt:lpstr>
      <vt:lpstr>Three-scale, multi-disciplinary modeling of human wellbeing from sensors to policy making with the focus on sustainable built environment</vt:lpstr>
      <vt:lpstr>A conceptual framework connecting sustainability, wellbeing and human at the building level [1]</vt:lpstr>
      <vt:lpstr>Outcomes of SHBE Activities</vt:lpstr>
      <vt:lpstr>PowerPoint Presentation</vt:lpstr>
      <vt:lpstr>Topics of Discussion for This Workshop (not limited to)</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 Yong</dc:creator>
  <cp:lastModifiedBy>Yongxin Tao</cp:lastModifiedBy>
  <cp:revision>297</cp:revision>
  <dcterms:created xsi:type="dcterms:W3CDTF">2011-06-04T16:38:42Z</dcterms:created>
  <dcterms:modified xsi:type="dcterms:W3CDTF">2022-12-27T21:26:33Z</dcterms:modified>
</cp:coreProperties>
</file>