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48" r:id="rId2"/>
    <p:sldMasterId id="2147483660" r:id="rId3"/>
  </p:sldMasterIdLst>
  <p:notesMasterIdLst>
    <p:notesMasterId r:id="rId23"/>
  </p:notesMasterIdLst>
  <p:handoutMasterIdLst>
    <p:handoutMasterId r:id="rId24"/>
  </p:handoutMasterIdLst>
  <p:sldIdLst>
    <p:sldId id="256" r:id="rId4"/>
    <p:sldId id="440" r:id="rId5"/>
    <p:sldId id="441" r:id="rId6"/>
    <p:sldId id="436" r:id="rId7"/>
    <p:sldId id="442" r:id="rId8"/>
    <p:sldId id="381" r:id="rId9"/>
    <p:sldId id="395" r:id="rId10"/>
    <p:sldId id="405" r:id="rId11"/>
    <p:sldId id="406" r:id="rId12"/>
    <p:sldId id="413" r:id="rId13"/>
    <p:sldId id="414" r:id="rId14"/>
    <p:sldId id="422" r:id="rId15"/>
    <p:sldId id="423" r:id="rId16"/>
    <p:sldId id="408" r:id="rId17"/>
    <p:sldId id="412" r:id="rId18"/>
    <p:sldId id="433" r:id="rId19"/>
    <p:sldId id="434" r:id="rId20"/>
    <p:sldId id="439" r:id="rId21"/>
    <p:sldId id="42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99DC0"/>
    <a:srgbClr val="57A2CA"/>
    <a:srgbClr val="1D242C"/>
    <a:srgbClr val="2B3643"/>
    <a:srgbClr val="1483A1"/>
    <a:srgbClr val="0E4352"/>
    <a:srgbClr val="157089"/>
    <a:srgbClr val="D4C99B"/>
    <a:srgbClr val="125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9E6673-52AD-E247-9108-2B7234A722B6}" type="datetimeFigureOut">
              <a:rPr lang="en-US" smtClean="0"/>
              <a:t>10/27/2022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E00942-2931-A54F-970F-1181C92CEB21}" type="slidenum">
              <a:rPr lang="en-US" smtClean="0"/>
              <a:t>‹#›</a:t>
            </a:fld>
            <a:endParaRPr lang="en-US"/>
          </a:p>
        </p:txBody>
      </p:sp>
    </p:spTree>
    <p:extLst>
      <p:ext uri="{BB962C8B-B14F-4D97-AF65-F5344CB8AC3E}">
        <p14:creationId xmlns:p14="http://schemas.microsoft.com/office/powerpoint/2010/main" val="1447159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8415B-D431-CF4C-9B45-5E09F7836196}"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97520-F3E3-4B4E-A988-788A2F4B05AC}" type="slidenum">
              <a:rPr lang="en-US" smtClean="0"/>
              <a:t>‹#›</a:t>
            </a:fld>
            <a:endParaRPr lang="en-US"/>
          </a:p>
        </p:txBody>
      </p:sp>
    </p:spTree>
    <p:extLst>
      <p:ext uri="{BB962C8B-B14F-4D97-AF65-F5344CB8AC3E}">
        <p14:creationId xmlns:p14="http://schemas.microsoft.com/office/powerpoint/2010/main" val="43992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t>1</a:t>
            </a:fld>
            <a:endParaRPr lang="en-US"/>
          </a:p>
        </p:txBody>
      </p:sp>
    </p:spTree>
    <p:extLst>
      <p:ext uri="{BB962C8B-B14F-4D97-AF65-F5344CB8AC3E}">
        <p14:creationId xmlns:p14="http://schemas.microsoft.com/office/powerpoint/2010/main" val="2098811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t>16</a:t>
            </a:fld>
            <a:endParaRPr lang="en-US"/>
          </a:p>
        </p:txBody>
      </p:sp>
    </p:spTree>
    <p:extLst>
      <p:ext uri="{BB962C8B-B14F-4D97-AF65-F5344CB8AC3E}">
        <p14:creationId xmlns:p14="http://schemas.microsoft.com/office/powerpoint/2010/main" val="951971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t>17</a:t>
            </a:fld>
            <a:endParaRPr lang="en-US"/>
          </a:p>
        </p:txBody>
      </p:sp>
    </p:spTree>
    <p:extLst>
      <p:ext uri="{BB962C8B-B14F-4D97-AF65-F5344CB8AC3E}">
        <p14:creationId xmlns:p14="http://schemas.microsoft.com/office/powerpoint/2010/main" val="2078500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t>18</a:t>
            </a:fld>
            <a:endParaRPr lang="en-US"/>
          </a:p>
        </p:txBody>
      </p:sp>
    </p:spTree>
    <p:extLst>
      <p:ext uri="{BB962C8B-B14F-4D97-AF65-F5344CB8AC3E}">
        <p14:creationId xmlns:p14="http://schemas.microsoft.com/office/powerpoint/2010/main" val="70791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t>19</a:t>
            </a:fld>
            <a:endParaRPr lang="en-US"/>
          </a:p>
        </p:txBody>
      </p:sp>
    </p:spTree>
    <p:extLst>
      <p:ext uri="{BB962C8B-B14F-4D97-AF65-F5344CB8AC3E}">
        <p14:creationId xmlns:p14="http://schemas.microsoft.com/office/powerpoint/2010/main" val="415782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397520-F3E3-4B4E-A988-788A2F4B05AC}" type="slidenum">
              <a:rPr lang="en-US" smtClean="0"/>
              <a:t>2</a:t>
            </a:fld>
            <a:endParaRPr lang="en-US" dirty="0"/>
          </a:p>
        </p:txBody>
      </p:sp>
    </p:spTree>
    <p:extLst>
      <p:ext uri="{BB962C8B-B14F-4D97-AF65-F5344CB8AC3E}">
        <p14:creationId xmlns:p14="http://schemas.microsoft.com/office/powerpoint/2010/main" val="158142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006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397520-F3E3-4B4E-A988-788A2F4B05A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11729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AB0C98-3416-4A1C-B63B-61C2651D29BD}" type="slidenum">
              <a:rPr lang="en-US" smtClean="0"/>
              <a:t>9</a:t>
            </a:fld>
            <a:endParaRPr lang="en-US"/>
          </a:p>
        </p:txBody>
      </p:sp>
    </p:spTree>
    <p:extLst>
      <p:ext uri="{BB962C8B-B14F-4D97-AF65-F5344CB8AC3E}">
        <p14:creationId xmlns:p14="http://schemas.microsoft.com/office/powerpoint/2010/main" val="280387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822F03-EE3D-4345-8911-032744ACF46C}" type="slidenum">
              <a:rPr lang="en-US" smtClean="0"/>
              <a:pPr fontAlgn="base">
                <a:spcBef>
                  <a:spcPct val="0"/>
                </a:spcBef>
                <a:spcAft>
                  <a:spcPct val="0"/>
                </a:spcAft>
                <a:defRPr/>
              </a:pPr>
              <a:t>10</a:t>
            </a:fld>
            <a:endParaRPr lang="en-US"/>
          </a:p>
        </p:txBody>
      </p:sp>
      <p:sp>
        <p:nvSpPr>
          <p:cNvPr id="7065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2813" y="4344025"/>
            <a:ext cx="503237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t>Mapping slide for the presentation (note that a background slide or a slide justifying the importance might precede this slide). A common mistake with mapping slides is to give the audience simply a boring and unmemorable vertical list of topics (including the names “Introduction” and “Conclusion” and “Questions”). Such a list is quickly forgotten after the slide is removed.</a:t>
            </a:r>
          </a:p>
          <a:p>
            <a:pPr eaLnBrk="1" hangingPunct="1">
              <a:spcBef>
                <a:spcPct val="0"/>
              </a:spcBef>
            </a:pPr>
            <a:endParaRPr lang="en-US"/>
          </a:p>
          <a:p>
            <a:pPr eaLnBrk="1" hangingPunct="1">
              <a:spcBef>
                <a:spcPct val="0"/>
              </a:spcBef>
            </a:pPr>
            <a:r>
              <a:rPr lang="en-US"/>
              <a:t>On a mapping slide, take the opportunity to show a key image or perhaps a representative image for each major section of the presentation. In the second case, each image would be repeated on the first visual of the corresponding section and would remind the audience that they have arrived to a major section of the presentation’s middle. </a:t>
            </a:r>
          </a:p>
          <a:p>
            <a:pPr eaLnBrk="1" hangingPunct="1">
              <a:spcBef>
                <a:spcPct val="0"/>
              </a:spcBef>
            </a:pPr>
            <a:endParaRPr lang="en-US"/>
          </a:p>
          <a:p>
            <a:pPr eaLnBrk="1" hangingPunct="1">
              <a:spcBef>
                <a:spcPct val="0"/>
              </a:spcBef>
            </a:pPr>
            <a:r>
              <a:rPr lang="en-US"/>
              <a:t>In regards to the names “Introduction” and “Conclusion,” every talk has those sections, and the names are ignored by audiences. So why state them? Also, for the divisions that you do have, find a logical and parallel grouping. Note that groups of two’s, three’s, and four’s are much easier to remember and are not so nearly intimidating as groups of five’s, six’s, and seven’s. See the example mapping slide in the textbook. </a:t>
            </a:r>
            <a:r>
              <a:rPr lang="en-US" i="1"/>
              <a:t>(CSP, pages 55-56, 74-75, 86, 143, 147, and 148)</a:t>
            </a:r>
          </a:p>
        </p:txBody>
      </p:sp>
    </p:spTree>
    <p:extLst>
      <p:ext uri="{BB962C8B-B14F-4D97-AF65-F5344CB8AC3E}">
        <p14:creationId xmlns:p14="http://schemas.microsoft.com/office/powerpoint/2010/main" val="142691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ADD full references on this slide</a:t>
            </a:r>
          </a:p>
        </p:txBody>
      </p:sp>
      <p:sp>
        <p:nvSpPr>
          <p:cNvPr id="4" name="Slide Number Placeholder 3"/>
          <p:cNvSpPr>
            <a:spLocks noGrp="1"/>
          </p:cNvSpPr>
          <p:nvPr>
            <p:ph type="sldNum" sz="quarter" idx="10"/>
          </p:nvPr>
        </p:nvSpPr>
        <p:spPr/>
        <p:txBody>
          <a:bodyPr/>
          <a:lstStyle/>
          <a:p>
            <a:fld id="{0F5DD34A-F8AA-4B0B-AFC8-2BE226DE80EA}" type="slidenum">
              <a:rPr lang="en-US" smtClean="0"/>
              <a:t>11</a:t>
            </a:fld>
            <a:endParaRPr lang="en-US"/>
          </a:p>
        </p:txBody>
      </p:sp>
    </p:spTree>
    <p:extLst>
      <p:ext uri="{BB962C8B-B14F-4D97-AF65-F5344CB8AC3E}">
        <p14:creationId xmlns:p14="http://schemas.microsoft.com/office/powerpoint/2010/main" val="3651574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Point out that evaluating</a:t>
            </a:r>
            <a:r>
              <a:rPr lang="en-US" baseline="0"/>
              <a:t> </a:t>
            </a:r>
            <a:r>
              <a:rPr lang="en-US" baseline="0" err="1"/>
              <a:t>theta_f</a:t>
            </a:r>
            <a:r>
              <a:rPr lang="en-US" baseline="0"/>
              <a:t> and </a:t>
            </a:r>
            <a:r>
              <a:rPr lang="en-US" baseline="0" err="1"/>
              <a:t>theta_c</a:t>
            </a:r>
            <a:r>
              <a:rPr lang="en-US" baseline="0"/>
              <a:t> requires model evaluations and that evaluating GP </a:t>
            </a:r>
            <a:r>
              <a:rPr lang="en-US" baseline="0" err="1"/>
              <a:t>hyperparameters</a:t>
            </a:r>
            <a:r>
              <a:rPr lang="en-US" baseline="0"/>
              <a:t> requires GP evaluation (therefore </a:t>
            </a:r>
            <a:r>
              <a:rPr lang="en-US" baseline="0" err="1"/>
              <a:t>cov</a:t>
            </a:r>
            <a:r>
              <a:rPr lang="en-US" baseline="0"/>
              <a:t> inversion). This point will be important for slides 44 and 45</a:t>
            </a:r>
            <a:endParaRPr lang="en-US"/>
          </a:p>
        </p:txBody>
      </p:sp>
      <p:sp>
        <p:nvSpPr>
          <p:cNvPr id="4" name="Slide Number Placeholder 3"/>
          <p:cNvSpPr>
            <a:spLocks noGrp="1"/>
          </p:cNvSpPr>
          <p:nvPr>
            <p:ph type="sldNum" sz="quarter" idx="10"/>
          </p:nvPr>
        </p:nvSpPr>
        <p:spPr/>
        <p:txBody>
          <a:bodyPr/>
          <a:lstStyle/>
          <a:p>
            <a:fld id="{0F5DD34A-F8AA-4B0B-AFC8-2BE226DE80EA}" type="slidenum">
              <a:rPr lang="en-US" smtClean="0"/>
              <a:t>12</a:t>
            </a:fld>
            <a:endParaRPr lang="en-US"/>
          </a:p>
        </p:txBody>
      </p:sp>
    </p:spTree>
    <p:extLst>
      <p:ext uri="{BB962C8B-B14F-4D97-AF65-F5344CB8AC3E}">
        <p14:creationId xmlns:p14="http://schemas.microsoft.com/office/powerpoint/2010/main" val="3149404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822F03-EE3D-4345-8911-032744ACF46C}" type="slidenum">
              <a:rPr lang="en-US" smtClean="0"/>
              <a:pPr fontAlgn="base">
                <a:spcBef>
                  <a:spcPct val="0"/>
                </a:spcBef>
                <a:spcAft>
                  <a:spcPct val="0"/>
                </a:spcAft>
                <a:defRPr/>
              </a:pPr>
              <a:t>15</a:t>
            </a:fld>
            <a:endParaRPr lang="en-US"/>
          </a:p>
        </p:txBody>
      </p:sp>
      <p:sp>
        <p:nvSpPr>
          <p:cNvPr id="70659" name="Rectangle 2"/>
          <p:cNvSpPr>
            <a:spLocks noGrp="1" noRot="1" noChangeAspect="1" noChangeArrowheads="1" noTextEdit="1"/>
          </p:cNvSpPr>
          <p:nvPr>
            <p:ph type="sldImg"/>
          </p:nvPr>
        </p:nvSpPr>
        <p:spPr bwMode="auto">
          <a:xfrm>
            <a:off x="404813" y="698500"/>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xfrm>
            <a:off x="912813" y="4344025"/>
            <a:ext cx="5032375" cy="4112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09" rIns="91420" bIns="45709" numCol="1" anchor="t" anchorCtr="0" compatLnSpc="1">
            <a:prstTxWarp prst="textNoShape">
              <a:avLst/>
            </a:prstTxWarp>
          </a:bodyPr>
          <a:lstStyle/>
          <a:p>
            <a:pPr eaLnBrk="1" hangingPunct="1">
              <a:spcBef>
                <a:spcPct val="0"/>
              </a:spcBef>
            </a:pPr>
            <a:r>
              <a:rPr lang="en-US"/>
              <a:t>Mapping slide for the presentation (note that a background slide or a slide justifying the importance might precede this slide). A common mistake with mapping slides is to give the audience simply a boring and unmemorable vertical list of topics (including the names “Introduction” and “Conclusion” and “Questions”). Such a list is quickly forgotten after the slide is removed.</a:t>
            </a:r>
          </a:p>
          <a:p>
            <a:pPr eaLnBrk="1" hangingPunct="1">
              <a:spcBef>
                <a:spcPct val="0"/>
              </a:spcBef>
            </a:pPr>
            <a:endParaRPr lang="en-US"/>
          </a:p>
          <a:p>
            <a:pPr eaLnBrk="1" hangingPunct="1">
              <a:spcBef>
                <a:spcPct val="0"/>
              </a:spcBef>
            </a:pPr>
            <a:r>
              <a:rPr lang="en-US"/>
              <a:t>On a mapping slide, take the opportunity to show a key image or perhaps a representative image for each major section of the presentation. In the second case, each image would be repeated on the first visual of the corresponding section and would remind the audience that they have arrived to a major section of the presentation’s middle. </a:t>
            </a:r>
          </a:p>
          <a:p>
            <a:pPr eaLnBrk="1" hangingPunct="1">
              <a:spcBef>
                <a:spcPct val="0"/>
              </a:spcBef>
            </a:pPr>
            <a:endParaRPr lang="en-US"/>
          </a:p>
          <a:p>
            <a:pPr eaLnBrk="1" hangingPunct="1">
              <a:spcBef>
                <a:spcPct val="0"/>
              </a:spcBef>
            </a:pPr>
            <a:r>
              <a:rPr lang="en-US"/>
              <a:t>In regards to the names “Introduction” and “Conclusion,” every talk has those sections, and the names are ignored by audiences. So why state them? Also, for the divisions that you do have, find a logical and parallel grouping. Note that groups of two’s, three’s, and four’s are much easier to remember and are not so nearly intimidating as groups of five’s, six’s, and seven’s. See the example mapping slide in the textbook. </a:t>
            </a:r>
            <a:r>
              <a:rPr lang="en-US" i="1"/>
              <a:t>(CSP, pages 55-56, 74-75, 86, 143, 147, and 148)</a:t>
            </a:r>
          </a:p>
        </p:txBody>
      </p:sp>
    </p:spTree>
    <p:extLst>
      <p:ext uri="{BB962C8B-B14F-4D97-AF65-F5344CB8AC3E}">
        <p14:creationId xmlns:p14="http://schemas.microsoft.com/office/powerpoint/2010/main" val="255356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4093E7-DAB2-1B4F-B6F3-9D07F3F53C7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093E7-DAB2-1B4F-B6F3-9D07F3F53C7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093E7-DAB2-1B4F-B6F3-9D07F3F53C7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4874E-7963-4EA6-839C-E7B8D74C904D}"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84FDA-8C63-493D-BF2E-929ED5B952E5}" type="slidenum">
              <a:rPr lang="en-US" smtClean="0"/>
              <a:t>‹#›</a:t>
            </a:fld>
            <a:endParaRPr lang="en-US"/>
          </a:p>
        </p:txBody>
      </p:sp>
    </p:spTree>
    <p:extLst>
      <p:ext uri="{BB962C8B-B14F-4D97-AF65-F5344CB8AC3E}">
        <p14:creationId xmlns:p14="http://schemas.microsoft.com/office/powerpoint/2010/main" val="388965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A4874E-7963-4EA6-839C-E7B8D74C904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84FDA-8C63-493D-BF2E-929ED5B952E5}" type="slidenum">
              <a:rPr lang="en-US" smtClean="0"/>
              <a:t>‹#›</a:t>
            </a:fld>
            <a:endParaRPr lang="en-US"/>
          </a:p>
        </p:txBody>
      </p:sp>
    </p:spTree>
    <p:extLst>
      <p:ext uri="{BB962C8B-B14F-4D97-AF65-F5344CB8AC3E}">
        <p14:creationId xmlns:p14="http://schemas.microsoft.com/office/powerpoint/2010/main" val="2695288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1"/>
          <p:cNvSpPr>
            <a:spLocks noGrp="1"/>
          </p:cNvSpPr>
          <p:nvPr>
            <p:ph type="title"/>
          </p:nvPr>
        </p:nvSpPr>
        <p:spPr>
          <a:xfrm>
            <a:off x="101601" y="76200"/>
            <a:ext cx="11967633" cy="1143000"/>
          </a:xfrm>
        </p:spPr>
        <p:txBody>
          <a:bodyPr/>
          <a:lstStyle/>
          <a:p>
            <a:r>
              <a:rPr lang="en-US"/>
              <a:t>Click to edit Master title style</a:t>
            </a:r>
          </a:p>
        </p:txBody>
      </p:sp>
      <p:sp>
        <p:nvSpPr>
          <p:cNvPr id="6" name="Text Placeholder 2"/>
          <p:cNvSpPr>
            <a:spLocks noGrp="1"/>
          </p:cNvSpPr>
          <p:nvPr>
            <p:ph idx="1"/>
          </p:nvPr>
        </p:nvSpPr>
        <p:spPr bwMode="auto">
          <a:xfrm>
            <a:off x="304800" y="3429000"/>
            <a:ext cx="6705600" cy="457200"/>
          </a:xfrm>
          <a:prstGeom prst="rect">
            <a:avLst/>
          </a:prstGeom>
          <a:noFill/>
          <a:ln w="9525">
            <a:noFill/>
            <a:miter lim="800000"/>
            <a:headEnd/>
            <a:tailEnd/>
          </a:ln>
        </p:spPr>
        <p:txBody>
          <a:bodyPr/>
          <a:lstStyle>
            <a:lvl1pPr>
              <a:defRPr sz="2400">
                <a:solidFill>
                  <a:srgbClr val="000099"/>
                </a:solidFill>
              </a:defRPr>
            </a:lvl1pPr>
          </a:lstStyle>
          <a:p>
            <a:pPr lvl="0"/>
            <a:r>
              <a:rPr lang="en-US" noProof="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78D9C370-262C-4669-B843-E2A81603BECB}" type="slidenum">
              <a:rPr lang="en-US"/>
              <a:pPr>
                <a:defRPr/>
              </a:pPr>
              <a:t>‹#›</a:t>
            </a:fld>
            <a:endParaRPr lang="en-US"/>
          </a:p>
        </p:txBody>
      </p:sp>
    </p:spTree>
    <p:extLst>
      <p:ext uri="{BB962C8B-B14F-4D97-AF65-F5344CB8AC3E}">
        <p14:creationId xmlns:p14="http://schemas.microsoft.com/office/powerpoint/2010/main" val="102290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101601" y="76200"/>
            <a:ext cx="11967633" cy="1143000"/>
          </a:xfrm>
        </p:spPr>
        <p:txBody>
          <a:bodyPr/>
          <a:lstStyle/>
          <a:p>
            <a:r>
              <a:rPr lang="en-US"/>
              <a:t>Click to edit Master title style</a:t>
            </a:r>
          </a:p>
        </p:txBody>
      </p:sp>
      <p:sp>
        <p:nvSpPr>
          <p:cNvPr id="6" name="Text Placeholder 2"/>
          <p:cNvSpPr>
            <a:spLocks noGrp="1"/>
          </p:cNvSpPr>
          <p:nvPr>
            <p:ph idx="1"/>
          </p:nvPr>
        </p:nvSpPr>
        <p:spPr bwMode="auto">
          <a:xfrm>
            <a:off x="304800" y="3429000"/>
            <a:ext cx="6705600" cy="457200"/>
          </a:xfrm>
          <a:prstGeom prst="rect">
            <a:avLst/>
          </a:prstGeom>
          <a:noFill/>
          <a:ln w="9525">
            <a:noFill/>
            <a:miter lim="800000"/>
            <a:headEnd/>
            <a:tailEnd/>
          </a:ln>
        </p:spPr>
        <p:txBody>
          <a:bodyPr/>
          <a:lstStyle>
            <a:lvl1pPr>
              <a:defRPr sz="2400">
                <a:solidFill>
                  <a:srgbClr val="000099"/>
                </a:solidFill>
              </a:defRPr>
            </a:lvl1pPr>
          </a:lstStyle>
          <a:p>
            <a:pPr lvl="0"/>
            <a:r>
              <a:rPr lang="en-US" noProof="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78D9C370-262C-4669-B843-E2A81603BECB}" type="slidenum">
              <a:rPr lang="en-US"/>
              <a:pPr>
                <a:defRPr/>
              </a:pPr>
              <a:t>‹#›</a:t>
            </a:fld>
            <a:endParaRPr lang="en-US"/>
          </a:p>
        </p:txBody>
      </p:sp>
    </p:spTree>
    <p:extLst>
      <p:ext uri="{BB962C8B-B14F-4D97-AF65-F5344CB8AC3E}">
        <p14:creationId xmlns:p14="http://schemas.microsoft.com/office/powerpoint/2010/main" val="54340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A4874E-7963-4EA6-839C-E7B8D74C904D}"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84FDA-8C63-493D-BF2E-929ED5B952E5}" type="slidenum">
              <a:rPr lang="en-US" smtClean="0"/>
              <a:t>‹#›</a:t>
            </a:fld>
            <a:endParaRPr lang="en-US"/>
          </a:p>
        </p:txBody>
      </p:sp>
    </p:spTree>
    <p:extLst>
      <p:ext uri="{BB962C8B-B14F-4D97-AF65-F5344CB8AC3E}">
        <p14:creationId xmlns:p14="http://schemas.microsoft.com/office/powerpoint/2010/main" val="280604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23" name="Slide Number Placeholder 3"/>
          <p:cNvSpPr>
            <a:spLocks noGrp="1"/>
          </p:cNvSpPr>
          <p:nvPr>
            <p:ph type="sldNum" sz="quarter" idx="4"/>
          </p:nvPr>
        </p:nvSpPr>
        <p:spPr>
          <a:xfrm>
            <a:off x="11480800" y="6553201"/>
            <a:ext cx="508000" cy="228599"/>
          </a:xfrm>
          <a:prstGeom prst="rect">
            <a:avLst/>
          </a:prstGeom>
        </p:spPr>
        <p:txBody>
          <a:bodyPr/>
          <a:lstStyle>
            <a:lvl1pPr algn="r">
              <a:defRPr sz="1100">
                <a:solidFill>
                  <a:schemeClr val="tx1">
                    <a:lumMod val="75000"/>
                    <a:lumOff val="25000"/>
                  </a:schemeClr>
                </a:solidFill>
              </a:defRPr>
            </a:lvl1pPr>
          </a:lstStyle>
          <a:p>
            <a:fld id="{1DC88A4B-BFC7-4CB0-9A1E-130D748FBC71}" type="slidenum">
              <a:rPr lang="en-US" smtClean="0"/>
              <a:t>‹#›</a:t>
            </a:fld>
            <a:endParaRPr lang="en-US"/>
          </a:p>
        </p:txBody>
      </p:sp>
    </p:spTree>
    <p:extLst>
      <p:ext uri="{BB962C8B-B14F-4D97-AF65-F5344CB8AC3E}">
        <p14:creationId xmlns:p14="http://schemas.microsoft.com/office/powerpoint/2010/main" val="2953121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sp>
        <p:nvSpPr>
          <p:cNvPr id="12" name="Title 1"/>
          <p:cNvSpPr>
            <a:spLocks noGrp="1"/>
          </p:cNvSpPr>
          <p:nvPr>
            <p:ph type="title"/>
          </p:nvPr>
        </p:nvSpPr>
        <p:spPr>
          <a:xfrm>
            <a:off x="2032000" y="762000"/>
            <a:ext cx="9550400" cy="762000"/>
          </a:xfrm>
          <a:prstGeom prst="rect">
            <a:avLst/>
          </a:prstGeom>
        </p:spPr>
        <p:txBody>
          <a:bodyPr/>
          <a:lstStyle>
            <a:lvl1pPr>
              <a:defRPr>
                <a:solidFill>
                  <a:schemeClr val="tx1">
                    <a:lumMod val="75000"/>
                    <a:lumOff val="25000"/>
                  </a:schemeClr>
                </a:solidFill>
              </a:defRPr>
            </a:lvl1pPr>
          </a:lstStyle>
          <a:p>
            <a:r>
              <a:rPr lang="en-US"/>
              <a:t>Click to edit Master title style</a:t>
            </a:r>
          </a:p>
        </p:txBody>
      </p:sp>
      <p:sp>
        <p:nvSpPr>
          <p:cNvPr id="15" name="Slide Number Placeholder 3"/>
          <p:cNvSpPr>
            <a:spLocks noGrp="1"/>
          </p:cNvSpPr>
          <p:nvPr>
            <p:ph type="sldNum" sz="quarter" idx="4"/>
          </p:nvPr>
        </p:nvSpPr>
        <p:spPr>
          <a:xfrm>
            <a:off x="11480800" y="6553201"/>
            <a:ext cx="508000" cy="228599"/>
          </a:xfrm>
          <a:prstGeom prst="rect">
            <a:avLst/>
          </a:prstGeom>
        </p:spPr>
        <p:txBody>
          <a:bodyPr/>
          <a:lstStyle>
            <a:lvl1pPr algn="r">
              <a:defRPr sz="1100">
                <a:solidFill>
                  <a:schemeClr val="tx1">
                    <a:lumMod val="75000"/>
                    <a:lumOff val="25000"/>
                  </a:schemeClr>
                </a:solidFill>
              </a:defRPr>
            </a:lvl1pPr>
          </a:lstStyle>
          <a:p>
            <a:fld id="{1DC88A4B-BFC7-4CB0-9A1E-130D748FBC71}" type="slidenum">
              <a:rPr lang="en-US" smtClean="0"/>
              <a:t>‹#›</a:t>
            </a:fld>
            <a:endParaRPr lang="en-US"/>
          </a:p>
        </p:txBody>
      </p:sp>
      <p:sp>
        <p:nvSpPr>
          <p:cNvPr id="29" name="Picture Placeholder 28"/>
          <p:cNvSpPr>
            <a:spLocks noGrp="1"/>
          </p:cNvSpPr>
          <p:nvPr>
            <p:ph type="pic" sz="quarter" idx="10"/>
          </p:nvPr>
        </p:nvSpPr>
        <p:spPr>
          <a:xfrm>
            <a:off x="2032000" y="1676400"/>
            <a:ext cx="9550400" cy="2438400"/>
          </a:xfrm>
          <a:prstGeom prst="rect">
            <a:avLst/>
          </a:prstGeom>
        </p:spPr>
        <p:txBody>
          <a:bodyPr/>
          <a:lstStyle/>
          <a:p>
            <a:r>
              <a:rPr lang="en-US"/>
              <a:t>Click icon to add picture</a:t>
            </a:r>
          </a:p>
        </p:txBody>
      </p:sp>
      <p:sp>
        <p:nvSpPr>
          <p:cNvPr id="31" name="Text Placeholder 30"/>
          <p:cNvSpPr>
            <a:spLocks noGrp="1"/>
          </p:cNvSpPr>
          <p:nvPr>
            <p:ph type="body" sz="quarter" idx="11"/>
          </p:nvPr>
        </p:nvSpPr>
        <p:spPr>
          <a:xfrm>
            <a:off x="2032000" y="4267200"/>
            <a:ext cx="9550400" cy="2133600"/>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Text Placeholder 32"/>
          <p:cNvSpPr>
            <a:spLocks noGrp="1"/>
          </p:cNvSpPr>
          <p:nvPr>
            <p:ph type="body" sz="quarter" idx="12" hasCustomPrompt="1"/>
          </p:nvPr>
        </p:nvSpPr>
        <p:spPr>
          <a:xfrm>
            <a:off x="1828800" y="381000"/>
            <a:ext cx="4267200" cy="304800"/>
          </a:xfrm>
          <a:prstGeom prst="rect">
            <a:avLst/>
          </a:prstGeom>
        </p:spPr>
        <p:txBody>
          <a:bodyPr/>
          <a:lstStyle>
            <a:lvl1pPr>
              <a:buNone/>
              <a:defRPr sz="1600"/>
            </a:lvl1pPr>
          </a:lstStyle>
          <a:p>
            <a:pPr lvl="0"/>
            <a:r>
              <a:rPr lang="en-US"/>
              <a:t>No. Main title</a:t>
            </a:r>
          </a:p>
        </p:txBody>
      </p:sp>
    </p:spTree>
    <p:extLst>
      <p:ext uri="{BB962C8B-B14F-4D97-AF65-F5344CB8AC3E}">
        <p14:creationId xmlns:p14="http://schemas.microsoft.com/office/powerpoint/2010/main" val="2253314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9B22A-09DF-459C-9575-DDA0FE5406B7}"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1032D-72AF-491F-8218-9E57F6BE10F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4093E7-DAB2-1B4F-B6F3-9D07F3F53C7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4093E7-DAB2-1B4F-B6F3-9D07F3F53C7B}"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4093E7-DAB2-1B4F-B6F3-9D07F3F53C7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4093E7-DAB2-1B4F-B6F3-9D07F3F53C7B}"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4093E7-DAB2-1B4F-B6F3-9D07F3F53C7B}"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093E7-DAB2-1B4F-B6F3-9D07F3F53C7B}"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4093E7-DAB2-1B4F-B6F3-9D07F3F53C7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4093E7-DAB2-1B4F-B6F3-9D07F3F53C7B}"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ED5130-8505-F94D-BF08-825624D71CC7}"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093E7-DAB2-1B4F-B6F3-9D07F3F53C7B}" type="datetimeFigureOut">
              <a:rPr lang="en-US" smtClean="0"/>
              <a:t>10/27/2022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D5130-8505-F94D-BF08-825624D71CC7}"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74" r:id="rId1"/>
    <p:sldLayoutId id="2147483664" r:id="rId2"/>
    <p:sldLayoutId id="2147483651" r:id="rId3"/>
    <p:sldLayoutId id="2147483652" r:id="rId4"/>
    <p:sldLayoutId id="2147483653" r:id="rId5"/>
    <p:sldLayoutId id="2147483654" r:id="rId6"/>
    <p:sldLayoutId id="214748367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4874E-7963-4EA6-839C-E7B8D74C904D}" type="datetimeFigureOut">
              <a:rPr lang="en-US" smtClean="0"/>
              <a:t>10/27/2022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84FDA-8C63-493D-BF2E-929ED5B952E5}" type="slidenum">
              <a:rPr lang="en-US" smtClean="0"/>
              <a:t>‹#›</a:t>
            </a:fld>
            <a:endParaRPr lang="en-US"/>
          </a:p>
        </p:txBody>
      </p:sp>
    </p:spTree>
    <p:extLst>
      <p:ext uri="{BB962C8B-B14F-4D97-AF65-F5344CB8AC3E}">
        <p14:creationId xmlns:p14="http://schemas.microsoft.com/office/powerpoint/2010/main" val="1872512964"/>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73" r:id="rId3"/>
    <p:sldLayoutId id="2147483665" r:id="rId4"/>
    <p:sldLayoutId id="2147483650" r:id="rId5"/>
    <p:sldLayoutId id="2147483663" r:id="rId6"/>
    <p:sldLayoutId id="2147483684"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531032D-72AF-491F-8218-9E57F6BE10F8}"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84B9B22A-09DF-459C-9575-DDA0FE5406B7}" type="datetimeFigureOut">
              <a:rPr lang="en-US" smtClean="0"/>
              <a:t>10/27/2022</a:t>
            </a:fld>
            <a:endParaRPr lang="en-US"/>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4.tiff"/><Relationship Id="rId7" Type="http://schemas.openxmlformats.org/officeDocument/2006/relationships/oleObject" Target="../embeddings/oleObject7.bin"/><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30.png"/><Relationship Id="rId11" Type="http://schemas.openxmlformats.org/officeDocument/2006/relationships/image" Target="../media/image24.tiff"/><Relationship Id="rId5" Type="http://schemas.openxmlformats.org/officeDocument/2006/relationships/image" Target="../media/image29.tiff"/><Relationship Id="rId10" Type="http://schemas.openxmlformats.org/officeDocument/2006/relationships/image" Target="../media/image32.emf"/><Relationship Id="rId4" Type="http://schemas.openxmlformats.org/officeDocument/2006/relationships/image" Target="../media/image28.tiff"/><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tiff"/><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2.wmf"/><Relationship Id="rId3" Type="http://schemas.openxmlformats.org/officeDocument/2006/relationships/notesSlide" Target="../notesSlides/notesSlide5.xml"/><Relationship Id="rId7" Type="http://schemas.openxmlformats.org/officeDocument/2006/relationships/image" Target="../media/image19.wmf"/><Relationship Id="rId12"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1.wmf"/><Relationship Id="rId5" Type="http://schemas.openxmlformats.org/officeDocument/2006/relationships/image" Target="../media/image18.wmf"/><Relationship Id="rId15" Type="http://schemas.openxmlformats.org/officeDocument/2006/relationships/image" Target="../media/image2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0.wmf"/><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242C"/>
        </a:solidFill>
        <a:effectLst/>
      </p:bgPr>
    </p:bg>
    <p:spTree>
      <p:nvGrpSpPr>
        <p:cNvPr id="1" name=""/>
        <p:cNvGrpSpPr/>
        <p:nvPr/>
      </p:nvGrpSpPr>
      <p:grpSpPr>
        <a:xfrm>
          <a:off x="0" y="0"/>
          <a:ext cx="0" cy="0"/>
          <a:chOff x="0" y="0"/>
          <a:chExt cx="0" cy="0"/>
        </a:xfrm>
      </p:grpSpPr>
      <p:pic>
        <p:nvPicPr>
          <p:cNvPr id="2" name="Picture 1" descr="A picture containing mammal, close, staring&#10;&#10;Description automatically generated">
            <a:extLst>
              <a:ext uri="{FF2B5EF4-FFF2-40B4-BE49-F238E27FC236}">
                <a16:creationId xmlns:a16="http://schemas.microsoft.com/office/drawing/2014/main" id="{C19B48ED-8AF7-FD72-67B5-C6DC6B50493E}"/>
              </a:ext>
            </a:extLst>
          </p:cNvPr>
          <p:cNvPicPr>
            <a:picLocks noChangeAspect="1"/>
          </p:cNvPicPr>
          <p:nvPr/>
        </p:nvPicPr>
        <p:blipFill rotWithShape="1">
          <a:blip r:embed="rId3"/>
          <a:srcRect l="21515" r="27951"/>
          <a:stretch/>
        </p:blipFill>
        <p:spPr>
          <a:xfrm>
            <a:off x="-527086" y="2894"/>
            <a:ext cx="7748627" cy="6804120"/>
          </a:xfrm>
          <a:prstGeom prst="rect">
            <a:avLst/>
          </a:prstGeom>
          <a:effectLst>
            <a:glow rad="127000">
              <a:srgbClr val="1D242C"/>
            </a:glow>
            <a:softEdge rad="1270000"/>
          </a:effectLst>
        </p:spPr>
      </p:pic>
      <p:sp>
        <p:nvSpPr>
          <p:cNvPr id="9" name="TextBox 8"/>
          <p:cNvSpPr txBox="1"/>
          <p:nvPr/>
        </p:nvSpPr>
        <p:spPr>
          <a:xfrm>
            <a:off x="7618314" y="778932"/>
            <a:ext cx="4292615" cy="2949525"/>
          </a:xfrm>
          <a:prstGeom prst="rect">
            <a:avLst/>
          </a:prstGeom>
          <a:noFill/>
        </p:spPr>
        <p:txBody>
          <a:bodyPr wrap="square" lIns="0" tIns="0" rIns="0" bIns="0" rtlCol="0">
            <a:spAutoFit/>
          </a:bodyPr>
          <a:lstStyle/>
          <a:p>
            <a:pPr>
              <a:lnSpc>
                <a:spcPts val="4600"/>
              </a:lnSpc>
            </a:pPr>
            <a:r>
              <a:rPr lang="en-US" sz="4600" b="1" dirty="0">
                <a:ln w="12700">
                  <a:noFill/>
                </a:ln>
                <a:solidFill>
                  <a:schemeClr val="bg1"/>
                </a:solidFill>
              </a:rPr>
              <a:t>BUILDING AUTONOMY: </a:t>
            </a:r>
          </a:p>
          <a:p>
            <a:pPr>
              <a:lnSpc>
                <a:spcPts val="4600"/>
              </a:lnSpc>
            </a:pPr>
            <a:r>
              <a:rPr lang="en-US" sz="4600" b="1" dirty="0">
                <a:ln w="12700">
                  <a:noFill/>
                </a:ln>
                <a:solidFill>
                  <a:schemeClr val="bg1"/>
                </a:solidFill>
              </a:rPr>
              <a:t>RE-ENVISIONING BUILT ENVIRONMENTS </a:t>
            </a:r>
          </a:p>
        </p:txBody>
      </p:sp>
      <p:sp>
        <p:nvSpPr>
          <p:cNvPr id="7" name="TextBox 6"/>
          <p:cNvSpPr txBox="1"/>
          <p:nvPr/>
        </p:nvSpPr>
        <p:spPr>
          <a:xfrm>
            <a:off x="7530957" y="3318278"/>
            <a:ext cx="4910254" cy="2308324"/>
          </a:xfrm>
          <a:prstGeom prst="rect">
            <a:avLst/>
          </a:prstGeom>
          <a:noFill/>
        </p:spPr>
        <p:txBody>
          <a:bodyPr wrap="square" lIns="0" tIns="0" rIns="0" bIns="0" rtlCol="0">
            <a:spAutoFit/>
          </a:bodyPr>
          <a:lstStyle/>
          <a:p>
            <a:r>
              <a:rPr lang="en-US" sz="15000" dirty="0">
                <a:ln w="28575">
                  <a:solidFill>
                    <a:srgbClr val="00B0F0"/>
                  </a:solidFill>
                </a:ln>
                <a:noFill/>
                <a:latin typeface="+mj-lt"/>
              </a:rPr>
              <a:t>vision</a:t>
            </a:r>
          </a:p>
        </p:txBody>
      </p:sp>
      <p:sp>
        <p:nvSpPr>
          <p:cNvPr id="18" name="TextBox 17"/>
          <p:cNvSpPr txBox="1"/>
          <p:nvPr/>
        </p:nvSpPr>
        <p:spPr>
          <a:xfrm>
            <a:off x="7618314" y="5472713"/>
            <a:ext cx="4426124" cy="1231106"/>
          </a:xfrm>
          <a:prstGeom prst="rect">
            <a:avLst/>
          </a:prstGeom>
          <a:noFill/>
        </p:spPr>
        <p:txBody>
          <a:bodyPr wrap="square" lIns="0" tIns="0" rIns="0" bIns="0" rtlCol="0">
            <a:spAutoFit/>
          </a:bodyPr>
          <a:lstStyle/>
          <a:p>
            <a:r>
              <a:rPr lang="en-US" sz="2000" dirty="0">
                <a:solidFill>
                  <a:schemeClr val="bg1"/>
                </a:solidFill>
              </a:rPr>
              <a:t>Sez Atamturktur, October 27</a:t>
            </a:r>
            <a:r>
              <a:rPr lang="en-US" sz="2000" baseline="30000" dirty="0">
                <a:solidFill>
                  <a:schemeClr val="bg1"/>
                </a:solidFill>
              </a:rPr>
              <a:t>th</a:t>
            </a:r>
            <a:r>
              <a:rPr lang="en-US" sz="2000" dirty="0">
                <a:solidFill>
                  <a:schemeClr val="bg1"/>
                </a:solidFill>
              </a:rPr>
              <a:t>, 2022</a:t>
            </a:r>
          </a:p>
          <a:p>
            <a:r>
              <a:rPr lang="en-US" sz="2000" dirty="0">
                <a:solidFill>
                  <a:schemeClr val="bg1"/>
                </a:solidFill>
              </a:rPr>
              <a:t>Pennsylvania State University</a:t>
            </a:r>
          </a:p>
          <a:p>
            <a:r>
              <a:rPr lang="en-US" sz="2000" dirty="0">
                <a:solidFill>
                  <a:schemeClr val="bg1"/>
                </a:solidFill>
              </a:rPr>
              <a:t>Department of Architectural Engineering</a:t>
            </a:r>
          </a:p>
          <a:p>
            <a:r>
              <a:rPr lang="en-US" sz="2000" dirty="0">
                <a:solidFill>
                  <a:srgbClr val="57A2CA"/>
                </a:solidFill>
              </a:rPr>
              <a:t>SEZ@PSU.EDU</a:t>
            </a:r>
          </a:p>
        </p:txBody>
      </p:sp>
      <p:sp>
        <p:nvSpPr>
          <p:cNvPr id="12" name="TextBox 11">
            <a:extLst>
              <a:ext uri="{FF2B5EF4-FFF2-40B4-BE49-F238E27FC236}">
                <a16:creationId xmlns:a16="http://schemas.microsoft.com/office/drawing/2014/main" id="{74C9066C-2740-B6E3-6E6E-180102106FCD}"/>
              </a:ext>
            </a:extLst>
          </p:cNvPr>
          <p:cNvSpPr txBox="1"/>
          <p:nvPr/>
        </p:nvSpPr>
        <p:spPr>
          <a:xfrm>
            <a:off x="41654" y="90203"/>
            <a:ext cx="5033780" cy="1118255"/>
          </a:xfrm>
          <a:prstGeom prst="rect">
            <a:avLst/>
          </a:prstGeom>
          <a:noFill/>
        </p:spPr>
        <p:txBody>
          <a:bodyPr wrap="square">
            <a:spAutoFit/>
          </a:bodyPr>
          <a:lstStyle/>
          <a:p>
            <a:pPr>
              <a:lnSpc>
                <a:spcPts val="2000"/>
              </a:lnSpc>
            </a:pPr>
            <a:r>
              <a:rPr lang="en-US" dirty="0">
                <a:solidFill>
                  <a:srgbClr val="57A2CA"/>
                </a:solidFill>
              </a:rPr>
              <a:t>US-UK Workshop On:</a:t>
            </a:r>
          </a:p>
          <a:p>
            <a:pPr>
              <a:lnSpc>
                <a:spcPts val="2000"/>
              </a:lnSpc>
            </a:pPr>
            <a:r>
              <a:rPr lang="en-US" sz="1800" dirty="0">
                <a:ln w="12700">
                  <a:noFill/>
                </a:ln>
                <a:solidFill>
                  <a:srgbClr val="57A2CA"/>
                </a:solidFill>
                <a:latin typeface="+mj-lt"/>
              </a:rPr>
              <a:t>Biosensing-enabled, Wellbeing-centric Sustainable Built Environment Ecosystems</a:t>
            </a:r>
          </a:p>
          <a:p>
            <a:pPr>
              <a:lnSpc>
                <a:spcPts val="2000"/>
              </a:lnSpc>
            </a:pPr>
            <a:r>
              <a:rPr lang="en-US" dirty="0">
                <a:ln w="12700">
                  <a:noFill/>
                </a:ln>
                <a:solidFill>
                  <a:schemeClr val="bg1"/>
                </a:solidFill>
                <a:latin typeface="+mj-lt"/>
              </a:rPr>
              <a:t>Nottingham, UK</a:t>
            </a:r>
            <a:endParaRPr lang="en-US" sz="1800" dirty="0">
              <a:ln w="12700">
                <a:noFill/>
              </a:ln>
              <a:solidFill>
                <a:schemeClr val="bg1"/>
              </a:solidFill>
              <a:latin typeface="+mj-lt"/>
            </a:endParaRPr>
          </a:p>
        </p:txBody>
      </p:sp>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6"/>
            <a:ext cx="12192000" cy="1077218"/>
          </a:xfrm>
          <a:prstGeom prst="rect">
            <a:avLst/>
          </a:prstGeom>
          <a:solidFill>
            <a:schemeClr val="bg1">
              <a:lumMod val="85000"/>
            </a:schemeClr>
          </a:solidFill>
        </p:spPr>
        <p:txBody>
          <a:bodyPr wrap="square">
            <a:spAutoFit/>
          </a:bodyPr>
          <a:lstStyle/>
          <a:p>
            <a:r>
              <a:rPr lang="en-US" sz="3200" b="1">
                <a:solidFill>
                  <a:schemeClr val="tx1">
                    <a:lumMod val="75000"/>
                    <a:lumOff val="25000"/>
                  </a:schemeClr>
                </a:solidFill>
                <a:latin typeface="Arial Narrow" pitchFamily="34" charset="0"/>
                <a:ea typeface="+mj-ea"/>
                <a:cs typeface="+mj-cs"/>
              </a:rPr>
              <a:t>In certain applications, however, the calibration parameters vary over the input domain so that </a:t>
            </a:r>
            <a:r>
              <a:rPr lang="en-US" sz="3200" b="1" i="1" err="1">
                <a:solidFill>
                  <a:schemeClr val="tx1">
                    <a:lumMod val="75000"/>
                    <a:lumOff val="25000"/>
                  </a:schemeClr>
                </a:solidFill>
                <a:latin typeface="Arial Narrow" pitchFamily="34" charset="0"/>
                <a:ea typeface="+mj-ea"/>
                <a:cs typeface="+mj-cs"/>
              </a:rPr>
              <a:t>θ≡θ</a:t>
            </a:r>
            <a:r>
              <a:rPr lang="en-US" sz="3200" b="1" i="1">
                <a:solidFill>
                  <a:schemeClr val="tx1">
                    <a:lumMod val="75000"/>
                    <a:lumOff val="25000"/>
                  </a:schemeClr>
                </a:solidFill>
                <a:latin typeface="Arial Narrow" pitchFamily="34" charset="0"/>
                <a:ea typeface="+mj-ea"/>
                <a:cs typeface="+mj-cs"/>
              </a:rPr>
              <a:t>(x) </a:t>
            </a:r>
            <a:r>
              <a:rPr lang="en-US" sz="3200" b="1">
                <a:solidFill>
                  <a:schemeClr val="tx1">
                    <a:lumMod val="75000"/>
                    <a:lumOff val="25000"/>
                  </a:schemeClr>
                </a:solidFill>
                <a:latin typeface="Arial Narrow" pitchFamily="34" charset="0"/>
                <a:ea typeface="+mj-ea"/>
                <a:cs typeface="+mj-cs"/>
              </a:rPr>
              <a:t>is not constant but a function over </a:t>
            </a:r>
            <a:r>
              <a:rPr lang="en-US" sz="3200" b="1" i="1">
                <a:solidFill>
                  <a:schemeClr val="tx1">
                    <a:lumMod val="75000"/>
                    <a:lumOff val="25000"/>
                  </a:schemeClr>
                </a:solidFill>
                <a:latin typeface="Arial Narrow" pitchFamily="34" charset="0"/>
                <a:ea typeface="+mj-ea"/>
                <a:cs typeface="+mj-cs"/>
              </a:rPr>
              <a:t>x</a:t>
            </a:r>
            <a:r>
              <a:rPr lang="en-US" sz="3200" b="1">
                <a:solidFill>
                  <a:schemeClr val="tx1">
                    <a:lumMod val="75000"/>
                    <a:lumOff val="25000"/>
                  </a:schemeClr>
                </a:solidFill>
                <a:latin typeface="Arial Narrow" pitchFamily="34" charset="0"/>
                <a:ea typeface="+mj-ea"/>
                <a:cs typeface="+mj-cs"/>
              </a:rPr>
              <a:t>.</a:t>
            </a:r>
          </a:p>
        </p:txBody>
      </p:sp>
      <p:grpSp>
        <p:nvGrpSpPr>
          <p:cNvPr id="14" name="Group 13"/>
          <p:cNvGrpSpPr/>
          <p:nvPr/>
        </p:nvGrpSpPr>
        <p:grpSpPr>
          <a:xfrm>
            <a:off x="5030177" y="999458"/>
            <a:ext cx="2543611" cy="1087364"/>
            <a:chOff x="4220732" y="2586821"/>
            <a:chExt cx="3835345" cy="1639567"/>
          </a:xfrm>
        </p:grpSpPr>
        <p:grpSp>
          <p:nvGrpSpPr>
            <p:cNvPr id="15" name="Group 14"/>
            <p:cNvGrpSpPr/>
            <p:nvPr/>
          </p:nvGrpSpPr>
          <p:grpSpPr>
            <a:xfrm>
              <a:off x="4220732" y="2586821"/>
              <a:ext cx="3835345" cy="1639567"/>
              <a:chOff x="1209313" y="-106490"/>
              <a:chExt cx="2020583" cy="1639567"/>
            </a:xfrm>
          </p:grpSpPr>
          <p:sp>
            <p:nvSpPr>
              <p:cNvPr id="19" name="TextBox 18"/>
              <p:cNvSpPr txBox="1"/>
              <p:nvPr/>
            </p:nvSpPr>
            <p:spPr>
              <a:xfrm>
                <a:off x="1209314" y="-106490"/>
                <a:ext cx="732417" cy="603300"/>
              </a:xfrm>
              <a:prstGeom prst="rect">
                <a:avLst/>
              </a:prstGeom>
              <a:noFill/>
            </p:spPr>
            <p:txBody>
              <a:bodyPr wrap="square" rtlCol="0">
                <a:spAutoFit/>
              </a:bodyPr>
              <a:lstStyle/>
              <a:p>
                <a:r>
                  <a:rPr lang="en-US" sz="2000" b="1">
                    <a:latin typeface="Times New Roman" pitchFamily="18" charset="0"/>
                    <a:cs typeface="Times New Roman" pitchFamily="18" charset="0"/>
                  </a:rPr>
                  <a:t>x</a:t>
                </a:r>
                <a:r>
                  <a:rPr lang="en-US" sz="2000" b="1" baseline="-25000">
                    <a:latin typeface="Times New Roman" pitchFamily="18" charset="0"/>
                    <a:cs typeface="Times New Roman" pitchFamily="18" charset="0"/>
                  </a:rPr>
                  <a:t>c</a:t>
                </a:r>
                <a:endParaRPr lang="en-US" sz="2000" i="1">
                  <a:latin typeface="Times New Roman" pitchFamily="18" charset="0"/>
                  <a:cs typeface="Times New Roman" pitchFamily="18" charset="0"/>
                </a:endParaRPr>
              </a:p>
            </p:txBody>
          </p:sp>
          <p:cxnSp>
            <p:nvCxnSpPr>
              <p:cNvPr id="20" name="Straight Arrow Connector 19"/>
              <p:cNvCxnSpPr/>
              <p:nvPr/>
            </p:nvCxnSpPr>
            <p:spPr>
              <a:xfrm>
                <a:off x="1462027" y="251469"/>
                <a:ext cx="236770" cy="0"/>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27126" y="172894"/>
                <a:ext cx="984619" cy="1360183"/>
              </a:xfrm>
              <a:prstGeom prst="rect">
                <a:avLst/>
              </a:prstGeom>
              <a:solidFill>
                <a:schemeClr val="bg1"/>
              </a:solidFill>
              <a:ln w="158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a:solidFill>
                      <a:srgbClr val="000000"/>
                    </a:solidFill>
                    <a:latin typeface="Times New Roman"/>
                    <a:cs typeface="Times New Roman"/>
                  </a:rPr>
                  <a:t>Computer Model</a:t>
                </a:r>
              </a:p>
            </p:txBody>
          </p:sp>
          <p:grpSp>
            <p:nvGrpSpPr>
              <p:cNvPr id="22" name="Group 21"/>
              <p:cNvGrpSpPr/>
              <p:nvPr/>
            </p:nvGrpSpPr>
            <p:grpSpPr>
              <a:xfrm>
                <a:off x="2711742" y="397633"/>
                <a:ext cx="518154" cy="965196"/>
                <a:chOff x="4771064" y="2460496"/>
                <a:chExt cx="1781926" cy="1201929"/>
              </a:xfrm>
            </p:grpSpPr>
            <p:sp>
              <p:nvSpPr>
                <p:cNvPr id="25" name="Right Arrow 24"/>
                <p:cNvSpPr/>
                <p:nvPr/>
              </p:nvSpPr>
              <p:spPr>
                <a:xfrm>
                  <a:off x="4771064" y="2460496"/>
                  <a:ext cx="1551900" cy="1201929"/>
                </a:xfrm>
                <a:prstGeom prst="rightArrow">
                  <a:avLst>
                    <a:gd name="adj1" fmla="val 50000"/>
                    <a:gd name="adj2" fmla="val 48971"/>
                  </a:avLst>
                </a:prstGeom>
                <a:noFill/>
                <a:ln w="15875">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rgbClr val="0000FF"/>
                    </a:solidFill>
                  </a:endParaRPr>
                </a:p>
              </p:txBody>
            </p:sp>
            <p:sp>
              <p:nvSpPr>
                <p:cNvPr id="26" name="TextBox 25"/>
                <p:cNvSpPr txBox="1"/>
                <p:nvPr/>
              </p:nvSpPr>
              <p:spPr>
                <a:xfrm>
                  <a:off x="5001097" y="2742601"/>
                  <a:ext cx="1551893" cy="606794"/>
                </a:xfrm>
                <a:prstGeom prst="rect">
                  <a:avLst/>
                </a:prstGeom>
                <a:noFill/>
              </p:spPr>
              <p:txBody>
                <a:bodyPr wrap="square" rtlCol="0">
                  <a:spAutoFit/>
                </a:bodyPr>
                <a:lstStyle/>
                <a:p>
                  <a:endParaRPr lang="en-US" sz="1500" b="1" i="1">
                    <a:latin typeface="Times New Roman" pitchFamily="18" charset="0"/>
                    <a:cs typeface="Times New Roman" pitchFamily="18" charset="0"/>
                  </a:endParaRPr>
                </a:p>
              </p:txBody>
            </p:sp>
          </p:grpSp>
          <p:sp>
            <p:nvSpPr>
              <p:cNvPr id="23" name="TextBox 22"/>
              <p:cNvSpPr txBox="1"/>
              <p:nvPr/>
            </p:nvSpPr>
            <p:spPr>
              <a:xfrm>
                <a:off x="1209313" y="270012"/>
                <a:ext cx="565479" cy="603300"/>
              </a:xfrm>
              <a:prstGeom prst="rect">
                <a:avLst/>
              </a:prstGeom>
              <a:noFill/>
            </p:spPr>
            <p:txBody>
              <a:bodyPr wrap="square" rtlCol="0">
                <a:spAutoFit/>
              </a:bodyPr>
              <a:lstStyle/>
              <a:p>
                <a:r>
                  <a:rPr lang="en-US" sz="2000" b="1" err="1">
                    <a:latin typeface="Times New Roman"/>
                    <a:cs typeface="Times New Roman"/>
                  </a:rPr>
                  <a:t>θ</a:t>
                </a:r>
                <a:r>
                  <a:rPr lang="en-US" sz="2000" b="1" baseline="-25000" err="1">
                    <a:latin typeface="Times New Roman"/>
                    <a:cs typeface="Times New Roman"/>
                  </a:rPr>
                  <a:t>c</a:t>
                </a:r>
                <a:endParaRPr lang="en-US" sz="2000" i="1">
                  <a:latin typeface="Times New Roman" pitchFamily="18" charset="0"/>
                  <a:cs typeface="Times New Roman" pitchFamily="18" charset="0"/>
                </a:endParaRPr>
              </a:p>
            </p:txBody>
          </p:sp>
          <p:cxnSp>
            <p:nvCxnSpPr>
              <p:cNvPr id="24" name="Straight Arrow Connector 23"/>
              <p:cNvCxnSpPr/>
              <p:nvPr/>
            </p:nvCxnSpPr>
            <p:spPr>
              <a:xfrm>
                <a:off x="1462894" y="557720"/>
                <a:ext cx="236770" cy="0"/>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7158979" y="3224165"/>
              <a:ext cx="469395" cy="556892"/>
            </a:xfrm>
            <a:prstGeom prst="rect">
              <a:avLst/>
            </a:prstGeom>
          </p:spPr>
          <p:txBody>
            <a:bodyPr wrap="none">
              <a:spAutoFit/>
            </a:bodyPr>
            <a:lstStyle/>
            <a:p>
              <a:r>
                <a:rPr lang="en-US" sz="1800" b="1" i="1" err="1">
                  <a:latin typeface="Times New Roman"/>
                  <a:cs typeface="Times New Roman"/>
                </a:rPr>
                <a:t>ƞ</a:t>
              </a:r>
              <a:endParaRPr lang="en-US" sz="1800"/>
            </a:p>
          </p:txBody>
        </p:sp>
      </p:grpSp>
      <p:sp>
        <p:nvSpPr>
          <p:cNvPr id="27" name="Rectangle 26"/>
          <p:cNvSpPr/>
          <p:nvPr/>
        </p:nvSpPr>
        <p:spPr>
          <a:xfrm>
            <a:off x="1676401" y="3963731"/>
            <a:ext cx="6413667" cy="2031325"/>
          </a:xfrm>
          <a:prstGeom prst="rect">
            <a:avLst/>
          </a:prstGeom>
        </p:spPr>
        <p:txBody>
          <a:bodyPr wrap="square">
            <a:spAutoFit/>
          </a:bodyPr>
          <a:lstStyle/>
          <a:p>
            <a:r>
              <a:rPr lang="en-US" sz="1800">
                <a:solidFill>
                  <a:srgbClr val="2B3643"/>
                </a:solidFill>
              </a:rPr>
              <a:t>Two sets of physical input parameters:</a:t>
            </a:r>
          </a:p>
          <a:p>
            <a:pPr marL="285750" indent="-285750">
              <a:buFont typeface="Arial" panose="020B0604020202020204" pitchFamily="34" charset="0"/>
              <a:buChar char="•"/>
            </a:pPr>
            <a:r>
              <a:rPr lang="en-US" sz="1800" i="1">
                <a:solidFill>
                  <a:srgbClr val="2B3643"/>
                </a:solidFill>
              </a:rPr>
              <a:t>constant parameters, </a:t>
            </a:r>
            <a:r>
              <a:rPr lang="en-US" sz="1800" b="1" i="1" err="1">
                <a:solidFill>
                  <a:srgbClr val="2B3643"/>
                </a:solidFill>
                <a:latin typeface="Times New Roman"/>
                <a:cs typeface="Times New Roman"/>
              </a:rPr>
              <a:t>θ</a:t>
            </a:r>
            <a:r>
              <a:rPr lang="en-US" sz="1800" b="1" i="1" baseline="-25000" err="1">
                <a:solidFill>
                  <a:srgbClr val="2B3643"/>
                </a:solidFill>
                <a:latin typeface="Times New Roman"/>
                <a:cs typeface="Times New Roman"/>
              </a:rPr>
              <a:t>c</a:t>
            </a:r>
            <a:r>
              <a:rPr lang="en-US" sz="1800">
                <a:solidFill>
                  <a:srgbClr val="2B3643"/>
                </a:solidFill>
              </a:rPr>
              <a:t> </a:t>
            </a:r>
          </a:p>
          <a:p>
            <a:pPr marL="285750" indent="-285750">
              <a:buFont typeface="Arial" panose="020B0604020202020204" pitchFamily="34" charset="0"/>
              <a:buChar char="•"/>
            </a:pPr>
            <a:r>
              <a:rPr lang="en-US" sz="1800" i="1">
                <a:solidFill>
                  <a:srgbClr val="2B3643"/>
                </a:solidFill>
              </a:rPr>
              <a:t>functional parameters</a:t>
            </a:r>
            <a:r>
              <a:rPr lang="en-US" sz="1800">
                <a:solidFill>
                  <a:srgbClr val="2B3643"/>
                </a:solidFill>
              </a:rPr>
              <a:t>,</a:t>
            </a:r>
            <a:r>
              <a:rPr lang="en-US" sz="1800">
                <a:solidFill>
                  <a:srgbClr val="2B3643"/>
                </a:solidFill>
                <a:latin typeface="Times New Roman"/>
                <a:cs typeface="Times New Roman"/>
              </a:rPr>
              <a:t> </a:t>
            </a:r>
            <a:r>
              <a:rPr lang="en-US" sz="1800" b="1" i="1" err="1">
                <a:solidFill>
                  <a:srgbClr val="2B3643"/>
                </a:solidFill>
                <a:latin typeface="Times New Roman"/>
                <a:cs typeface="Times New Roman"/>
              </a:rPr>
              <a:t>θ</a:t>
            </a:r>
            <a:r>
              <a:rPr lang="en-US" sz="1800" b="1" i="1" baseline="-25000" err="1">
                <a:solidFill>
                  <a:srgbClr val="2B3643"/>
                </a:solidFill>
                <a:latin typeface="Times New Roman"/>
                <a:cs typeface="Times New Roman"/>
              </a:rPr>
              <a:t>f</a:t>
            </a:r>
            <a:r>
              <a:rPr lang="en-US" sz="1800">
                <a:solidFill>
                  <a:srgbClr val="2B3643"/>
                </a:solidFill>
                <a:latin typeface="Times New Roman"/>
                <a:cs typeface="Times New Roman"/>
              </a:rPr>
              <a:t>  (</a:t>
            </a:r>
            <a:r>
              <a:rPr lang="en-US" sz="1800">
                <a:solidFill>
                  <a:srgbClr val="2B3643"/>
                </a:solidFill>
              </a:rPr>
              <a:t>reliant upon operational conditions</a:t>
            </a:r>
            <a:r>
              <a:rPr lang="en-US" sz="1800">
                <a:solidFill>
                  <a:srgbClr val="2B3643"/>
                </a:solidFill>
                <a:latin typeface="Times New Roman"/>
                <a:cs typeface="Times New Roman"/>
              </a:rPr>
              <a:t>) </a:t>
            </a:r>
          </a:p>
          <a:p>
            <a:r>
              <a:rPr lang="en-US" sz="1800">
                <a:solidFill>
                  <a:srgbClr val="2B3643"/>
                </a:solidFill>
              </a:rPr>
              <a:t>Two types of operational parameters: </a:t>
            </a:r>
          </a:p>
          <a:p>
            <a:pPr marL="285750" indent="-285750">
              <a:buFont typeface="Arial" panose="020B0604020202020204" pitchFamily="34" charset="0"/>
              <a:buChar char="•"/>
            </a:pPr>
            <a:r>
              <a:rPr lang="en-US" sz="1800" i="1">
                <a:solidFill>
                  <a:srgbClr val="2B3643"/>
                </a:solidFill>
              </a:rPr>
              <a:t>independent operational parameters</a:t>
            </a:r>
            <a:r>
              <a:rPr lang="en-US" sz="1800">
                <a:solidFill>
                  <a:srgbClr val="2B3643"/>
                </a:solidFill>
              </a:rPr>
              <a:t>, </a:t>
            </a:r>
            <a:r>
              <a:rPr lang="en-US" sz="1800" b="1" i="1">
                <a:solidFill>
                  <a:srgbClr val="2B3643"/>
                </a:solidFill>
                <a:latin typeface="Times New Roman"/>
                <a:cs typeface="Times New Roman"/>
              </a:rPr>
              <a:t>x</a:t>
            </a:r>
            <a:r>
              <a:rPr lang="en-US" sz="1800" b="1" i="1" baseline="-25000">
                <a:solidFill>
                  <a:srgbClr val="2B3643"/>
                </a:solidFill>
                <a:latin typeface="Times New Roman"/>
                <a:cs typeface="Times New Roman"/>
              </a:rPr>
              <a:t>c</a:t>
            </a:r>
            <a:endParaRPr lang="en-US" sz="1800">
              <a:solidFill>
                <a:srgbClr val="2B3643"/>
              </a:solidFill>
            </a:endParaRPr>
          </a:p>
          <a:p>
            <a:pPr marL="285750" indent="-285750">
              <a:buFont typeface="Arial" panose="020B0604020202020204" pitchFamily="34" charset="0"/>
              <a:buChar char="•"/>
            </a:pPr>
            <a:r>
              <a:rPr lang="en-US" sz="1800" i="1">
                <a:solidFill>
                  <a:srgbClr val="2B3643"/>
                </a:solidFill>
              </a:rPr>
              <a:t>dependent operational parameters</a:t>
            </a:r>
            <a:r>
              <a:rPr lang="en-US" sz="1800">
                <a:solidFill>
                  <a:srgbClr val="2B3643"/>
                </a:solidFill>
              </a:rPr>
              <a:t>,</a:t>
            </a:r>
            <a:r>
              <a:rPr lang="en-US" sz="1800">
                <a:solidFill>
                  <a:srgbClr val="2B3643"/>
                </a:solidFill>
                <a:latin typeface="Times New Roman"/>
                <a:cs typeface="Times New Roman"/>
              </a:rPr>
              <a:t> </a:t>
            </a:r>
            <a:r>
              <a:rPr lang="en-US" sz="1800" b="1" i="1" err="1">
                <a:solidFill>
                  <a:srgbClr val="2B3643"/>
                </a:solidFill>
                <a:latin typeface="Times New Roman"/>
                <a:cs typeface="Times New Roman"/>
              </a:rPr>
              <a:t>x</a:t>
            </a:r>
            <a:r>
              <a:rPr lang="en-US" sz="1800" b="1" i="1" baseline="-25000" err="1">
                <a:solidFill>
                  <a:srgbClr val="2B3643"/>
                </a:solidFill>
                <a:latin typeface="Times New Roman"/>
                <a:cs typeface="Times New Roman"/>
              </a:rPr>
              <a:t>f</a:t>
            </a:r>
            <a:r>
              <a:rPr lang="en-US" sz="1800" b="1" i="1" baseline="-25000">
                <a:solidFill>
                  <a:srgbClr val="2B3643"/>
                </a:solidFill>
                <a:latin typeface="Times New Roman"/>
                <a:cs typeface="Times New Roman"/>
              </a:rPr>
              <a:t>  </a:t>
            </a:r>
            <a:r>
              <a:rPr lang="en-US" sz="1800">
                <a:solidFill>
                  <a:srgbClr val="2B3643"/>
                </a:solidFill>
                <a:latin typeface="Times New Roman"/>
                <a:cs typeface="Times New Roman"/>
              </a:rPr>
              <a:t>(</a:t>
            </a:r>
            <a:r>
              <a:rPr lang="en-US" sz="1800">
                <a:solidFill>
                  <a:srgbClr val="2B3643"/>
                </a:solidFill>
              </a:rPr>
              <a:t>control underlying relationships</a:t>
            </a:r>
            <a:r>
              <a:rPr lang="en-US" sz="1800">
                <a:solidFill>
                  <a:srgbClr val="2B3643"/>
                </a:solidFill>
                <a:latin typeface="Times New Roman"/>
                <a:cs typeface="Times New Roman"/>
              </a:rPr>
              <a:t>)</a:t>
            </a:r>
            <a:endParaRPr lang="en-US" sz="1800">
              <a:solidFill>
                <a:srgbClr val="2B3643"/>
              </a:solidFill>
            </a:endParaRPr>
          </a:p>
        </p:txBody>
      </p:sp>
      <p:grpSp>
        <p:nvGrpSpPr>
          <p:cNvPr id="28" name="Group 27"/>
          <p:cNvGrpSpPr/>
          <p:nvPr/>
        </p:nvGrpSpPr>
        <p:grpSpPr>
          <a:xfrm>
            <a:off x="1981200" y="2218660"/>
            <a:ext cx="5821182" cy="1628852"/>
            <a:chOff x="295577" y="2563550"/>
            <a:chExt cx="7760499" cy="2225114"/>
          </a:xfrm>
        </p:grpSpPr>
        <p:grpSp>
          <p:nvGrpSpPr>
            <p:cNvPr id="29" name="Group 28"/>
            <p:cNvGrpSpPr/>
            <p:nvPr/>
          </p:nvGrpSpPr>
          <p:grpSpPr>
            <a:xfrm>
              <a:off x="4325275" y="2563550"/>
              <a:ext cx="3730801" cy="1662838"/>
              <a:chOff x="1264390" y="-129761"/>
              <a:chExt cx="1965506" cy="1662838"/>
            </a:xfrm>
          </p:grpSpPr>
          <p:sp>
            <p:nvSpPr>
              <p:cNvPr id="37" name="TextBox 36"/>
              <p:cNvSpPr txBox="1"/>
              <p:nvPr/>
            </p:nvSpPr>
            <p:spPr>
              <a:xfrm>
                <a:off x="1264391" y="-129761"/>
                <a:ext cx="732417" cy="461665"/>
              </a:xfrm>
              <a:prstGeom prst="rect">
                <a:avLst/>
              </a:prstGeom>
              <a:noFill/>
            </p:spPr>
            <p:txBody>
              <a:bodyPr wrap="square" rtlCol="0">
                <a:spAutoFit/>
              </a:bodyPr>
              <a:lstStyle/>
              <a:p>
                <a:r>
                  <a:rPr lang="en-US" sz="2000" b="1">
                    <a:latin typeface="Times New Roman" pitchFamily="18" charset="0"/>
                    <a:cs typeface="Times New Roman" pitchFamily="18" charset="0"/>
                  </a:rPr>
                  <a:t>x</a:t>
                </a:r>
                <a:r>
                  <a:rPr lang="en-US" sz="2000" b="1" baseline="-25000">
                    <a:latin typeface="Times New Roman" pitchFamily="18" charset="0"/>
                    <a:cs typeface="Times New Roman" pitchFamily="18" charset="0"/>
                  </a:rPr>
                  <a:t>c</a:t>
                </a:r>
                <a:endParaRPr lang="en-US" sz="2000" i="1">
                  <a:latin typeface="Times New Roman" pitchFamily="18" charset="0"/>
                  <a:cs typeface="Times New Roman" pitchFamily="18" charset="0"/>
                </a:endParaRPr>
              </a:p>
            </p:txBody>
          </p:sp>
          <p:cxnSp>
            <p:nvCxnSpPr>
              <p:cNvPr id="38" name="Straight Arrow Connector 37"/>
              <p:cNvCxnSpPr/>
              <p:nvPr/>
            </p:nvCxnSpPr>
            <p:spPr>
              <a:xfrm>
                <a:off x="1462027" y="251469"/>
                <a:ext cx="236770" cy="0"/>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727126" y="172894"/>
                <a:ext cx="984619" cy="1360183"/>
              </a:xfrm>
              <a:prstGeom prst="rect">
                <a:avLst/>
              </a:prstGeom>
              <a:solidFill>
                <a:schemeClr val="bg1"/>
              </a:solidFill>
              <a:ln w="158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a:solidFill>
                      <a:srgbClr val="000000"/>
                    </a:solidFill>
                    <a:latin typeface="Times New Roman"/>
                    <a:cs typeface="Times New Roman"/>
                  </a:rPr>
                  <a:t>Computer Model</a:t>
                </a:r>
              </a:p>
            </p:txBody>
          </p:sp>
          <p:grpSp>
            <p:nvGrpSpPr>
              <p:cNvPr id="40" name="Group 39"/>
              <p:cNvGrpSpPr/>
              <p:nvPr/>
            </p:nvGrpSpPr>
            <p:grpSpPr>
              <a:xfrm>
                <a:off x="2711742" y="397633"/>
                <a:ext cx="518154" cy="965196"/>
                <a:chOff x="4771064" y="2460496"/>
                <a:chExt cx="1781926" cy="1201929"/>
              </a:xfrm>
            </p:grpSpPr>
            <p:sp>
              <p:nvSpPr>
                <p:cNvPr id="43" name="Right Arrow 42"/>
                <p:cNvSpPr/>
                <p:nvPr/>
              </p:nvSpPr>
              <p:spPr>
                <a:xfrm>
                  <a:off x="4771064" y="2460496"/>
                  <a:ext cx="1551900" cy="1201929"/>
                </a:xfrm>
                <a:prstGeom prst="rightArrow">
                  <a:avLst>
                    <a:gd name="adj1" fmla="val 50000"/>
                    <a:gd name="adj2" fmla="val 48971"/>
                  </a:avLst>
                </a:prstGeom>
                <a:noFill/>
                <a:ln w="15875">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FF"/>
                    </a:solidFill>
                  </a:endParaRPr>
                </a:p>
              </p:txBody>
            </p:sp>
            <p:sp>
              <p:nvSpPr>
                <p:cNvPr id="44" name="TextBox 43"/>
                <p:cNvSpPr txBox="1"/>
                <p:nvPr/>
              </p:nvSpPr>
              <p:spPr>
                <a:xfrm>
                  <a:off x="5001097" y="2742602"/>
                  <a:ext cx="1551893" cy="574897"/>
                </a:xfrm>
                <a:prstGeom prst="rect">
                  <a:avLst/>
                </a:prstGeom>
                <a:noFill/>
              </p:spPr>
              <p:txBody>
                <a:bodyPr wrap="square" rtlCol="0">
                  <a:spAutoFit/>
                </a:bodyPr>
                <a:lstStyle/>
                <a:p>
                  <a:endParaRPr lang="en-US" sz="2000" b="1" i="1">
                    <a:solidFill>
                      <a:srgbClr val="000000"/>
                    </a:solidFill>
                    <a:latin typeface="Times New Roman" pitchFamily="18" charset="0"/>
                    <a:cs typeface="Times New Roman" pitchFamily="18" charset="0"/>
                  </a:endParaRPr>
                </a:p>
              </p:txBody>
            </p:sp>
          </p:grpSp>
          <p:sp>
            <p:nvSpPr>
              <p:cNvPr id="41" name="TextBox 40"/>
              <p:cNvSpPr txBox="1"/>
              <p:nvPr/>
            </p:nvSpPr>
            <p:spPr>
              <a:xfrm>
                <a:off x="1264390" y="246741"/>
                <a:ext cx="565479" cy="461665"/>
              </a:xfrm>
              <a:prstGeom prst="rect">
                <a:avLst/>
              </a:prstGeom>
              <a:noFill/>
            </p:spPr>
            <p:txBody>
              <a:bodyPr wrap="square" rtlCol="0">
                <a:spAutoFit/>
              </a:bodyPr>
              <a:lstStyle/>
              <a:p>
                <a:r>
                  <a:rPr lang="en-US" sz="2000" b="1" err="1">
                    <a:latin typeface="Times New Roman"/>
                    <a:cs typeface="Times New Roman"/>
                  </a:rPr>
                  <a:t>θ</a:t>
                </a:r>
                <a:r>
                  <a:rPr lang="en-US" sz="2000" b="1" baseline="-25000" err="1">
                    <a:latin typeface="Times New Roman"/>
                    <a:cs typeface="Times New Roman"/>
                  </a:rPr>
                  <a:t>c</a:t>
                </a:r>
                <a:endParaRPr lang="en-US" sz="2000" i="1">
                  <a:latin typeface="Times New Roman" pitchFamily="18" charset="0"/>
                  <a:cs typeface="Times New Roman" pitchFamily="18" charset="0"/>
                </a:endParaRPr>
              </a:p>
            </p:txBody>
          </p:sp>
          <p:cxnSp>
            <p:nvCxnSpPr>
              <p:cNvPr id="42" name="Straight Arrow Connector 41"/>
              <p:cNvCxnSpPr/>
              <p:nvPr/>
            </p:nvCxnSpPr>
            <p:spPr>
              <a:xfrm>
                <a:off x="1462894" y="557720"/>
                <a:ext cx="236770" cy="0"/>
              </a:xfrm>
              <a:prstGeom prst="straightConnector1">
                <a:avLst/>
              </a:prstGeom>
              <a:ln w="28575">
                <a:solidFill>
                  <a:schemeClr val="tx1"/>
                </a:solidFill>
                <a:tailEnd type="triangle" w="lg" len="lg"/>
              </a:ln>
              <a:effectLst/>
            </p:spPr>
            <p:style>
              <a:lnRef idx="1">
                <a:schemeClr val="accent1"/>
              </a:lnRef>
              <a:fillRef idx="0">
                <a:schemeClr val="accent1"/>
              </a:fillRef>
              <a:effectRef idx="0">
                <a:schemeClr val="accent1"/>
              </a:effectRef>
              <a:fontRef idx="minor">
                <a:schemeClr val="tx1"/>
              </a:fontRef>
            </p:style>
          </p:cxnSp>
        </p:grpSp>
        <p:sp>
          <p:nvSpPr>
            <p:cNvPr id="30" name="Rectangle 29"/>
            <p:cNvSpPr/>
            <p:nvPr/>
          </p:nvSpPr>
          <p:spPr>
            <a:xfrm>
              <a:off x="1283529" y="3653194"/>
              <a:ext cx="2260119" cy="1135470"/>
            </a:xfrm>
            <a:prstGeom prst="rect">
              <a:avLst/>
            </a:prstGeom>
            <a:solidFill>
              <a:schemeClr val="bg2"/>
            </a:solid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b="1">
                  <a:solidFill>
                    <a:srgbClr val="000000"/>
                  </a:solidFill>
                  <a:latin typeface="Times New Roman"/>
                  <a:cs typeface="Times New Roman"/>
                </a:rPr>
                <a:t>Unmodeled relationship</a:t>
              </a:r>
            </a:p>
          </p:txBody>
        </p:sp>
        <p:grpSp>
          <p:nvGrpSpPr>
            <p:cNvPr id="31" name="Group 30"/>
            <p:cNvGrpSpPr/>
            <p:nvPr/>
          </p:nvGrpSpPr>
          <p:grpSpPr>
            <a:xfrm>
              <a:off x="3543650" y="3632669"/>
              <a:ext cx="1828472" cy="965196"/>
              <a:chOff x="4363456" y="2460496"/>
              <a:chExt cx="2140000" cy="1201929"/>
            </a:xfrm>
          </p:grpSpPr>
          <p:sp>
            <p:nvSpPr>
              <p:cNvPr id="35" name="Right Arrow 34"/>
              <p:cNvSpPr/>
              <p:nvPr/>
            </p:nvSpPr>
            <p:spPr>
              <a:xfrm>
                <a:off x="4363456" y="2460496"/>
                <a:ext cx="1857666" cy="1201929"/>
              </a:xfrm>
              <a:prstGeom prst="rightArrow">
                <a:avLst>
                  <a:gd name="adj1" fmla="val 50000"/>
                  <a:gd name="adj2" fmla="val 48971"/>
                </a:avLst>
              </a:prstGeom>
              <a:noFill/>
              <a:ln w="158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FF"/>
                  </a:solidFill>
                </a:endParaRPr>
              </a:p>
            </p:txBody>
          </p:sp>
          <p:sp>
            <p:nvSpPr>
              <p:cNvPr id="36" name="TextBox 35"/>
              <p:cNvSpPr txBox="1"/>
              <p:nvPr/>
            </p:nvSpPr>
            <p:spPr>
              <a:xfrm>
                <a:off x="4496667" y="2684656"/>
                <a:ext cx="2006789" cy="574897"/>
              </a:xfrm>
              <a:prstGeom prst="rect">
                <a:avLst/>
              </a:prstGeom>
              <a:noFill/>
            </p:spPr>
            <p:txBody>
              <a:bodyPr wrap="square" rtlCol="0">
                <a:spAutoFit/>
              </a:bodyPr>
              <a:lstStyle/>
              <a:p>
                <a:r>
                  <a:rPr lang="en-US" sz="2000" b="1" err="1">
                    <a:solidFill>
                      <a:srgbClr val="FF0000"/>
                    </a:solidFill>
                    <a:latin typeface="Times New Roman"/>
                    <a:cs typeface="Times New Roman"/>
                  </a:rPr>
                  <a:t>θ</a:t>
                </a:r>
                <a:r>
                  <a:rPr lang="en-US" sz="2000" b="1" baseline="-25000" err="1">
                    <a:solidFill>
                      <a:srgbClr val="FF0000"/>
                    </a:solidFill>
                    <a:latin typeface="Times New Roman"/>
                    <a:cs typeface="Times New Roman"/>
                  </a:rPr>
                  <a:t>f</a:t>
                </a:r>
                <a:r>
                  <a:rPr lang="en-US" sz="2000">
                    <a:solidFill>
                      <a:srgbClr val="FF0000"/>
                    </a:solidFill>
                    <a:latin typeface="Times New Roman"/>
                    <a:cs typeface="Times New Roman"/>
                  </a:rPr>
                  <a:t>(</a:t>
                </a:r>
                <a:r>
                  <a:rPr lang="en-US" sz="2000" b="1" err="1">
                    <a:solidFill>
                      <a:srgbClr val="FF0000"/>
                    </a:solidFill>
                    <a:latin typeface="Times New Roman"/>
                    <a:cs typeface="Times New Roman"/>
                  </a:rPr>
                  <a:t>x</a:t>
                </a:r>
                <a:r>
                  <a:rPr lang="en-US" sz="2000" b="1" baseline="-25000" err="1">
                    <a:solidFill>
                      <a:srgbClr val="FF0000"/>
                    </a:solidFill>
                    <a:latin typeface="Times New Roman"/>
                    <a:cs typeface="Times New Roman"/>
                  </a:rPr>
                  <a:t>f</a:t>
                </a:r>
                <a:r>
                  <a:rPr lang="en-US" sz="2000">
                    <a:solidFill>
                      <a:srgbClr val="FF0000"/>
                    </a:solidFill>
                    <a:latin typeface="Times New Roman"/>
                    <a:cs typeface="Times New Roman"/>
                  </a:rPr>
                  <a:t>)</a:t>
                </a:r>
                <a:endParaRPr lang="en-US" sz="2000">
                  <a:solidFill>
                    <a:srgbClr val="FF0000"/>
                  </a:solidFill>
                  <a:latin typeface="Times New Roman" pitchFamily="18" charset="0"/>
                  <a:cs typeface="Times New Roman" pitchFamily="18" charset="0"/>
                </a:endParaRPr>
              </a:p>
            </p:txBody>
          </p:sp>
        </p:grpSp>
        <p:sp>
          <p:nvSpPr>
            <p:cNvPr id="32" name="Rectangle 31"/>
            <p:cNvSpPr/>
            <p:nvPr/>
          </p:nvSpPr>
          <p:spPr>
            <a:xfrm>
              <a:off x="7158979" y="3285178"/>
              <a:ext cx="375008" cy="417670"/>
            </a:xfrm>
            <a:prstGeom prst="rect">
              <a:avLst/>
            </a:prstGeom>
          </p:spPr>
          <p:txBody>
            <a:bodyPr wrap="none">
              <a:spAutoFit/>
            </a:bodyPr>
            <a:lstStyle/>
            <a:p>
              <a:r>
                <a:rPr lang="en-US" sz="1800" b="1" i="1" err="1">
                  <a:latin typeface="Times New Roman"/>
                  <a:cs typeface="Times New Roman"/>
                </a:rPr>
                <a:t>ƞ</a:t>
              </a:r>
              <a:endParaRPr lang="en-US" sz="1800"/>
            </a:p>
          </p:txBody>
        </p:sp>
        <p:sp>
          <p:nvSpPr>
            <p:cNvPr id="33" name="TextBox 32"/>
            <p:cNvSpPr txBox="1"/>
            <p:nvPr/>
          </p:nvSpPr>
          <p:spPr>
            <a:xfrm>
              <a:off x="295577" y="3855721"/>
              <a:ext cx="1390228" cy="461665"/>
            </a:xfrm>
            <a:prstGeom prst="rect">
              <a:avLst/>
            </a:prstGeom>
            <a:noFill/>
          </p:spPr>
          <p:txBody>
            <a:bodyPr wrap="square" rtlCol="0">
              <a:spAutoFit/>
            </a:bodyPr>
            <a:lstStyle/>
            <a:p>
              <a:r>
                <a:rPr lang="en-US" sz="2000" b="1" err="1">
                  <a:solidFill>
                    <a:srgbClr val="FF0000"/>
                  </a:solidFill>
                  <a:latin typeface="Times New Roman" pitchFamily="18" charset="0"/>
                  <a:cs typeface="Times New Roman" pitchFamily="18" charset="0"/>
                </a:rPr>
                <a:t>x</a:t>
              </a:r>
              <a:r>
                <a:rPr lang="en-US" sz="2000" b="1" baseline="-25000" err="1">
                  <a:solidFill>
                    <a:srgbClr val="FF0000"/>
                  </a:solidFill>
                  <a:latin typeface="Times New Roman" pitchFamily="18" charset="0"/>
                  <a:cs typeface="Times New Roman" pitchFamily="18" charset="0"/>
                </a:rPr>
                <a:t>f</a:t>
              </a:r>
              <a:endParaRPr lang="en-US" sz="2000" i="1">
                <a:solidFill>
                  <a:srgbClr val="FF0000"/>
                </a:solidFill>
                <a:latin typeface="Times New Roman" pitchFamily="18" charset="0"/>
                <a:cs typeface="Times New Roman" pitchFamily="18" charset="0"/>
              </a:endParaRPr>
            </a:p>
          </p:txBody>
        </p:sp>
        <p:cxnSp>
          <p:nvCxnSpPr>
            <p:cNvPr id="34" name="Straight Arrow Connector 33"/>
            <p:cNvCxnSpPr/>
            <p:nvPr/>
          </p:nvCxnSpPr>
          <p:spPr>
            <a:xfrm>
              <a:off x="772303" y="4199568"/>
              <a:ext cx="449422" cy="0"/>
            </a:xfrm>
            <a:prstGeom prst="straightConnector1">
              <a:avLst/>
            </a:prstGeom>
            <a:ln w="28575">
              <a:solidFill>
                <a:srgbClr val="FF0000"/>
              </a:solidFill>
              <a:tailEnd type="triangle" w="lg" len="lg"/>
            </a:ln>
            <a:effectLst/>
          </p:spPr>
          <p:style>
            <a:lnRef idx="1">
              <a:schemeClr val="accent1"/>
            </a:lnRef>
            <a:fillRef idx="0">
              <a:schemeClr val="accent1"/>
            </a:fillRef>
            <a:effectRef idx="0">
              <a:schemeClr val="accent1"/>
            </a:effectRef>
            <a:fontRef idx="minor">
              <a:schemeClr val="tx1"/>
            </a:fontRef>
          </p:style>
        </p:cxnSp>
      </p:grpSp>
      <p:pic>
        <p:nvPicPr>
          <p:cNvPr id="51" name="Picture 50" descr="C:\Users\jhegend\Desktop\Dropbox\DISSERTATION\CHAPTER_4_vpscWeak\untitled.tif"/>
          <p:cNvPicPr>
            <a:picLocks noChangeAspect="1"/>
          </p:cNvPicPr>
          <p:nvPr/>
        </p:nvPicPr>
        <p:blipFill rotWithShape="1">
          <a:blip r:embed="rId3">
            <a:extLst>
              <a:ext uri="{28A0092B-C50C-407E-A947-70E740481C1C}">
                <a14:useLocalDpi xmlns:a14="http://schemas.microsoft.com/office/drawing/2010/main" val="0"/>
              </a:ext>
            </a:extLst>
          </a:blip>
          <a:srcRect l="70555" t="32366" r="2170" b="34784"/>
          <a:stretch/>
        </p:blipFill>
        <p:spPr bwMode="auto">
          <a:xfrm>
            <a:off x="8987394" y="1228060"/>
            <a:ext cx="1147207" cy="690880"/>
          </a:xfrm>
          <a:prstGeom prst="rect">
            <a:avLst/>
          </a:prstGeom>
          <a:noFill/>
          <a:ln>
            <a:noFill/>
          </a:ln>
        </p:spPr>
      </p:pic>
      <p:pic>
        <p:nvPicPr>
          <p:cNvPr id="52" name="Picture 51" descr="C:\Users\jhegend\Desktop\Dropbox\DISSERTATION\CHAPTER_4_vpscWeak\Fig9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0068" y="4151721"/>
            <a:ext cx="2637117" cy="1828800"/>
          </a:xfrm>
          <a:prstGeom prst="rect">
            <a:avLst/>
          </a:prstGeom>
          <a:noFill/>
          <a:ln>
            <a:noFill/>
          </a:ln>
        </p:spPr>
      </p:pic>
      <p:pic>
        <p:nvPicPr>
          <p:cNvPr id="53" name="Picture 52" descr="C:\Users\jhegend\Desktop\Dropbox\DISSERTATION\CHAPTER_4_vpscWeak\untitled.tif"/>
          <p:cNvPicPr>
            <a:picLocks noChangeAspect="1"/>
          </p:cNvPicPr>
          <p:nvPr/>
        </p:nvPicPr>
        <p:blipFill rotWithShape="1">
          <a:blip r:embed="rId3">
            <a:extLst>
              <a:ext uri="{28A0092B-C50C-407E-A947-70E740481C1C}">
                <a14:useLocalDpi xmlns:a14="http://schemas.microsoft.com/office/drawing/2010/main" val="0"/>
              </a:ext>
            </a:extLst>
          </a:blip>
          <a:srcRect r="33758"/>
          <a:stretch/>
        </p:blipFill>
        <p:spPr bwMode="auto">
          <a:xfrm>
            <a:off x="8108130" y="2206047"/>
            <a:ext cx="2422853" cy="1828800"/>
          </a:xfrm>
          <a:prstGeom prst="rect">
            <a:avLst/>
          </a:prstGeom>
          <a:noFill/>
          <a:ln>
            <a:noFill/>
          </a:ln>
        </p:spPr>
      </p:pic>
      <p:sp>
        <p:nvSpPr>
          <p:cNvPr id="4" name="Rectangle 3"/>
          <p:cNvSpPr/>
          <p:nvPr/>
        </p:nvSpPr>
        <p:spPr>
          <a:xfrm>
            <a:off x="10475566" y="2375024"/>
            <a:ext cx="441818" cy="1215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oup 5">
            <a:extLst>
              <a:ext uri="{FF2B5EF4-FFF2-40B4-BE49-F238E27FC236}">
                <a16:creationId xmlns:a16="http://schemas.microsoft.com/office/drawing/2014/main" id="{F60EFF2B-1824-25C5-E28A-5A48CA70E7DB}"/>
              </a:ext>
            </a:extLst>
          </p:cNvPr>
          <p:cNvGrpSpPr/>
          <p:nvPr/>
        </p:nvGrpSpPr>
        <p:grpSpPr>
          <a:xfrm>
            <a:off x="5035040" y="1761459"/>
            <a:ext cx="1137162" cy="400110"/>
            <a:chOff x="5035040" y="1676399"/>
            <a:chExt cx="1137162" cy="400110"/>
          </a:xfrm>
        </p:grpSpPr>
        <p:sp>
          <p:nvSpPr>
            <p:cNvPr id="3" name="TextBox 2">
              <a:extLst>
                <a:ext uri="{FF2B5EF4-FFF2-40B4-BE49-F238E27FC236}">
                  <a16:creationId xmlns:a16="http://schemas.microsoft.com/office/drawing/2014/main" id="{C8431CEE-DA3F-6DF4-C8A9-00C2939D5738}"/>
                </a:ext>
              </a:extLst>
            </p:cNvPr>
            <p:cNvSpPr txBox="1"/>
            <p:nvPr/>
          </p:nvSpPr>
          <p:spPr>
            <a:xfrm>
              <a:off x="5035040" y="1676399"/>
              <a:ext cx="1137162" cy="400110"/>
            </a:xfrm>
            <a:prstGeom prst="rect">
              <a:avLst/>
            </a:prstGeom>
            <a:noFill/>
          </p:spPr>
          <p:txBody>
            <a:bodyPr wrap="square" rtlCol="0">
              <a:spAutoFit/>
            </a:bodyPr>
            <a:lstStyle/>
            <a:p>
              <a:r>
                <a:rPr lang="en-US" sz="2000" b="1" err="1">
                  <a:solidFill>
                    <a:srgbClr val="FF0000"/>
                  </a:solidFill>
                  <a:latin typeface="Times New Roman"/>
                  <a:cs typeface="Times New Roman"/>
                </a:rPr>
                <a:t>θ</a:t>
              </a:r>
              <a:r>
                <a:rPr lang="en-US" sz="2000" b="1" baseline="-25000" err="1">
                  <a:solidFill>
                    <a:srgbClr val="FF0000"/>
                  </a:solidFill>
                  <a:latin typeface="Times New Roman"/>
                  <a:cs typeface="Times New Roman"/>
                </a:rPr>
                <a:t>f</a:t>
              </a:r>
              <a:endParaRPr lang="en-US" sz="2000">
                <a:solidFill>
                  <a:srgbClr val="FF0000"/>
                </a:solidFill>
                <a:latin typeface="Times New Roman" pitchFamily="18" charset="0"/>
                <a:cs typeface="Times New Roman" pitchFamily="18" charset="0"/>
              </a:endParaRPr>
            </a:p>
          </p:txBody>
        </p:sp>
        <p:cxnSp>
          <p:nvCxnSpPr>
            <p:cNvPr id="5" name="Straight Arrow Connector 4">
              <a:extLst>
                <a:ext uri="{FF2B5EF4-FFF2-40B4-BE49-F238E27FC236}">
                  <a16:creationId xmlns:a16="http://schemas.microsoft.com/office/drawing/2014/main" id="{4B1C4A5A-FCC2-73F7-D925-B50C2E137740}"/>
                </a:ext>
              </a:extLst>
            </p:cNvPr>
            <p:cNvCxnSpPr/>
            <p:nvPr/>
          </p:nvCxnSpPr>
          <p:spPr>
            <a:xfrm>
              <a:off x="5350909" y="1905616"/>
              <a:ext cx="298058" cy="0"/>
            </a:xfrm>
            <a:prstGeom prst="straightConnector1">
              <a:avLst/>
            </a:prstGeom>
            <a:ln w="28575">
              <a:solidFill>
                <a:srgbClr val="FF0000"/>
              </a:solidFill>
              <a:tailEnd type="triangle" w="lg" len="lg"/>
            </a:ln>
            <a:effectLst/>
          </p:spPr>
          <p:style>
            <a:lnRef idx="1">
              <a:schemeClr val="accent1"/>
            </a:lnRef>
            <a:fillRef idx="0">
              <a:schemeClr val="accent1"/>
            </a:fillRef>
            <a:effectRef idx="0">
              <a:schemeClr val="accent1"/>
            </a:effectRef>
            <a:fontRef idx="minor">
              <a:schemeClr val="tx1"/>
            </a:fontRef>
          </p:style>
        </p:cxnSp>
      </p:grpSp>
      <p:sp>
        <p:nvSpPr>
          <p:cNvPr id="7" name="Text Box 12">
            <a:extLst>
              <a:ext uri="{FF2B5EF4-FFF2-40B4-BE49-F238E27FC236}">
                <a16:creationId xmlns:a16="http://schemas.microsoft.com/office/drawing/2014/main" id="{3F74D6D1-9AA7-FA24-C9D7-DD55E29194D3}"/>
              </a:ext>
            </a:extLst>
          </p:cNvPr>
          <p:cNvSpPr txBox="1">
            <a:spLocks noChangeArrowheads="1"/>
          </p:cNvSpPr>
          <p:nvPr/>
        </p:nvSpPr>
        <p:spPr bwMode="auto">
          <a:xfrm>
            <a:off x="0" y="6014143"/>
            <a:ext cx="12192000" cy="75713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pPr>
            <a:r>
              <a:rPr lang="en-US" sz="2400"/>
              <a:t>Failing to account for functional dependence of the parameters can be viewed as a form of model </a:t>
            </a:r>
            <a:r>
              <a:rPr lang="en-US" sz="2400" b="1"/>
              <a:t>misspecification</a:t>
            </a:r>
            <a:r>
              <a:rPr lang="en-US" sz="2400"/>
              <a:t>, leading to model bias that can be absorbed by δ(x).</a:t>
            </a:r>
            <a:endParaRPr lang="en-US" sz="2400">
              <a:solidFill>
                <a:schemeClr val="tx2">
                  <a:lumMod val="75000"/>
                </a:schemeClr>
              </a:solidFill>
              <a:latin typeface="Arial Narrow" pitchFamily="34" charset="0"/>
            </a:endParaRPr>
          </a:p>
        </p:txBody>
      </p:sp>
      <p:sp>
        <p:nvSpPr>
          <p:cNvPr id="8" name="Rectangle 7">
            <a:extLst>
              <a:ext uri="{FF2B5EF4-FFF2-40B4-BE49-F238E27FC236}">
                <a16:creationId xmlns:a16="http://schemas.microsoft.com/office/drawing/2014/main" id="{C1DE0823-FC51-48EF-3D36-B0E8380F1892}"/>
              </a:ext>
            </a:extLst>
          </p:cNvPr>
          <p:cNvSpPr/>
          <p:nvPr/>
        </p:nvSpPr>
        <p:spPr>
          <a:xfrm>
            <a:off x="4417593" y="1074942"/>
            <a:ext cx="3384789" cy="1216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639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2" y="1358900"/>
            <a:ext cx="5800058" cy="4713070"/>
          </a:xfrm>
        </p:spPr>
        <p:txBody>
          <a:bodyPr>
            <a:noAutofit/>
          </a:bodyPr>
          <a:lstStyle/>
          <a:p>
            <a:pPr marL="0" indent="0">
              <a:buNone/>
            </a:pPr>
            <a:r>
              <a:rPr lang="en-US" sz="2600">
                <a:solidFill>
                  <a:srgbClr val="000000"/>
                </a:solidFill>
                <a:latin typeface="Arial Narrow" panose="020B0606020202030204" pitchFamily="34" charset="0"/>
              </a:rPr>
              <a:t>For state-aware problems, θ(x) can, for example, represent one or more sub-systems in a multi-physics system. </a:t>
            </a:r>
          </a:p>
          <a:p>
            <a:pPr marL="0" indent="0">
              <a:buNone/>
            </a:pPr>
            <a:endParaRPr lang="en-US" sz="1600">
              <a:solidFill>
                <a:srgbClr val="000000"/>
              </a:solidFill>
              <a:latin typeface="Arial Narrow" panose="020B0606020202030204" pitchFamily="34" charset="0"/>
            </a:endParaRPr>
          </a:p>
          <a:p>
            <a:pPr marL="0" indent="0">
              <a:buNone/>
            </a:pPr>
            <a:endParaRPr lang="en-US" sz="2600">
              <a:solidFill>
                <a:srgbClr val="000000"/>
              </a:solidFill>
              <a:latin typeface="Arial Narrow" panose="020B0606020202030204" pitchFamily="34" charset="0"/>
            </a:endParaRPr>
          </a:p>
          <a:p>
            <a:pPr marL="0" indent="0">
              <a:buNone/>
            </a:pPr>
            <a:r>
              <a:rPr lang="en-US" sz="2600">
                <a:solidFill>
                  <a:srgbClr val="000000"/>
                </a:solidFill>
                <a:latin typeface="Arial Narrow" panose="020B0606020202030204" pitchFamily="34" charset="0"/>
              </a:rPr>
              <a:t>State-aware calibration then amounts to estimating unknown and unobservable constituent models, thereby allowing a practitioner to learn about the underlying physics so that they can be more adequately modeled.</a:t>
            </a:r>
          </a:p>
        </p:txBody>
      </p:sp>
      <p:sp>
        <p:nvSpPr>
          <p:cNvPr id="5" name="Title 1"/>
          <p:cNvSpPr txBox="1">
            <a:spLocks/>
          </p:cNvSpPr>
          <p:nvPr/>
        </p:nvSpPr>
        <p:spPr>
          <a:xfrm>
            <a:off x="0" y="1"/>
            <a:ext cx="12192000" cy="1116619"/>
          </a:xfrm>
          <a:prstGeom prst="rect">
            <a:avLst/>
          </a:prstGeom>
          <a:solidFill>
            <a:schemeClr val="bg1">
              <a:lumMod val="75000"/>
            </a:schemeClr>
          </a:solidFill>
          <a:ln>
            <a:solidFill>
              <a:schemeClr val="bg1">
                <a:lumMod val="75000"/>
              </a:schemeClr>
            </a:solidFill>
          </a:ln>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b="1">
                <a:solidFill>
                  <a:schemeClr val="tx1">
                    <a:lumMod val="75000"/>
                    <a:lumOff val="25000"/>
                  </a:schemeClr>
                </a:solidFill>
                <a:latin typeface="Arial Narrow" pitchFamily="34" charset="0"/>
                <a:ea typeface="+mj-ea"/>
                <a:cs typeface="+mj-cs"/>
              </a:rPr>
              <a:t>In certain applications, however, the calibration parameters vary over the input domain so that </a:t>
            </a:r>
            <a:r>
              <a:rPr lang="en-US" sz="3200" b="1" i="1" err="1">
                <a:solidFill>
                  <a:schemeClr val="tx1">
                    <a:lumMod val="75000"/>
                    <a:lumOff val="25000"/>
                  </a:schemeClr>
                </a:solidFill>
                <a:latin typeface="Arial Narrow" pitchFamily="34" charset="0"/>
                <a:ea typeface="+mj-ea"/>
                <a:cs typeface="+mj-cs"/>
              </a:rPr>
              <a:t>θ≡θ</a:t>
            </a:r>
            <a:r>
              <a:rPr lang="en-US" sz="3200" b="1" i="1">
                <a:solidFill>
                  <a:schemeClr val="tx1">
                    <a:lumMod val="75000"/>
                    <a:lumOff val="25000"/>
                  </a:schemeClr>
                </a:solidFill>
                <a:latin typeface="Arial Narrow" pitchFamily="34" charset="0"/>
                <a:ea typeface="+mj-ea"/>
                <a:cs typeface="+mj-cs"/>
              </a:rPr>
              <a:t>(x) </a:t>
            </a:r>
            <a:r>
              <a:rPr lang="en-US" sz="3200" b="1">
                <a:solidFill>
                  <a:schemeClr val="tx1">
                    <a:lumMod val="75000"/>
                    <a:lumOff val="25000"/>
                  </a:schemeClr>
                </a:solidFill>
                <a:latin typeface="Arial Narrow" pitchFamily="34" charset="0"/>
                <a:ea typeface="+mj-ea"/>
                <a:cs typeface="+mj-cs"/>
              </a:rPr>
              <a:t>is not constant but a function over </a:t>
            </a:r>
            <a:r>
              <a:rPr lang="en-US" sz="3200" b="1" i="1">
                <a:solidFill>
                  <a:schemeClr val="tx1">
                    <a:lumMod val="75000"/>
                    <a:lumOff val="25000"/>
                  </a:schemeClr>
                </a:solidFill>
                <a:latin typeface="Arial Narrow" pitchFamily="34" charset="0"/>
                <a:ea typeface="+mj-ea"/>
                <a:cs typeface="+mj-cs"/>
              </a:rPr>
              <a:t>x</a:t>
            </a:r>
            <a:r>
              <a:rPr lang="en-US" sz="3200" b="1">
                <a:solidFill>
                  <a:schemeClr val="tx1">
                    <a:lumMod val="75000"/>
                    <a:lumOff val="25000"/>
                  </a:schemeClr>
                </a:solidFill>
                <a:latin typeface="Arial Narrow" pitchFamily="34" charset="0"/>
                <a:ea typeface="+mj-ea"/>
                <a:cs typeface="+mj-cs"/>
              </a:rPr>
              <a:t>.</a:t>
            </a:r>
          </a:p>
        </p:txBody>
      </p:sp>
      <p:sp>
        <p:nvSpPr>
          <p:cNvPr id="6" name="TextBox 5"/>
          <p:cNvSpPr txBox="1"/>
          <p:nvPr/>
        </p:nvSpPr>
        <p:spPr>
          <a:xfrm>
            <a:off x="2364508" y="3954614"/>
            <a:ext cx="207161" cy="282182"/>
          </a:xfrm>
          <a:prstGeom prst="rect">
            <a:avLst/>
          </a:prstGeom>
          <a:noFill/>
        </p:spPr>
        <p:txBody>
          <a:bodyPr wrap="square" rtlCol="0">
            <a:spAutoFit/>
          </a:bodyPr>
          <a:lstStyle/>
          <a:p>
            <a:endParaRPr lang="en-US" sz="1800"/>
          </a:p>
        </p:txBody>
      </p:sp>
      <p:sp>
        <p:nvSpPr>
          <p:cNvPr id="17" name="TextBox 16"/>
          <p:cNvSpPr txBox="1"/>
          <p:nvPr/>
        </p:nvSpPr>
        <p:spPr>
          <a:xfrm>
            <a:off x="1442038" y="1906218"/>
            <a:ext cx="3962509" cy="430887"/>
          </a:xfrm>
          <a:prstGeom prst="rect">
            <a:avLst/>
          </a:prstGeom>
          <a:noFill/>
        </p:spPr>
        <p:txBody>
          <a:bodyPr wrap="square" rtlCol="0">
            <a:spAutoFit/>
          </a:bodyPr>
          <a:lstStyle/>
          <a:p>
            <a:r>
              <a:rPr lang="en-US" sz="2200" i="1">
                <a:solidFill>
                  <a:schemeClr val="tx1">
                    <a:lumMod val="85000"/>
                    <a:lumOff val="15000"/>
                  </a:schemeClr>
                </a:solidFill>
                <a:latin typeface="Times New Roman"/>
                <a:cs typeface="Times New Roman"/>
              </a:rPr>
              <a:t>y(</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 = </a:t>
            </a:r>
            <a:r>
              <a:rPr lang="en-US" sz="2200" i="1" err="1">
                <a:solidFill>
                  <a:schemeClr val="tx1">
                    <a:lumMod val="85000"/>
                    <a:lumOff val="15000"/>
                  </a:schemeClr>
                </a:solidFill>
                <a:latin typeface="Times New Roman"/>
                <a:cs typeface="Times New Roman"/>
              </a:rPr>
              <a:t>ƞ</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 </a:t>
            </a:r>
            <a:r>
              <a:rPr lang="en-US" sz="2200" b="1" i="1" err="1">
                <a:solidFill>
                  <a:schemeClr val="tx1">
                    <a:lumMod val="85000"/>
                    <a:lumOff val="15000"/>
                  </a:schemeClr>
                </a:solidFill>
                <a:latin typeface="Times New Roman"/>
                <a:cs typeface="Times New Roman"/>
              </a:rPr>
              <a:t>θ</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b="1" i="1">
                <a:solidFill>
                  <a:schemeClr val="tx1">
                    <a:lumMod val="85000"/>
                    <a:lumOff val="15000"/>
                  </a:schemeClr>
                </a:solidFill>
                <a:latin typeface="Times New Roman"/>
                <a:cs typeface="Times New Roman"/>
              </a:rPr>
              <a:t>)</a:t>
            </a:r>
            <a:r>
              <a:rPr lang="en-US" sz="2200" i="1">
                <a:solidFill>
                  <a:schemeClr val="tx1">
                    <a:lumMod val="85000"/>
                    <a:lumOff val="15000"/>
                  </a:schemeClr>
                </a:solidFill>
                <a:latin typeface="Times New Roman"/>
                <a:cs typeface="Times New Roman"/>
              </a:rPr>
              <a:t>)</a:t>
            </a:r>
            <a:r>
              <a:rPr lang="en-US" sz="2200">
                <a:solidFill>
                  <a:schemeClr val="tx1">
                    <a:lumMod val="85000"/>
                    <a:lumOff val="15000"/>
                  </a:schemeClr>
                </a:solidFill>
                <a:latin typeface="Times New Roman"/>
                <a:cs typeface="Times New Roman"/>
              </a:rPr>
              <a:t> + </a:t>
            </a:r>
            <a:r>
              <a:rPr lang="en-US" sz="2200" i="1" err="1">
                <a:solidFill>
                  <a:schemeClr val="tx1">
                    <a:lumMod val="85000"/>
                    <a:lumOff val="15000"/>
                  </a:schemeClr>
                </a:solidFill>
                <a:latin typeface="Times New Roman"/>
                <a:cs typeface="Times New Roman"/>
              </a:rPr>
              <a:t>δ</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a:t>
            </a:r>
            <a:r>
              <a:rPr lang="en-US" sz="2200">
                <a:solidFill>
                  <a:schemeClr val="tx1">
                    <a:lumMod val="85000"/>
                    <a:lumOff val="15000"/>
                  </a:schemeClr>
                </a:solidFill>
                <a:latin typeface="Times New Roman"/>
                <a:cs typeface="Times New Roman"/>
              </a:rPr>
              <a:t> </a:t>
            </a:r>
            <a:r>
              <a:rPr lang="en-US" sz="2200" i="1">
                <a:solidFill>
                  <a:schemeClr val="tx1">
                    <a:lumMod val="85000"/>
                    <a:lumOff val="15000"/>
                  </a:schemeClr>
                </a:solidFill>
                <a:latin typeface="Times New Roman"/>
                <a:cs typeface="Times New Roman"/>
              </a:rPr>
              <a:t>+ </a:t>
            </a:r>
            <a:r>
              <a:rPr lang="en-US" sz="2200" i="1">
                <a:solidFill>
                  <a:schemeClr val="tx1">
                    <a:lumMod val="85000"/>
                    <a:lumOff val="15000"/>
                  </a:schemeClr>
                </a:solidFill>
                <a:latin typeface="Times New Roman"/>
                <a:cs typeface="Times New Roman"/>
                <a:sym typeface="Symbol"/>
              </a:rPr>
              <a:t></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a:t>
            </a:r>
          </a:p>
        </p:txBody>
      </p:sp>
      <p:sp>
        <p:nvSpPr>
          <p:cNvPr id="19" name="TextBox 18"/>
          <p:cNvSpPr txBox="1"/>
          <p:nvPr/>
        </p:nvSpPr>
        <p:spPr>
          <a:xfrm>
            <a:off x="1459818" y="4052933"/>
            <a:ext cx="3581287" cy="430887"/>
          </a:xfrm>
          <a:prstGeom prst="rect">
            <a:avLst/>
          </a:prstGeom>
          <a:noFill/>
        </p:spPr>
        <p:txBody>
          <a:bodyPr wrap="square" rtlCol="0">
            <a:spAutoFit/>
          </a:bodyPr>
          <a:lstStyle/>
          <a:p>
            <a:r>
              <a:rPr lang="en-US" sz="2200" i="1">
                <a:solidFill>
                  <a:schemeClr val="tx1">
                    <a:lumMod val="85000"/>
                    <a:lumOff val="15000"/>
                  </a:schemeClr>
                </a:solidFill>
                <a:latin typeface="Times New Roman"/>
                <a:cs typeface="Times New Roman"/>
              </a:rPr>
              <a:t>y(</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 = </a:t>
            </a:r>
            <a:r>
              <a:rPr lang="en-US" sz="2200" i="1" err="1">
                <a:solidFill>
                  <a:schemeClr val="tx1">
                    <a:lumMod val="85000"/>
                    <a:lumOff val="15000"/>
                  </a:schemeClr>
                </a:solidFill>
                <a:latin typeface="Times New Roman"/>
                <a:cs typeface="Times New Roman"/>
              </a:rPr>
              <a:t>ƞ</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 </a:t>
            </a:r>
            <a:r>
              <a:rPr lang="en-US" sz="2200" b="1" i="1" err="1">
                <a:solidFill>
                  <a:schemeClr val="tx1">
                    <a:lumMod val="85000"/>
                    <a:lumOff val="15000"/>
                  </a:schemeClr>
                </a:solidFill>
                <a:latin typeface="Times New Roman"/>
                <a:cs typeface="Times New Roman"/>
              </a:rPr>
              <a:t>θ</a:t>
            </a:r>
            <a:r>
              <a:rPr lang="en-US" sz="2200" i="1">
                <a:solidFill>
                  <a:schemeClr val="tx1">
                    <a:lumMod val="85000"/>
                    <a:lumOff val="15000"/>
                  </a:schemeClr>
                </a:solidFill>
                <a:latin typeface="Times New Roman"/>
                <a:cs typeface="Times New Roman"/>
              </a:rPr>
              <a:t>)</a:t>
            </a:r>
            <a:r>
              <a:rPr lang="en-US" sz="2200">
                <a:solidFill>
                  <a:schemeClr val="tx1">
                    <a:lumMod val="85000"/>
                    <a:lumOff val="15000"/>
                  </a:schemeClr>
                </a:solidFill>
                <a:latin typeface="Times New Roman"/>
                <a:cs typeface="Times New Roman"/>
              </a:rPr>
              <a:t> + </a:t>
            </a:r>
            <a:r>
              <a:rPr lang="en-US" sz="2200" i="1" err="1">
                <a:solidFill>
                  <a:schemeClr val="tx1">
                    <a:lumMod val="85000"/>
                    <a:lumOff val="15000"/>
                  </a:schemeClr>
                </a:solidFill>
                <a:latin typeface="Times New Roman"/>
                <a:cs typeface="Times New Roman"/>
              </a:rPr>
              <a:t>δ</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a:t>
            </a:r>
            <a:r>
              <a:rPr lang="en-US" sz="2200">
                <a:solidFill>
                  <a:schemeClr val="tx1">
                    <a:lumMod val="85000"/>
                    <a:lumOff val="15000"/>
                  </a:schemeClr>
                </a:solidFill>
                <a:latin typeface="Times New Roman"/>
                <a:cs typeface="Times New Roman"/>
              </a:rPr>
              <a:t> </a:t>
            </a:r>
            <a:r>
              <a:rPr lang="en-US" sz="2200" i="1">
                <a:solidFill>
                  <a:schemeClr val="tx1">
                    <a:lumMod val="85000"/>
                    <a:lumOff val="15000"/>
                  </a:schemeClr>
                </a:solidFill>
                <a:latin typeface="Times New Roman"/>
                <a:cs typeface="Times New Roman"/>
              </a:rPr>
              <a:t>+ </a:t>
            </a:r>
            <a:r>
              <a:rPr lang="en-US" sz="2200" i="1">
                <a:solidFill>
                  <a:schemeClr val="tx1">
                    <a:lumMod val="85000"/>
                    <a:lumOff val="15000"/>
                  </a:schemeClr>
                </a:solidFill>
                <a:latin typeface="Times New Roman"/>
                <a:cs typeface="Times New Roman"/>
                <a:sym typeface="Symbol"/>
              </a:rPr>
              <a:t></a:t>
            </a:r>
            <a:r>
              <a:rPr lang="en-US" sz="2200" i="1">
                <a:solidFill>
                  <a:schemeClr val="tx1">
                    <a:lumMod val="85000"/>
                    <a:lumOff val="15000"/>
                  </a:schemeClr>
                </a:solidFill>
                <a:latin typeface="Times New Roman"/>
                <a:cs typeface="Times New Roman"/>
              </a:rPr>
              <a:t>(</a:t>
            </a:r>
            <a:r>
              <a:rPr lang="en-US" sz="2200" b="1" i="1">
                <a:solidFill>
                  <a:schemeClr val="tx1">
                    <a:lumMod val="85000"/>
                    <a:lumOff val="15000"/>
                  </a:schemeClr>
                </a:solidFill>
                <a:latin typeface="Times New Roman"/>
                <a:cs typeface="Times New Roman"/>
              </a:rPr>
              <a:t>x</a:t>
            </a:r>
            <a:r>
              <a:rPr lang="en-US" sz="2200" i="1" baseline="30000">
                <a:solidFill>
                  <a:schemeClr val="tx1">
                    <a:lumMod val="85000"/>
                    <a:lumOff val="15000"/>
                  </a:schemeClr>
                </a:solidFill>
                <a:latin typeface="Times New Roman"/>
                <a:cs typeface="Times New Roman"/>
              </a:rPr>
              <a:t>i</a:t>
            </a:r>
            <a:r>
              <a:rPr lang="en-US" sz="2200" i="1">
                <a:solidFill>
                  <a:schemeClr val="tx1">
                    <a:lumMod val="85000"/>
                    <a:lumOff val="15000"/>
                  </a:schemeClr>
                </a:solidFill>
                <a:latin typeface="Times New Roman"/>
                <a:cs typeface="Times New Roman"/>
              </a:rPr>
              <a:t>)</a:t>
            </a:r>
            <a:endParaRPr lang="en-US" sz="1800">
              <a:solidFill>
                <a:schemeClr val="tx1">
                  <a:lumMod val="85000"/>
                  <a:lumOff val="15000"/>
                </a:schemeClr>
              </a:solidFill>
              <a:latin typeface="Times New Roman"/>
              <a:cs typeface="Times New Roman"/>
            </a:endParaRPr>
          </a:p>
        </p:txBody>
      </p:sp>
      <p:sp>
        <p:nvSpPr>
          <p:cNvPr id="2" name="TextBox 1"/>
          <p:cNvSpPr txBox="1"/>
          <p:nvPr/>
        </p:nvSpPr>
        <p:spPr>
          <a:xfrm>
            <a:off x="1442037" y="3592694"/>
            <a:ext cx="2700804" cy="461665"/>
          </a:xfrm>
          <a:prstGeom prst="rect">
            <a:avLst/>
          </a:prstGeom>
          <a:noFill/>
        </p:spPr>
        <p:txBody>
          <a:bodyPr wrap="square" rtlCol="0">
            <a:spAutoFit/>
          </a:bodyPr>
          <a:lstStyle/>
          <a:p>
            <a:r>
              <a:rPr lang="en-US" sz="2400" b="1">
                <a:solidFill>
                  <a:srgbClr val="199DC0"/>
                </a:solidFill>
                <a:latin typeface="Arial Narrow" pitchFamily="34" charset="0"/>
                <a:cs typeface="Arial" pitchFamily="34" charset="0"/>
              </a:rPr>
              <a:t>Traditional Approach</a:t>
            </a:r>
          </a:p>
        </p:txBody>
      </p:sp>
      <p:sp>
        <p:nvSpPr>
          <p:cNvPr id="20" name="TextBox 19"/>
          <p:cNvSpPr txBox="1"/>
          <p:nvPr/>
        </p:nvSpPr>
        <p:spPr>
          <a:xfrm>
            <a:off x="1442037" y="1436061"/>
            <a:ext cx="4019498" cy="461665"/>
          </a:xfrm>
          <a:prstGeom prst="rect">
            <a:avLst/>
          </a:prstGeom>
          <a:noFill/>
        </p:spPr>
        <p:txBody>
          <a:bodyPr wrap="square" rtlCol="0">
            <a:spAutoFit/>
          </a:bodyPr>
          <a:lstStyle/>
          <a:p>
            <a:r>
              <a:rPr lang="en-US" sz="2400" b="1">
                <a:solidFill>
                  <a:srgbClr val="199DC0"/>
                </a:solidFill>
                <a:latin typeface="Arial Narrow" pitchFamily="34" charset="0"/>
                <a:cs typeface="Arial" pitchFamily="34" charset="0"/>
              </a:rPr>
              <a:t>Constituent Inference Approach</a:t>
            </a:r>
          </a:p>
        </p:txBody>
      </p:sp>
      <p:sp>
        <p:nvSpPr>
          <p:cNvPr id="11" name="Text Box 12"/>
          <p:cNvSpPr txBox="1">
            <a:spLocks noChangeArrowheads="1"/>
          </p:cNvSpPr>
          <p:nvPr/>
        </p:nvSpPr>
        <p:spPr bwMode="auto">
          <a:xfrm>
            <a:off x="0" y="6246371"/>
            <a:ext cx="12192000" cy="590931"/>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pPr>
            <a:r>
              <a:rPr lang="en-US">
                <a:solidFill>
                  <a:schemeClr val="tx2">
                    <a:lumMod val="75000"/>
                  </a:schemeClr>
                </a:solidFill>
                <a:latin typeface="Arial Narrow" pitchFamily="34" charset="0"/>
              </a:rPr>
              <a:t>Brown A. and Atamturktur S. (2018), “Nonparametric Functional Calibration of Computer Models,” </a:t>
            </a:r>
            <a:r>
              <a:rPr lang="en-US" err="1">
                <a:solidFill>
                  <a:schemeClr val="tx2">
                    <a:lumMod val="75000"/>
                  </a:schemeClr>
                </a:solidFill>
                <a:latin typeface="Arial Narrow" pitchFamily="34" charset="0"/>
              </a:rPr>
              <a:t>Statistica</a:t>
            </a:r>
            <a:r>
              <a:rPr lang="en-US">
                <a:solidFill>
                  <a:schemeClr val="tx2">
                    <a:lumMod val="75000"/>
                  </a:schemeClr>
                </a:solidFill>
                <a:latin typeface="Arial Narrow" pitchFamily="34" charset="0"/>
              </a:rPr>
              <a:t> </a:t>
            </a:r>
            <a:r>
              <a:rPr lang="en-US" err="1">
                <a:solidFill>
                  <a:schemeClr val="tx2">
                    <a:lumMod val="75000"/>
                  </a:schemeClr>
                </a:solidFill>
                <a:latin typeface="Arial Narrow" pitchFamily="34" charset="0"/>
              </a:rPr>
              <a:t>Sinica</a:t>
            </a:r>
            <a:r>
              <a:rPr lang="en-US">
                <a:solidFill>
                  <a:schemeClr val="tx2">
                    <a:lumMod val="75000"/>
                  </a:schemeClr>
                </a:solidFill>
                <a:latin typeface="Arial Narrow" pitchFamily="34" charset="0"/>
              </a:rPr>
              <a:t> (Institute of Statistical Science), Vol. 28, No. 2, pp. 721-742.</a:t>
            </a:r>
          </a:p>
        </p:txBody>
      </p:sp>
      <p:cxnSp>
        <p:nvCxnSpPr>
          <p:cNvPr id="7" name="Straight Arrow Connector 6">
            <a:extLst>
              <a:ext uri="{FF2B5EF4-FFF2-40B4-BE49-F238E27FC236}">
                <a16:creationId xmlns:a16="http://schemas.microsoft.com/office/drawing/2014/main" id="{7E16AC7F-3476-3A2E-3133-1D277A339F8A}"/>
              </a:ext>
            </a:extLst>
          </p:cNvPr>
          <p:cNvCxnSpPr>
            <a:cxnSpLocks/>
          </p:cNvCxnSpPr>
          <p:nvPr/>
        </p:nvCxnSpPr>
        <p:spPr>
          <a:xfrm flipV="1">
            <a:off x="3141276" y="2445489"/>
            <a:ext cx="0" cy="35760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05FD642-3F17-B97F-2B48-ADC58ABB5421}"/>
              </a:ext>
            </a:extLst>
          </p:cNvPr>
          <p:cNvCxnSpPr/>
          <p:nvPr/>
        </p:nvCxnSpPr>
        <p:spPr>
          <a:xfrm>
            <a:off x="2862904" y="2400900"/>
            <a:ext cx="578735"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550616"/>
      </p:ext>
    </p:extLst>
  </p:cSld>
  <p:clrMapOvr>
    <a:masterClrMapping/>
  </p:clrMapOvr>
  <mc:AlternateContent xmlns:mc="http://schemas.openxmlformats.org/markup-compatibility/2006" xmlns:p14="http://schemas.microsoft.com/office/powerpoint/2010/main">
    <mc:Choice Requires="p14">
      <p:transition spd="slow" p14:dur="2000" advTm="31929"/>
    </mc:Choice>
    <mc:Fallback xmlns="">
      <p:transition spd="slow" advTm="3192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2482" y="2699990"/>
            <a:ext cx="11897833" cy="1507057"/>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endParaRPr lang="en-US" sz="3200">
              <a:solidFill>
                <a:srgbClr val="000000"/>
              </a:solidFill>
              <a:latin typeface="Arial Narrow" panose="020B0606020202030204" pitchFamily="34" charset="0"/>
              <a:cs typeface="Calibri"/>
            </a:endParaRPr>
          </a:p>
        </p:txBody>
      </p:sp>
      <p:cxnSp>
        <p:nvCxnSpPr>
          <p:cNvPr id="161" name="Straight Arrow Connector 160"/>
          <p:cNvCxnSpPr>
            <a:stCxn id="171" idx="0"/>
            <a:endCxn id="257" idx="2"/>
          </p:cNvCxnSpPr>
          <p:nvPr/>
        </p:nvCxnSpPr>
        <p:spPr>
          <a:xfrm flipV="1">
            <a:off x="3138088" y="4120024"/>
            <a:ext cx="4051" cy="302283"/>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8964138" y="4341306"/>
            <a:ext cx="1557807" cy="783851"/>
            <a:chOff x="6970998" y="4913075"/>
            <a:chExt cx="1888407" cy="950201"/>
          </a:xfrm>
        </p:grpSpPr>
        <p:sp>
          <p:nvSpPr>
            <p:cNvPr id="311" name="Diamond 310"/>
            <p:cNvSpPr/>
            <p:nvPr/>
          </p:nvSpPr>
          <p:spPr>
            <a:xfrm>
              <a:off x="6970998" y="4913075"/>
              <a:ext cx="1888407" cy="950201"/>
            </a:xfrm>
            <a:prstGeom prst="diamond">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312" name="TextBox 311"/>
            <p:cNvSpPr txBox="1"/>
            <p:nvPr/>
          </p:nvSpPr>
          <p:spPr>
            <a:xfrm>
              <a:off x="7109320" y="5100057"/>
              <a:ext cx="1678007" cy="55964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Termination criteria met?</a:t>
              </a:r>
            </a:p>
          </p:txBody>
        </p:sp>
      </p:grpSp>
      <p:sp>
        <p:nvSpPr>
          <p:cNvPr id="167" name="TextBox 166"/>
          <p:cNvSpPr txBox="1"/>
          <p:nvPr/>
        </p:nvSpPr>
        <p:spPr>
          <a:xfrm>
            <a:off x="8643237" y="4746626"/>
            <a:ext cx="38436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000000"/>
                </a:solidFill>
              </a:rPr>
              <a:t>no</a:t>
            </a:r>
          </a:p>
        </p:txBody>
      </p:sp>
      <p:sp>
        <p:nvSpPr>
          <p:cNvPr id="168" name="TextBox 167"/>
          <p:cNvSpPr txBox="1"/>
          <p:nvPr/>
        </p:nvSpPr>
        <p:spPr>
          <a:xfrm>
            <a:off x="9738346" y="5125157"/>
            <a:ext cx="476876"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000000"/>
                </a:solidFill>
              </a:rPr>
              <a:t>yes</a:t>
            </a:r>
          </a:p>
        </p:txBody>
      </p:sp>
      <p:sp>
        <p:nvSpPr>
          <p:cNvPr id="169" name="Oval 168"/>
          <p:cNvSpPr/>
          <p:nvPr/>
        </p:nvSpPr>
        <p:spPr>
          <a:xfrm>
            <a:off x="2731646" y="5891366"/>
            <a:ext cx="804316" cy="240269"/>
          </a:xfrm>
          <a:prstGeom prst="ellipse">
            <a:avLst/>
          </a:prstGeom>
          <a:solidFill>
            <a:schemeClr val="bg1">
              <a:lumMod val="8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lIns="18288" r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solidFill>
                  <a:srgbClr val="000000"/>
                </a:solidFill>
                <a:latin typeface="Calibri"/>
                <a:cs typeface="Calibri"/>
              </a:rPr>
              <a:t>Start</a:t>
            </a:r>
          </a:p>
        </p:txBody>
      </p:sp>
      <p:grpSp>
        <p:nvGrpSpPr>
          <p:cNvPr id="497" name="Group 496"/>
          <p:cNvGrpSpPr/>
          <p:nvPr/>
        </p:nvGrpSpPr>
        <p:grpSpPr>
          <a:xfrm>
            <a:off x="1618069" y="2205503"/>
            <a:ext cx="3053900" cy="1914521"/>
            <a:chOff x="1" y="2844775"/>
            <a:chExt cx="3053900" cy="1914521"/>
          </a:xfrm>
        </p:grpSpPr>
        <p:grpSp>
          <p:nvGrpSpPr>
            <p:cNvPr id="179" name="Group 178"/>
            <p:cNvGrpSpPr/>
            <p:nvPr/>
          </p:nvGrpSpPr>
          <p:grpSpPr>
            <a:xfrm>
              <a:off x="72571" y="2883896"/>
              <a:ext cx="2902997" cy="1875400"/>
              <a:chOff x="3383556" y="2478300"/>
              <a:chExt cx="1774867" cy="1247759"/>
            </a:xfrm>
          </p:grpSpPr>
          <p:sp>
            <p:nvSpPr>
              <p:cNvPr id="257" name="Rectangle 256"/>
              <p:cNvSpPr/>
              <p:nvPr/>
            </p:nvSpPr>
            <p:spPr>
              <a:xfrm>
                <a:off x="3383556" y="2478300"/>
                <a:ext cx="1774867" cy="1247759"/>
              </a:xfrm>
              <a:prstGeom prst="rect">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58" name="TextBox 257"/>
              <p:cNvSpPr txBox="1"/>
              <p:nvPr/>
            </p:nvSpPr>
            <p:spPr>
              <a:xfrm>
                <a:off x="4631131" y="2542174"/>
                <a:ext cx="112903" cy="20477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a:solidFill>
                    <a:srgbClr val="000000"/>
                  </a:solidFill>
                </a:endParaRPr>
              </a:p>
            </p:txBody>
          </p:sp>
        </p:grpSp>
        <p:grpSp>
          <p:nvGrpSpPr>
            <p:cNvPr id="180" name="Group 179"/>
            <p:cNvGrpSpPr/>
            <p:nvPr/>
          </p:nvGrpSpPr>
          <p:grpSpPr>
            <a:xfrm>
              <a:off x="110654" y="3249339"/>
              <a:ext cx="1141063" cy="303273"/>
              <a:chOff x="3605446" y="1777699"/>
              <a:chExt cx="1383221" cy="367634"/>
            </a:xfrm>
          </p:grpSpPr>
          <p:sp>
            <p:nvSpPr>
              <p:cNvPr id="255" name="Rectangle 254"/>
              <p:cNvSpPr/>
              <p:nvPr/>
            </p:nvSpPr>
            <p:spPr>
              <a:xfrm>
                <a:off x="3696159" y="1777699"/>
                <a:ext cx="1205032" cy="367634"/>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solidFill>
                    <a:srgbClr val="000000"/>
                  </a:solidFill>
                </a:endParaRPr>
              </a:p>
            </p:txBody>
          </p:sp>
          <p:sp>
            <p:nvSpPr>
              <p:cNvPr id="256" name="TextBox 255"/>
              <p:cNvSpPr txBox="1"/>
              <p:nvPr/>
            </p:nvSpPr>
            <p:spPr>
              <a:xfrm>
                <a:off x="3605446" y="1789948"/>
                <a:ext cx="1383221" cy="29847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Evaluate Model</a:t>
                </a:r>
              </a:p>
            </p:txBody>
          </p:sp>
        </p:grpSp>
        <p:sp>
          <p:nvSpPr>
            <p:cNvPr id="181" name="TextBox 180"/>
            <p:cNvSpPr txBox="1"/>
            <p:nvPr/>
          </p:nvSpPr>
          <p:spPr>
            <a:xfrm>
              <a:off x="1" y="2844775"/>
              <a:ext cx="3053900"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Repeated Metropolis </a:t>
              </a:r>
              <a:r>
                <a:rPr lang="en-US" sz="1200" b="1" err="1">
                  <a:solidFill>
                    <a:srgbClr val="000000"/>
                  </a:solidFill>
                </a:rPr>
                <a:t>substeps</a:t>
              </a:r>
              <a:r>
                <a:rPr lang="en-US" sz="1200" b="1">
                  <a:solidFill>
                    <a:srgbClr val="000000"/>
                  </a:solidFill>
                </a:rPr>
                <a:t> for </a:t>
              </a:r>
              <a:r>
                <a:rPr lang="en-US" sz="1200" b="1" err="1">
                  <a:solidFill>
                    <a:srgbClr val="000000"/>
                  </a:solidFill>
                  <a:latin typeface="Calibri"/>
                  <a:cs typeface="Calibri"/>
                </a:rPr>
                <a:t>θ</a:t>
              </a:r>
              <a:r>
                <a:rPr lang="en-US" sz="1200" b="1" baseline="-25000" err="1">
                  <a:solidFill>
                    <a:srgbClr val="000000"/>
                  </a:solidFill>
                  <a:latin typeface="Calibri"/>
                  <a:cs typeface="Calibri"/>
                </a:rPr>
                <a:t>f</a:t>
              </a:r>
              <a:r>
                <a:rPr lang="en-US" sz="1200" b="1" baseline="-25000">
                  <a:solidFill>
                    <a:srgbClr val="000000"/>
                  </a:solidFill>
                  <a:latin typeface="Calibri"/>
                  <a:cs typeface="Calibri"/>
                </a:rPr>
                <a:t> </a:t>
              </a:r>
              <a:r>
                <a:rPr lang="en-US" sz="1200" b="1">
                  <a:solidFill>
                    <a:srgbClr val="000000"/>
                  </a:solidFill>
                  <a:latin typeface="Calibri"/>
                  <a:cs typeface="Calibri"/>
                </a:rPr>
                <a:t>(</a:t>
              </a:r>
              <a:r>
                <a:rPr lang="en-US" sz="1200" b="1" err="1">
                  <a:solidFill>
                    <a:srgbClr val="000000"/>
                  </a:solidFill>
                  <a:latin typeface="Calibri"/>
                  <a:cs typeface="Calibri"/>
                </a:rPr>
                <a:t>x</a:t>
              </a:r>
              <a:r>
                <a:rPr lang="en-US" sz="1200" b="1" baseline="-25000" err="1">
                  <a:solidFill>
                    <a:srgbClr val="000000"/>
                  </a:solidFill>
                  <a:latin typeface="Calibri"/>
                  <a:cs typeface="Calibri"/>
                </a:rPr>
                <a:t>f</a:t>
              </a:r>
              <a:r>
                <a:rPr lang="en-US" sz="1200" b="1">
                  <a:solidFill>
                    <a:srgbClr val="000000"/>
                  </a:solidFill>
                  <a:latin typeface="Calibri"/>
                  <a:cs typeface="Calibri"/>
                </a:rPr>
                <a:t>)</a:t>
              </a:r>
              <a:r>
                <a:rPr lang="en-US" sz="1200" b="1">
                  <a:solidFill>
                    <a:srgbClr val="000000"/>
                  </a:solidFill>
                </a:rPr>
                <a:t> </a:t>
              </a:r>
            </a:p>
          </p:txBody>
        </p:sp>
        <p:sp>
          <p:nvSpPr>
            <p:cNvPr id="182" name="TextBox 181"/>
            <p:cNvSpPr txBox="1"/>
            <p:nvPr/>
          </p:nvSpPr>
          <p:spPr>
            <a:xfrm>
              <a:off x="1798439" y="3667245"/>
              <a:ext cx="34157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000000"/>
                  </a:solidFill>
                </a:rPr>
                <a:t>no</a:t>
              </a:r>
            </a:p>
          </p:txBody>
        </p:sp>
        <p:sp>
          <p:nvSpPr>
            <p:cNvPr id="183" name="TextBox 182"/>
            <p:cNvSpPr txBox="1"/>
            <p:nvPr/>
          </p:nvSpPr>
          <p:spPr>
            <a:xfrm>
              <a:off x="2312336" y="3670179"/>
              <a:ext cx="404183"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000000"/>
                  </a:solidFill>
                </a:rPr>
                <a:t>yes</a:t>
              </a:r>
            </a:p>
          </p:txBody>
        </p:sp>
        <p:cxnSp>
          <p:nvCxnSpPr>
            <p:cNvPr id="184" name="Straight Arrow Connector 183"/>
            <p:cNvCxnSpPr/>
            <p:nvPr/>
          </p:nvCxnSpPr>
          <p:spPr>
            <a:xfrm flipH="1" flipV="1">
              <a:off x="662141" y="3597175"/>
              <a:ext cx="4550" cy="322439"/>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5" name="Elbow Connector 184"/>
            <p:cNvCxnSpPr/>
            <p:nvPr/>
          </p:nvCxnSpPr>
          <p:spPr>
            <a:xfrm rot="5400000">
              <a:off x="1747953" y="3690273"/>
              <a:ext cx="468156" cy="481725"/>
            </a:xfrm>
            <a:prstGeom prst="bentConnector3">
              <a:avLst>
                <a:gd name="adj1" fmla="val 44463"/>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6" name="Elbow Connector 185"/>
            <p:cNvCxnSpPr/>
            <p:nvPr/>
          </p:nvCxnSpPr>
          <p:spPr>
            <a:xfrm rot="16200000" flipH="1">
              <a:off x="2253879" y="3665536"/>
              <a:ext cx="450864" cy="513906"/>
            </a:xfrm>
            <a:prstGeom prst="bentConnector3">
              <a:avLst>
                <a:gd name="adj1" fmla="val 46167"/>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a:off x="1193965" y="3408545"/>
              <a:ext cx="340771" cy="0"/>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188" name="Group 187"/>
            <p:cNvGrpSpPr/>
            <p:nvPr/>
          </p:nvGrpSpPr>
          <p:grpSpPr>
            <a:xfrm>
              <a:off x="183795" y="4000878"/>
              <a:ext cx="698459" cy="635327"/>
              <a:chOff x="107131" y="3214393"/>
              <a:chExt cx="698459" cy="635327"/>
            </a:xfrm>
          </p:grpSpPr>
          <p:sp>
            <p:nvSpPr>
              <p:cNvPr id="251" name="Line 15"/>
              <p:cNvSpPr>
                <a:spLocks noChangeShapeType="1"/>
              </p:cNvSpPr>
              <p:nvPr/>
            </p:nvSpPr>
            <p:spPr bwMode="auto">
              <a:xfrm>
                <a:off x="314687" y="3668597"/>
                <a:ext cx="490903" cy="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52" name="Line 16"/>
              <p:cNvSpPr>
                <a:spLocks noChangeShapeType="1"/>
              </p:cNvSpPr>
              <p:nvPr/>
            </p:nvSpPr>
            <p:spPr bwMode="auto">
              <a:xfrm rot="16200000" flipV="1">
                <a:off x="99289" y="3444893"/>
                <a:ext cx="461002" cy="2"/>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53" name="Rectangle 252"/>
              <p:cNvSpPr/>
              <p:nvPr/>
            </p:nvSpPr>
            <p:spPr>
              <a:xfrm rot="16200000">
                <a:off x="86613" y="3327989"/>
                <a:ext cx="287258"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err="1">
                    <a:solidFill>
                      <a:srgbClr val="000000"/>
                    </a:solidFill>
                    <a:latin typeface="Times New Roman" pitchFamily="18" charset="0"/>
                    <a:cs typeface="Times New Roman" pitchFamily="18" charset="0"/>
                  </a:rPr>
                  <a:t>θ</a:t>
                </a:r>
                <a:r>
                  <a:rPr lang="en-US" sz="1000" b="1" baseline="-25000" err="1">
                    <a:solidFill>
                      <a:srgbClr val="000000"/>
                    </a:solidFill>
                    <a:latin typeface="Times New Roman" pitchFamily="18" charset="0"/>
                    <a:cs typeface="Times New Roman" pitchFamily="18" charset="0"/>
                  </a:rPr>
                  <a:t>f</a:t>
                </a:r>
                <a:endParaRPr lang="en-US" sz="1000">
                  <a:solidFill>
                    <a:srgbClr val="000000"/>
                  </a:solidFill>
                </a:endParaRPr>
              </a:p>
            </p:txBody>
          </p:sp>
          <p:sp>
            <p:nvSpPr>
              <p:cNvPr id="254" name="Rectangle 253"/>
              <p:cNvSpPr/>
              <p:nvPr/>
            </p:nvSpPr>
            <p:spPr>
              <a:xfrm>
                <a:off x="412581" y="3603499"/>
                <a:ext cx="287258"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err="1">
                    <a:solidFill>
                      <a:srgbClr val="000000"/>
                    </a:solidFill>
                    <a:latin typeface="Times New Roman" pitchFamily="18" charset="0"/>
                    <a:cs typeface="Times New Roman" pitchFamily="18" charset="0"/>
                  </a:rPr>
                  <a:t>x</a:t>
                </a:r>
                <a:r>
                  <a:rPr lang="en-US" sz="1000" b="1" baseline="-25000" err="1">
                    <a:solidFill>
                      <a:srgbClr val="000000"/>
                    </a:solidFill>
                    <a:latin typeface="Times New Roman" pitchFamily="18" charset="0"/>
                    <a:cs typeface="Times New Roman" pitchFamily="18" charset="0"/>
                  </a:rPr>
                  <a:t>f</a:t>
                </a:r>
                <a:endParaRPr lang="en-US" sz="1000">
                  <a:solidFill>
                    <a:srgbClr val="000000"/>
                  </a:solidFill>
                </a:endParaRPr>
              </a:p>
            </p:txBody>
          </p:sp>
        </p:grpSp>
        <p:cxnSp>
          <p:nvCxnSpPr>
            <p:cNvPr id="189" name="Curved Connector 188"/>
            <p:cNvCxnSpPr/>
            <p:nvPr/>
          </p:nvCxnSpPr>
          <p:spPr>
            <a:xfrm rot="10800000" flipH="1">
              <a:off x="406455" y="4124582"/>
              <a:ext cx="370048" cy="328658"/>
            </a:xfrm>
            <a:prstGeom prst="curvedConnector3">
              <a:avLst>
                <a:gd name="adj1" fmla="val 41701"/>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0" name="Group 189"/>
            <p:cNvGrpSpPr/>
            <p:nvPr/>
          </p:nvGrpSpPr>
          <p:grpSpPr>
            <a:xfrm>
              <a:off x="1571377" y="3130414"/>
              <a:ext cx="1320457" cy="566643"/>
              <a:chOff x="3090364" y="-4644979"/>
              <a:chExt cx="1946514" cy="933522"/>
            </a:xfrm>
          </p:grpSpPr>
          <p:sp>
            <p:nvSpPr>
              <p:cNvPr id="249" name="Diamond 248"/>
              <p:cNvSpPr/>
              <p:nvPr/>
            </p:nvSpPr>
            <p:spPr>
              <a:xfrm>
                <a:off x="3090364" y="-4644979"/>
                <a:ext cx="1946514" cy="933522"/>
              </a:xfrm>
              <a:prstGeom prst="diamond">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50">
                  <a:solidFill>
                    <a:srgbClr val="000000"/>
                  </a:solidFill>
                </a:endParaRPr>
              </a:p>
            </p:txBody>
          </p:sp>
          <p:sp>
            <p:nvSpPr>
              <p:cNvPr id="250" name="TextBox 249"/>
              <p:cNvSpPr txBox="1"/>
              <p:nvPr/>
            </p:nvSpPr>
            <p:spPr>
              <a:xfrm>
                <a:off x="3209281" y="-4558626"/>
                <a:ext cx="1678006" cy="6591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Acceptance criteria met?</a:t>
                </a:r>
              </a:p>
            </p:txBody>
          </p:sp>
        </p:grpSp>
        <p:sp>
          <p:nvSpPr>
            <p:cNvPr id="247" name="Rectangle 246"/>
            <p:cNvSpPr/>
            <p:nvPr/>
          </p:nvSpPr>
          <p:spPr>
            <a:xfrm>
              <a:off x="2219666" y="4169066"/>
              <a:ext cx="671638" cy="329201"/>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solidFill>
                    <a:srgbClr val="000000"/>
                  </a:solidFill>
                  <a:latin typeface="Arial"/>
                  <a:cs typeface="Arial"/>
                </a:rPr>
                <a:t>Accept</a:t>
              </a:r>
            </a:p>
          </p:txBody>
        </p:sp>
        <p:sp>
          <p:nvSpPr>
            <p:cNvPr id="245" name="Rectangle 244"/>
            <p:cNvSpPr/>
            <p:nvPr/>
          </p:nvSpPr>
          <p:spPr>
            <a:xfrm>
              <a:off x="1396856" y="4186347"/>
              <a:ext cx="744238" cy="303273"/>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46" name="TextBox 245"/>
            <p:cNvSpPr txBox="1"/>
            <p:nvPr/>
          </p:nvSpPr>
          <p:spPr>
            <a:xfrm>
              <a:off x="1330333" y="4120916"/>
              <a:ext cx="88933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Randomly </a:t>
              </a:r>
            </a:p>
            <a:p>
              <a:pPr algn="ctr"/>
              <a:r>
                <a:rPr lang="en-US" sz="1000" b="1">
                  <a:solidFill>
                    <a:srgbClr val="000000"/>
                  </a:solidFill>
                </a:rPr>
                <a:t>Reject</a:t>
              </a:r>
            </a:p>
          </p:txBody>
        </p:sp>
        <p:cxnSp>
          <p:nvCxnSpPr>
            <p:cNvPr id="193" name="Elbow Connector 192"/>
            <p:cNvCxnSpPr/>
            <p:nvPr/>
          </p:nvCxnSpPr>
          <p:spPr>
            <a:xfrm rot="10800000" flipV="1">
              <a:off x="870320" y="4498267"/>
              <a:ext cx="1023248" cy="99166"/>
            </a:xfrm>
            <a:prstGeom prst="bentConnector3">
              <a:avLst>
                <a:gd name="adj1" fmla="val 184"/>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194" name="Elbow Connector 193"/>
            <p:cNvCxnSpPr>
              <a:stCxn id="247" idx="2"/>
            </p:cNvCxnSpPr>
            <p:nvPr/>
          </p:nvCxnSpPr>
          <p:spPr>
            <a:xfrm rot="5400000">
              <a:off x="1661974" y="3706620"/>
              <a:ext cx="101865" cy="1685159"/>
            </a:xfrm>
            <a:prstGeom prst="bentConnector2">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214" name="Oval 213"/>
          <p:cNvSpPr/>
          <p:nvPr/>
        </p:nvSpPr>
        <p:spPr>
          <a:xfrm>
            <a:off x="9354420" y="5891366"/>
            <a:ext cx="804316" cy="240269"/>
          </a:xfrm>
          <a:prstGeom prst="ellipse">
            <a:avLst/>
          </a:prstGeom>
          <a:solidFill>
            <a:schemeClr val="bg1">
              <a:lumMod val="85000"/>
            </a:schemeClr>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lIns="18288" r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a:solidFill>
                  <a:srgbClr val="000000"/>
                </a:solidFill>
                <a:latin typeface="Calibri"/>
                <a:cs typeface="Calibri"/>
              </a:rPr>
              <a:t>End</a:t>
            </a:r>
          </a:p>
        </p:txBody>
      </p:sp>
      <p:grpSp>
        <p:nvGrpSpPr>
          <p:cNvPr id="498" name="Group 497"/>
          <p:cNvGrpSpPr/>
          <p:nvPr/>
        </p:nvGrpSpPr>
        <p:grpSpPr>
          <a:xfrm>
            <a:off x="1923388" y="4422307"/>
            <a:ext cx="2409643" cy="1469059"/>
            <a:chOff x="305319" y="5061579"/>
            <a:chExt cx="2409643" cy="1469059"/>
          </a:xfrm>
        </p:grpSpPr>
        <p:cxnSp>
          <p:nvCxnSpPr>
            <p:cNvPr id="170" name="Straight Arrow Connector 169"/>
            <p:cNvCxnSpPr>
              <a:stCxn id="169" idx="0"/>
              <a:endCxn id="171" idx="2"/>
            </p:cNvCxnSpPr>
            <p:nvPr/>
          </p:nvCxnSpPr>
          <p:spPr>
            <a:xfrm flipV="1">
              <a:off x="1515736" y="6298625"/>
              <a:ext cx="4283" cy="232013"/>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171" name="Rectangle 170"/>
            <p:cNvSpPr/>
            <p:nvPr/>
          </p:nvSpPr>
          <p:spPr>
            <a:xfrm>
              <a:off x="344725" y="5061579"/>
              <a:ext cx="2350587" cy="1237046"/>
            </a:xfrm>
            <a:prstGeom prst="rect">
              <a:avLst/>
            </a:prstGeom>
            <a:solidFill>
              <a:schemeClr val="bg1">
                <a:lumMod val="85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nvGrpSpPr>
            <p:cNvPr id="172" name="Group 171"/>
            <p:cNvGrpSpPr/>
            <p:nvPr/>
          </p:nvGrpSpPr>
          <p:grpSpPr>
            <a:xfrm>
              <a:off x="305319" y="5899343"/>
              <a:ext cx="834578" cy="425202"/>
              <a:chOff x="634984" y="4250745"/>
              <a:chExt cx="834578" cy="425202"/>
            </a:xfrm>
          </p:grpSpPr>
          <p:sp>
            <p:nvSpPr>
              <p:cNvPr id="305" name="TextBox 304"/>
              <p:cNvSpPr txBox="1"/>
              <p:nvPr/>
            </p:nvSpPr>
            <p:spPr>
              <a:xfrm>
                <a:off x="634984" y="4414337"/>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(x</a:t>
                </a:r>
                <a:r>
                  <a:rPr lang="en-US" sz="1100" b="1" baseline="-25000">
                    <a:solidFill>
                      <a:srgbClr val="000000"/>
                    </a:solidFill>
                    <a:latin typeface="Times New Roman" pitchFamily="18" charset="0"/>
                    <a:cs typeface="Times New Roman" pitchFamily="18" charset="0"/>
                  </a:rPr>
                  <a:t>f1</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grpSp>
            <p:nvGrpSpPr>
              <p:cNvPr id="306" name="Group 305"/>
              <p:cNvGrpSpPr/>
              <p:nvPr/>
            </p:nvGrpSpPr>
            <p:grpSpPr>
              <a:xfrm>
                <a:off x="764845" y="4250745"/>
                <a:ext cx="704717" cy="217721"/>
                <a:chOff x="2117758" y="2864812"/>
                <a:chExt cx="2145361" cy="519927"/>
              </a:xfrm>
            </p:grpSpPr>
            <p:sp>
              <p:nvSpPr>
                <p:cNvPr id="307" name="Rectangle 306"/>
                <p:cNvSpPr/>
                <p:nvPr/>
              </p:nvSpPr>
              <p:spPr>
                <a:xfrm>
                  <a:off x="2339431" y="2864812"/>
                  <a:ext cx="1463685" cy="381000"/>
                </a:xfrm>
                <a:prstGeom prst="rect">
                  <a:avLst/>
                </a:prstGeom>
                <a:solidFill>
                  <a:srgbClr val="465E9C"/>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cxnSp>
              <p:nvCxnSpPr>
                <p:cNvPr id="308" name="Straight Connector 307"/>
                <p:cNvCxnSpPr/>
                <p:nvPr/>
              </p:nvCxnSpPr>
              <p:spPr>
                <a:xfrm>
                  <a:off x="3844155"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2312714"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10" name="Line 15"/>
                <p:cNvSpPr>
                  <a:spLocks noChangeShapeType="1"/>
                </p:cNvSpPr>
                <p:nvPr/>
              </p:nvSpPr>
              <p:spPr bwMode="auto">
                <a:xfrm flipV="1">
                  <a:off x="2117758" y="3245812"/>
                  <a:ext cx="2145361" cy="2304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grpSp>
          <p:nvGrpSpPr>
            <p:cNvPr id="173" name="Group 172"/>
            <p:cNvGrpSpPr/>
            <p:nvPr/>
          </p:nvGrpSpPr>
          <p:grpSpPr>
            <a:xfrm>
              <a:off x="1123738" y="5899343"/>
              <a:ext cx="787922" cy="425202"/>
              <a:chOff x="681640" y="4250745"/>
              <a:chExt cx="787922" cy="425202"/>
            </a:xfrm>
          </p:grpSpPr>
          <p:sp>
            <p:nvSpPr>
              <p:cNvPr id="299" name="TextBox 298"/>
              <p:cNvSpPr txBox="1"/>
              <p:nvPr/>
            </p:nvSpPr>
            <p:spPr>
              <a:xfrm>
                <a:off x="681640" y="4414337"/>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(x</a:t>
                </a:r>
                <a:r>
                  <a:rPr lang="en-US" sz="1100" b="1" baseline="-25000">
                    <a:solidFill>
                      <a:srgbClr val="000000"/>
                    </a:solidFill>
                    <a:latin typeface="Times New Roman" pitchFamily="18" charset="0"/>
                    <a:cs typeface="Times New Roman" pitchFamily="18" charset="0"/>
                  </a:rPr>
                  <a:t>f2</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grpSp>
            <p:nvGrpSpPr>
              <p:cNvPr id="300" name="Group 299"/>
              <p:cNvGrpSpPr/>
              <p:nvPr/>
            </p:nvGrpSpPr>
            <p:grpSpPr>
              <a:xfrm>
                <a:off x="764845" y="4250745"/>
                <a:ext cx="704717" cy="217721"/>
                <a:chOff x="2117758" y="2864812"/>
                <a:chExt cx="2145361" cy="519927"/>
              </a:xfrm>
            </p:grpSpPr>
            <p:sp>
              <p:nvSpPr>
                <p:cNvPr id="301" name="Rectangle 300"/>
                <p:cNvSpPr/>
                <p:nvPr/>
              </p:nvSpPr>
              <p:spPr>
                <a:xfrm>
                  <a:off x="2339431" y="2864812"/>
                  <a:ext cx="1463685" cy="381000"/>
                </a:xfrm>
                <a:prstGeom prst="rect">
                  <a:avLst/>
                </a:prstGeom>
                <a:solidFill>
                  <a:srgbClr val="465E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cxnSp>
              <p:nvCxnSpPr>
                <p:cNvPr id="302" name="Straight Connector 301"/>
                <p:cNvCxnSpPr/>
                <p:nvPr/>
              </p:nvCxnSpPr>
              <p:spPr>
                <a:xfrm>
                  <a:off x="3844155"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2312714"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04" name="Line 15"/>
                <p:cNvSpPr>
                  <a:spLocks noChangeShapeType="1"/>
                </p:cNvSpPr>
                <p:nvPr/>
              </p:nvSpPr>
              <p:spPr bwMode="auto">
                <a:xfrm flipV="1">
                  <a:off x="2117758" y="3245812"/>
                  <a:ext cx="2145361" cy="2304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grpSp>
          <p:nvGrpSpPr>
            <p:cNvPr id="175" name="Group 174"/>
            <p:cNvGrpSpPr/>
            <p:nvPr/>
          </p:nvGrpSpPr>
          <p:grpSpPr>
            <a:xfrm>
              <a:off x="1897857" y="5883833"/>
              <a:ext cx="787922" cy="425202"/>
              <a:chOff x="681640" y="4250745"/>
              <a:chExt cx="787922" cy="425202"/>
            </a:xfrm>
          </p:grpSpPr>
          <p:sp>
            <p:nvSpPr>
              <p:cNvPr id="287" name="TextBox 286"/>
              <p:cNvSpPr txBox="1"/>
              <p:nvPr/>
            </p:nvSpPr>
            <p:spPr>
              <a:xfrm>
                <a:off x="681640" y="4414337"/>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a:t>
                </a:r>
                <a:r>
                  <a:rPr lang="en-US" sz="1100" b="1" err="1">
                    <a:solidFill>
                      <a:srgbClr val="000000"/>
                    </a:solidFill>
                    <a:latin typeface="Times New Roman" pitchFamily="18" charset="0"/>
                    <a:cs typeface="Times New Roman" pitchFamily="18" charset="0"/>
                  </a:rPr>
                  <a:t>x</a:t>
                </a:r>
                <a:r>
                  <a:rPr lang="en-US" sz="1100" b="1" baseline="-25000" err="1">
                    <a:solidFill>
                      <a:srgbClr val="000000"/>
                    </a:solidFill>
                    <a:latin typeface="Times New Roman" pitchFamily="18" charset="0"/>
                    <a:cs typeface="Times New Roman" pitchFamily="18" charset="0"/>
                  </a:rPr>
                  <a:t>fn</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grpSp>
            <p:nvGrpSpPr>
              <p:cNvPr id="288" name="Group 287"/>
              <p:cNvGrpSpPr/>
              <p:nvPr/>
            </p:nvGrpSpPr>
            <p:grpSpPr>
              <a:xfrm>
                <a:off x="764845" y="4250745"/>
                <a:ext cx="704717" cy="217721"/>
                <a:chOff x="2117758" y="2864812"/>
                <a:chExt cx="2145361" cy="519927"/>
              </a:xfrm>
            </p:grpSpPr>
            <p:sp>
              <p:nvSpPr>
                <p:cNvPr id="289" name="Rectangle 288"/>
                <p:cNvSpPr/>
                <p:nvPr/>
              </p:nvSpPr>
              <p:spPr>
                <a:xfrm>
                  <a:off x="2339431" y="2864812"/>
                  <a:ext cx="1463685" cy="381000"/>
                </a:xfrm>
                <a:prstGeom prst="rect">
                  <a:avLst/>
                </a:prstGeom>
                <a:solidFill>
                  <a:srgbClr val="465E9C"/>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cxnSp>
              <p:nvCxnSpPr>
                <p:cNvPr id="290" name="Straight Connector 289"/>
                <p:cNvCxnSpPr/>
                <p:nvPr/>
              </p:nvCxnSpPr>
              <p:spPr>
                <a:xfrm>
                  <a:off x="3844155"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2312714" y="3167253"/>
                  <a:ext cx="0" cy="217486"/>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292" name="Line 15"/>
                <p:cNvSpPr>
                  <a:spLocks noChangeShapeType="1"/>
                </p:cNvSpPr>
                <p:nvPr/>
              </p:nvSpPr>
              <p:spPr bwMode="auto">
                <a:xfrm flipV="1">
                  <a:off x="2117758" y="3245812"/>
                  <a:ext cx="2145361" cy="2304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sp>
          <p:nvSpPr>
            <p:cNvPr id="176" name="TextBox 175"/>
            <p:cNvSpPr txBox="1"/>
            <p:nvPr/>
          </p:nvSpPr>
          <p:spPr>
            <a:xfrm>
              <a:off x="380164" y="5061579"/>
              <a:ext cx="2334798"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Define prior distributions</a:t>
              </a:r>
            </a:p>
          </p:txBody>
        </p:sp>
        <p:grpSp>
          <p:nvGrpSpPr>
            <p:cNvPr id="177" name="Group 176"/>
            <p:cNvGrpSpPr/>
            <p:nvPr/>
          </p:nvGrpSpPr>
          <p:grpSpPr>
            <a:xfrm>
              <a:off x="1244250" y="5324499"/>
              <a:ext cx="704717" cy="517433"/>
              <a:chOff x="1301202" y="4949120"/>
              <a:chExt cx="704717" cy="517433"/>
            </a:xfrm>
          </p:grpSpPr>
          <p:grpSp>
            <p:nvGrpSpPr>
              <p:cNvPr id="273" name="Group 272"/>
              <p:cNvGrpSpPr/>
              <p:nvPr/>
            </p:nvGrpSpPr>
            <p:grpSpPr>
              <a:xfrm>
                <a:off x="1301202" y="4949120"/>
                <a:ext cx="704717" cy="517433"/>
                <a:chOff x="1018857" y="4833271"/>
                <a:chExt cx="704717" cy="517433"/>
              </a:xfrm>
            </p:grpSpPr>
            <p:grpSp>
              <p:nvGrpSpPr>
                <p:cNvPr id="275" name="Group 274"/>
                <p:cNvGrpSpPr/>
                <p:nvPr/>
              </p:nvGrpSpPr>
              <p:grpSpPr>
                <a:xfrm>
                  <a:off x="1093201" y="5067557"/>
                  <a:ext cx="429640" cy="283147"/>
                  <a:chOff x="907799" y="4855864"/>
                  <a:chExt cx="429640" cy="283147"/>
                </a:xfrm>
              </p:grpSpPr>
              <p:sp>
                <p:nvSpPr>
                  <p:cNvPr id="285" name="TextBox 284"/>
                  <p:cNvSpPr txBox="1"/>
                  <p:nvPr/>
                </p:nvSpPr>
                <p:spPr>
                  <a:xfrm>
                    <a:off x="986061" y="4877401"/>
                    <a:ext cx="35137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ρ</a:t>
                    </a:r>
                    <a:r>
                      <a:rPr lang="en-US" sz="1100" b="1" baseline="-25000" err="1">
                        <a:solidFill>
                          <a:srgbClr val="000000"/>
                        </a:solidFill>
                        <a:latin typeface="Times New Roman"/>
                        <a:cs typeface="Times New Roman"/>
                      </a:rPr>
                      <a:t>θf</a:t>
                    </a:r>
                    <a:endParaRPr lang="en-US" sz="1100" b="1">
                      <a:solidFill>
                        <a:srgbClr val="000000"/>
                      </a:solidFill>
                      <a:latin typeface="Times New Roman"/>
                      <a:cs typeface="Times New Roman"/>
                    </a:endParaRPr>
                  </a:p>
                </p:txBody>
              </p:sp>
              <p:cxnSp>
                <p:nvCxnSpPr>
                  <p:cNvPr id="286" name="Straight Connector 285"/>
                  <p:cNvCxnSpPr/>
                  <p:nvPr/>
                </p:nvCxnSpPr>
                <p:spPr>
                  <a:xfrm>
                    <a:off x="907799" y="485586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p:nvGrpSpPr>
              <p:grpSpPr>
                <a:xfrm>
                  <a:off x="1171463" y="4833271"/>
                  <a:ext cx="370519" cy="288735"/>
                  <a:chOff x="3520352" y="5423894"/>
                  <a:chExt cx="370519" cy="422735"/>
                </a:xfrm>
              </p:grpSpPr>
              <p:sp>
                <p:nvSpPr>
                  <p:cNvPr id="278" name="Rectangle 277"/>
                  <p:cNvSpPr/>
                  <p:nvPr/>
                </p:nvSpPr>
                <p:spPr>
                  <a:xfrm>
                    <a:off x="3622055" y="5730036"/>
                    <a:ext cx="80116" cy="11087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79" name="Rectangle 278"/>
                  <p:cNvSpPr/>
                  <p:nvPr/>
                </p:nvSpPr>
                <p:spPr>
                  <a:xfrm>
                    <a:off x="3562721" y="5777165"/>
                    <a:ext cx="66212" cy="69464"/>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80" name="Rectangle 279"/>
                  <p:cNvSpPr/>
                  <p:nvPr/>
                </p:nvSpPr>
                <p:spPr>
                  <a:xfrm>
                    <a:off x="3690908" y="5662882"/>
                    <a:ext cx="60193" cy="17856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81" name="Rectangle 280"/>
                  <p:cNvSpPr/>
                  <p:nvPr/>
                </p:nvSpPr>
                <p:spPr>
                  <a:xfrm>
                    <a:off x="3765065" y="5579599"/>
                    <a:ext cx="37375" cy="261440"/>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82" name="Rectangle 281"/>
                  <p:cNvSpPr/>
                  <p:nvPr/>
                </p:nvSpPr>
                <p:spPr>
                  <a:xfrm>
                    <a:off x="3520352" y="5798631"/>
                    <a:ext cx="37375" cy="47445"/>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83" name="Rectangle 282"/>
                  <p:cNvSpPr/>
                  <p:nvPr/>
                </p:nvSpPr>
                <p:spPr>
                  <a:xfrm>
                    <a:off x="3812871" y="5525244"/>
                    <a:ext cx="37375" cy="316342"/>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84" name="Rectangle 283"/>
                  <p:cNvSpPr/>
                  <p:nvPr/>
                </p:nvSpPr>
                <p:spPr>
                  <a:xfrm flipH="1">
                    <a:off x="3845152" y="5423894"/>
                    <a:ext cx="45719" cy="421051"/>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sp>
              <p:nvSpPr>
                <p:cNvPr id="277" name="Line 15"/>
                <p:cNvSpPr>
                  <a:spLocks noChangeShapeType="1"/>
                </p:cNvSpPr>
                <p:nvPr/>
              </p:nvSpPr>
              <p:spPr bwMode="auto">
                <a:xfrm flipV="1">
                  <a:off x="1018857" y="5127091"/>
                  <a:ext cx="704717" cy="51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cxnSp>
            <p:nvCxnSpPr>
              <p:cNvPr id="274" name="Straight Connector 273"/>
              <p:cNvCxnSpPr/>
              <p:nvPr/>
            </p:nvCxnSpPr>
            <p:spPr>
              <a:xfrm>
                <a:off x="1831709" y="519308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p:nvGrpSpPr>
          <p:grpSpPr>
            <a:xfrm>
              <a:off x="434382" y="5364626"/>
              <a:ext cx="704717" cy="496888"/>
              <a:chOff x="491334" y="4989247"/>
              <a:chExt cx="704717" cy="496888"/>
            </a:xfrm>
          </p:grpSpPr>
          <p:grpSp>
            <p:nvGrpSpPr>
              <p:cNvPr id="259" name="Group 258"/>
              <p:cNvGrpSpPr/>
              <p:nvPr/>
            </p:nvGrpSpPr>
            <p:grpSpPr>
              <a:xfrm>
                <a:off x="654610" y="4989247"/>
                <a:ext cx="361873" cy="496888"/>
                <a:chOff x="379004" y="4886713"/>
                <a:chExt cx="361873" cy="496888"/>
              </a:xfrm>
            </p:grpSpPr>
            <p:sp>
              <p:nvSpPr>
                <p:cNvPr id="264" name="TextBox 263"/>
                <p:cNvSpPr txBox="1"/>
                <p:nvPr/>
              </p:nvSpPr>
              <p:spPr>
                <a:xfrm>
                  <a:off x="379004" y="5121991"/>
                  <a:ext cx="35137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λ</a:t>
                  </a:r>
                  <a:r>
                    <a:rPr lang="en-US" sz="1100" b="1" baseline="-25000" err="1">
                      <a:solidFill>
                        <a:srgbClr val="000000"/>
                      </a:solidFill>
                      <a:latin typeface="Times New Roman"/>
                      <a:cs typeface="Times New Roman"/>
                    </a:rPr>
                    <a:t>θf</a:t>
                  </a:r>
                  <a:endParaRPr lang="en-US" sz="1100" b="1">
                    <a:solidFill>
                      <a:srgbClr val="000000"/>
                    </a:solidFill>
                    <a:latin typeface="Times New Roman"/>
                    <a:cs typeface="Times New Roman"/>
                  </a:endParaRPr>
                </a:p>
              </p:txBody>
            </p:sp>
            <p:grpSp>
              <p:nvGrpSpPr>
                <p:cNvPr id="265" name="Group 264"/>
                <p:cNvGrpSpPr/>
                <p:nvPr/>
              </p:nvGrpSpPr>
              <p:grpSpPr>
                <a:xfrm>
                  <a:off x="381972" y="4886713"/>
                  <a:ext cx="358905" cy="239969"/>
                  <a:chOff x="5935558" y="5643700"/>
                  <a:chExt cx="394792" cy="386472"/>
                </a:xfrm>
              </p:grpSpPr>
              <p:sp>
                <p:nvSpPr>
                  <p:cNvPr id="266" name="Rectangle 265"/>
                  <p:cNvSpPr/>
                  <p:nvPr/>
                </p:nvSpPr>
                <p:spPr>
                  <a:xfrm>
                    <a:off x="5999817" y="5805698"/>
                    <a:ext cx="49746" cy="21800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67" name="Rectangle 266"/>
                  <p:cNvSpPr/>
                  <p:nvPr/>
                </p:nvSpPr>
                <p:spPr>
                  <a:xfrm>
                    <a:off x="6049563" y="5736121"/>
                    <a:ext cx="49746" cy="287584"/>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68" name="Rectangle 267"/>
                  <p:cNvSpPr/>
                  <p:nvPr/>
                </p:nvSpPr>
                <p:spPr>
                  <a:xfrm>
                    <a:off x="6230858" y="5829917"/>
                    <a:ext cx="49746" cy="199339"/>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69" name="Rectangle 268"/>
                  <p:cNvSpPr/>
                  <p:nvPr/>
                </p:nvSpPr>
                <p:spPr>
                  <a:xfrm>
                    <a:off x="6100904" y="5643700"/>
                    <a:ext cx="49746" cy="382774"/>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70" name="Rectangle 269"/>
                  <p:cNvSpPr/>
                  <p:nvPr/>
                </p:nvSpPr>
                <p:spPr>
                  <a:xfrm>
                    <a:off x="5935558" y="5902629"/>
                    <a:ext cx="49746" cy="123059"/>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71" name="Rectangle 270"/>
                  <p:cNvSpPr/>
                  <p:nvPr/>
                </p:nvSpPr>
                <p:spPr>
                  <a:xfrm>
                    <a:off x="6163652" y="5709780"/>
                    <a:ext cx="49746" cy="316342"/>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72" name="Rectangle 271"/>
                  <p:cNvSpPr/>
                  <p:nvPr/>
                </p:nvSpPr>
                <p:spPr>
                  <a:xfrm>
                    <a:off x="6280604" y="5907113"/>
                    <a:ext cx="49746" cy="123059"/>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grpSp>
          <p:grpSp>
            <p:nvGrpSpPr>
              <p:cNvPr id="260" name="Group 259"/>
              <p:cNvGrpSpPr/>
              <p:nvPr/>
            </p:nvGrpSpPr>
            <p:grpSpPr>
              <a:xfrm>
                <a:off x="491334" y="5181383"/>
                <a:ext cx="704717" cy="91073"/>
                <a:chOff x="474054" y="5536354"/>
                <a:chExt cx="704717" cy="91073"/>
              </a:xfrm>
            </p:grpSpPr>
            <p:sp>
              <p:nvSpPr>
                <p:cNvPr id="261" name="Line 15"/>
                <p:cNvSpPr>
                  <a:spLocks noChangeShapeType="1"/>
                </p:cNvSpPr>
                <p:nvPr/>
              </p:nvSpPr>
              <p:spPr bwMode="auto">
                <a:xfrm flipV="1">
                  <a:off x="474054" y="5597191"/>
                  <a:ext cx="704717" cy="51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cxnSp>
              <p:nvCxnSpPr>
                <p:cNvPr id="262" name="Straight Connector 261"/>
                <p:cNvCxnSpPr/>
                <p:nvPr/>
              </p:nvCxnSpPr>
              <p:spPr>
                <a:xfrm>
                  <a:off x="1059946" y="553635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70373" y="553635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330" name="Group 329"/>
            <p:cNvGrpSpPr/>
            <p:nvPr/>
          </p:nvGrpSpPr>
          <p:grpSpPr>
            <a:xfrm>
              <a:off x="1990596" y="5438374"/>
              <a:ext cx="695183" cy="423994"/>
              <a:chOff x="1990596" y="5438374"/>
              <a:chExt cx="695183" cy="423994"/>
            </a:xfrm>
          </p:grpSpPr>
          <p:grpSp>
            <p:nvGrpSpPr>
              <p:cNvPr id="174" name="Group 173"/>
              <p:cNvGrpSpPr/>
              <p:nvPr/>
            </p:nvGrpSpPr>
            <p:grpSpPr>
              <a:xfrm>
                <a:off x="2078898" y="5438374"/>
                <a:ext cx="455777" cy="423994"/>
                <a:chOff x="1853505" y="4962446"/>
                <a:chExt cx="480797" cy="423994"/>
              </a:xfrm>
            </p:grpSpPr>
            <p:sp>
              <p:nvSpPr>
                <p:cNvPr id="293" name="Rectangle 292"/>
                <p:cNvSpPr/>
                <p:nvPr/>
              </p:nvSpPr>
              <p:spPr>
                <a:xfrm>
                  <a:off x="1853505" y="4962446"/>
                  <a:ext cx="480797" cy="159545"/>
                </a:xfrm>
                <a:prstGeom prst="rect">
                  <a:avLst/>
                </a:prstGeom>
                <a:solidFill>
                  <a:srgbClr val="465E9C"/>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94" name="TextBox 293"/>
                <p:cNvSpPr txBox="1"/>
                <p:nvPr/>
              </p:nvSpPr>
              <p:spPr>
                <a:xfrm>
                  <a:off x="1933428" y="5124830"/>
                  <a:ext cx="30008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θ</a:t>
                  </a:r>
                  <a:r>
                    <a:rPr lang="en-US" sz="1100" b="1" baseline="-25000" err="1">
                      <a:solidFill>
                        <a:srgbClr val="000000"/>
                      </a:solidFill>
                      <a:latin typeface="Times New Roman"/>
                      <a:cs typeface="Times New Roman"/>
                    </a:rPr>
                    <a:t>c</a:t>
                  </a:r>
                  <a:endParaRPr lang="en-US" sz="1100" b="1">
                    <a:solidFill>
                      <a:srgbClr val="000000"/>
                    </a:solidFill>
                    <a:latin typeface="Times New Roman"/>
                    <a:cs typeface="Times New Roman"/>
                  </a:endParaRPr>
                </a:p>
              </p:txBody>
            </p:sp>
          </p:grpSp>
          <p:cxnSp>
            <p:nvCxnSpPr>
              <p:cNvPr id="325" name="Straight Connector 324"/>
              <p:cNvCxnSpPr/>
              <p:nvPr/>
            </p:nvCxnSpPr>
            <p:spPr>
              <a:xfrm>
                <a:off x="2064939" y="5550256"/>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326" name="Line 15"/>
              <p:cNvSpPr>
                <a:spLocks noChangeShapeType="1"/>
              </p:cNvSpPr>
              <p:nvPr/>
            </p:nvSpPr>
            <p:spPr bwMode="auto">
              <a:xfrm flipV="1">
                <a:off x="1990596" y="5597919"/>
                <a:ext cx="695183" cy="1238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cxnSp>
            <p:nvCxnSpPr>
              <p:cNvPr id="327" name="Straight Connector 326"/>
              <p:cNvCxnSpPr/>
              <p:nvPr/>
            </p:nvCxnSpPr>
            <p:spPr>
              <a:xfrm>
                <a:off x="2541838" y="555993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89" name="Elbow Connector 388"/>
          <p:cNvCxnSpPr>
            <a:stCxn id="247" idx="3"/>
            <a:endCxn id="332" idx="1"/>
          </p:cNvCxnSpPr>
          <p:nvPr/>
        </p:nvCxnSpPr>
        <p:spPr>
          <a:xfrm>
            <a:off x="4509373" y="3694394"/>
            <a:ext cx="658743" cy="1438826"/>
          </a:xfrm>
          <a:prstGeom prst="bentConnector3">
            <a:avLst>
              <a:gd name="adj1" fmla="val 50000"/>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00" name="Straight Arrow Connector 399"/>
          <p:cNvCxnSpPr/>
          <p:nvPr/>
        </p:nvCxnSpPr>
        <p:spPr>
          <a:xfrm>
            <a:off x="7093540" y="3433538"/>
            <a:ext cx="0" cy="336471"/>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02" name="Elbow Connector 401"/>
          <p:cNvCxnSpPr>
            <a:stCxn id="243" idx="3"/>
            <a:endCxn id="311" idx="0"/>
          </p:cNvCxnSpPr>
          <p:nvPr/>
        </p:nvCxnSpPr>
        <p:spPr>
          <a:xfrm>
            <a:off x="9473645" y="2611329"/>
            <a:ext cx="269397" cy="1729977"/>
          </a:xfrm>
          <a:prstGeom prst="bentConnector2">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11" name="Elbow Connector 410"/>
          <p:cNvCxnSpPr/>
          <p:nvPr/>
        </p:nvCxnSpPr>
        <p:spPr>
          <a:xfrm rot="10800000">
            <a:off x="3663172" y="4314785"/>
            <a:ext cx="5352757" cy="1576580"/>
          </a:xfrm>
          <a:prstGeom prst="bentConnector3">
            <a:avLst>
              <a:gd name="adj1" fmla="val 82658"/>
            </a:avLst>
          </a:prstGeom>
          <a:ln>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15" name="Straight Arrow Connector 414"/>
          <p:cNvCxnSpPr/>
          <p:nvPr/>
        </p:nvCxnSpPr>
        <p:spPr>
          <a:xfrm flipH="1">
            <a:off x="8980567" y="4722458"/>
            <a:ext cx="1" cy="1174676"/>
          </a:xfrm>
          <a:prstGeom prst="straightConnector1">
            <a:avLst/>
          </a:prstGeom>
          <a:ln>
            <a:solidFill>
              <a:srgbClr val="FF0000"/>
            </a:solidFill>
            <a:tailEnd type="none" w="lg" len="med"/>
          </a:ln>
          <a:effectLst/>
        </p:spPr>
        <p:style>
          <a:lnRef idx="2">
            <a:schemeClr val="accent1"/>
          </a:lnRef>
          <a:fillRef idx="0">
            <a:schemeClr val="accent1"/>
          </a:fillRef>
          <a:effectRef idx="1">
            <a:schemeClr val="accent1"/>
          </a:effectRef>
          <a:fontRef idx="minor">
            <a:schemeClr val="tx1"/>
          </a:fontRef>
        </p:style>
      </p:cxnSp>
      <p:grpSp>
        <p:nvGrpSpPr>
          <p:cNvPr id="450" name="Group 449"/>
          <p:cNvGrpSpPr/>
          <p:nvPr/>
        </p:nvGrpSpPr>
        <p:grpSpPr>
          <a:xfrm>
            <a:off x="5324769" y="1752600"/>
            <a:ext cx="4172367" cy="1682146"/>
            <a:chOff x="3032198" y="1684716"/>
            <a:chExt cx="4172367" cy="1682146"/>
          </a:xfrm>
        </p:grpSpPr>
        <p:grpSp>
          <p:nvGrpSpPr>
            <p:cNvPr id="195" name="Group 194"/>
            <p:cNvGrpSpPr/>
            <p:nvPr/>
          </p:nvGrpSpPr>
          <p:grpSpPr>
            <a:xfrm>
              <a:off x="3104440" y="1720025"/>
              <a:ext cx="4076634" cy="1646837"/>
              <a:chOff x="3415291" y="2442324"/>
              <a:chExt cx="1860505" cy="1247759"/>
            </a:xfrm>
          </p:grpSpPr>
          <p:sp>
            <p:nvSpPr>
              <p:cNvPr id="243" name="Rectangle 242"/>
              <p:cNvSpPr/>
              <p:nvPr/>
            </p:nvSpPr>
            <p:spPr>
              <a:xfrm>
                <a:off x="3415291" y="2442324"/>
                <a:ext cx="1860505" cy="1247759"/>
              </a:xfrm>
              <a:prstGeom prst="rect">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244" name="TextBox 243"/>
              <p:cNvSpPr txBox="1"/>
              <p:nvPr/>
            </p:nvSpPr>
            <p:spPr>
              <a:xfrm>
                <a:off x="4631131" y="2542174"/>
                <a:ext cx="84278" cy="23319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400">
                  <a:solidFill>
                    <a:srgbClr val="000000"/>
                  </a:solidFill>
                </a:endParaRPr>
              </a:p>
            </p:txBody>
          </p:sp>
        </p:grpSp>
        <p:sp>
          <p:nvSpPr>
            <p:cNvPr id="196" name="TextBox 195"/>
            <p:cNvSpPr txBox="1"/>
            <p:nvPr/>
          </p:nvSpPr>
          <p:spPr>
            <a:xfrm>
              <a:off x="3163480" y="1684716"/>
              <a:ext cx="391331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One at a time sampling of: </a:t>
              </a:r>
            </a:p>
          </p:txBody>
        </p:sp>
        <p:grpSp>
          <p:nvGrpSpPr>
            <p:cNvPr id="198" name="Group 197"/>
            <p:cNvGrpSpPr/>
            <p:nvPr/>
          </p:nvGrpSpPr>
          <p:grpSpPr>
            <a:xfrm>
              <a:off x="3032198" y="2152323"/>
              <a:ext cx="1141063" cy="256326"/>
              <a:chOff x="3605446" y="1777700"/>
              <a:chExt cx="1383221" cy="310724"/>
            </a:xfrm>
          </p:grpSpPr>
          <p:sp>
            <p:nvSpPr>
              <p:cNvPr id="241" name="Rectangle 240"/>
              <p:cNvSpPr/>
              <p:nvPr/>
            </p:nvSpPr>
            <p:spPr>
              <a:xfrm>
                <a:off x="3704511" y="1777700"/>
                <a:ext cx="1183124" cy="310724"/>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solidFill>
                    <a:srgbClr val="000000"/>
                  </a:solidFill>
                </a:endParaRPr>
              </a:p>
            </p:txBody>
          </p:sp>
          <p:sp>
            <p:nvSpPr>
              <p:cNvPr id="242" name="TextBox 241"/>
              <p:cNvSpPr txBox="1"/>
              <p:nvPr/>
            </p:nvSpPr>
            <p:spPr>
              <a:xfrm>
                <a:off x="3605446" y="1789948"/>
                <a:ext cx="1383221" cy="2984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Evaluate Model</a:t>
                </a:r>
              </a:p>
            </p:txBody>
          </p:sp>
        </p:grpSp>
        <p:sp>
          <p:nvSpPr>
            <p:cNvPr id="199" name="TextBox 198"/>
            <p:cNvSpPr txBox="1"/>
            <p:nvPr/>
          </p:nvSpPr>
          <p:spPr>
            <a:xfrm>
              <a:off x="4571602" y="2416146"/>
              <a:ext cx="341572"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000000"/>
                  </a:solidFill>
                </a:rPr>
                <a:t>no</a:t>
              </a:r>
            </a:p>
          </p:txBody>
        </p:sp>
        <p:sp>
          <p:nvSpPr>
            <p:cNvPr id="200" name="TextBox 199"/>
            <p:cNvSpPr txBox="1"/>
            <p:nvPr/>
          </p:nvSpPr>
          <p:spPr>
            <a:xfrm>
              <a:off x="5085499" y="2419080"/>
              <a:ext cx="404183"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a:solidFill>
                    <a:srgbClr val="000000"/>
                  </a:solidFill>
                </a:rPr>
                <a:t>yes</a:t>
              </a:r>
            </a:p>
          </p:txBody>
        </p:sp>
        <p:cxnSp>
          <p:nvCxnSpPr>
            <p:cNvPr id="201" name="Straight Arrow Connector 200"/>
            <p:cNvCxnSpPr/>
            <p:nvPr/>
          </p:nvCxnSpPr>
          <p:spPr>
            <a:xfrm flipH="1" flipV="1">
              <a:off x="3547624" y="2433111"/>
              <a:ext cx="4550" cy="200209"/>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02" name="Elbow Connector 201"/>
            <p:cNvCxnSpPr/>
            <p:nvPr/>
          </p:nvCxnSpPr>
          <p:spPr>
            <a:xfrm rot="5400000">
              <a:off x="4521116" y="2439174"/>
              <a:ext cx="468156" cy="481725"/>
            </a:xfrm>
            <a:prstGeom prst="bentConnector3">
              <a:avLst>
                <a:gd name="adj1" fmla="val 44463"/>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03" name="Elbow Connector 202"/>
            <p:cNvCxnSpPr/>
            <p:nvPr/>
          </p:nvCxnSpPr>
          <p:spPr>
            <a:xfrm rot="16200000" flipH="1">
              <a:off x="5027042" y="2414437"/>
              <a:ext cx="450864" cy="513906"/>
            </a:xfrm>
            <a:prstGeom prst="bentConnector3">
              <a:avLst>
                <a:gd name="adj1" fmla="val 46167"/>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39" name="Diamond 238"/>
            <p:cNvSpPr/>
            <p:nvPr/>
          </p:nvSpPr>
          <p:spPr>
            <a:xfrm>
              <a:off x="4389097" y="1992190"/>
              <a:ext cx="1233479" cy="558020"/>
            </a:xfrm>
            <a:prstGeom prst="diamond">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solidFill>
                  <a:srgbClr val="000000"/>
                </a:solidFill>
              </a:endParaRPr>
            </a:p>
          </p:txBody>
        </p:sp>
        <p:sp>
          <p:nvSpPr>
            <p:cNvPr id="240" name="TextBox 239"/>
            <p:cNvSpPr txBox="1"/>
            <p:nvPr/>
          </p:nvSpPr>
          <p:spPr>
            <a:xfrm>
              <a:off x="4440782" y="2053262"/>
              <a:ext cx="113830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Acceptance criteria met?</a:t>
              </a:r>
            </a:p>
          </p:txBody>
        </p:sp>
        <p:sp>
          <p:nvSpPr>
            <p:cNvPr id="237" name="Rectangle 236"/>
            <p:cNvSpPr/>
            <p:nvPr/>
          </p:nvSpPr>
          <p:spPr>
            <a:xfrm>
              <a:off x="5118382" y="2917968"/>
              <a:ext cx="690084" cy="294490"/>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solidFill>
                    <a:srgbClr val="000000"/>
                  </a:solidFill>
                </a:rPr>
                <a:t>Accept</a:t>
              </a:r>
            </a:p>
          </p:txBody>
        </p:sp>
        <p:grpSp>
          <p:nvGrpSpPr>
            <p:cNvPr id="207" name="Group 206"/>
            <p:cNvGrpSpPr/>
            <p:nvPr/>
          </p:nvGrpSpPr>
          <p:grpSpPr>
            <a:xfrm>
              <a:off x="4003754" y="2859129"/>
              <a:ext cx="889333" cy="400110"/>
              <a:chOff x="3536858" y="1704883"/>
              <a:chExt cx="1189039" cy="485022"/>
            </a:xfrm>
          </p:grpSpPr>
          <p:sp>
            <p:nvSpPr>
              <p:cNvPr id="235" name="Rectangle 234"/>
              <p:cNvSpPr/>
              <p:nvPr/>
            </p:nvSpPr>
            <p:spPr>
              <a:xfrm>
                <a:off x="3597698" y="1777699"/>
                <a:ext cx="1059295" cy="367634"/>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000">
                  <a:solidFill>
                    <a:srgbClr val="000000"/>
                  </a:solidFill>
                </a:endParaRPr>
              </a:p>
            </p:txBody>
          </p:sp>
          <p:sp>
            <p:nvSpPr>
              <p:cNvPr id="236" name="TextBox 235"/>
              <p:cNvSpPr txBox="1"/>
              <p:nvPr/>
            </p:nvSpPr>
            <p:spPr>
              <a:xfrm>
                <a:off x="3536858" y="1704883"/>
                <a:ext cx="1189039" cy="4850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a:solidFill>
                      <a:srgbClr val="000000"/>
                    </a:solidFill>
                  </a:rPr>
                  <a:t>Randomly </a:t>
                </a:r>
              </a:p>
              <a:p>
                <a:pPr algn="ctr"/>
                <a:r>
                  <a:rPr lang="en-US" sz="1000" b="1">
                    <a:solidFill>
                      <a:srgbClr val="000000"/>
                    </a:solidFill>
                  </a:rPr>
                  <a:t>Reject</a:t>
                </a:r>
              </a:p>
            </p:txBody>
          </p:sp>
        </p:grpSp>
        <p:grpSp>
          <p:nvGrpSpPr>
            <p:cNvPr id="208" name="Group 207"/>
            <p:cNvGrpSpPr/>
            <p:nvPr/>
          </p:nvGrpSpPr>
          <p:grpSpPr>
            <a:xfrm>
              <a:off x="3053900" y="2653224"/>
              <a:ext cx="698459" cy="644592"/>
              <a:chOff x="3110852" y="1178545"/>
              <a:chExt cx="698459" cy="644592"/>
            </a:xfrm>
          </p:grpSpPr>
          <p:grpSp>
            <p:nvGrpSpPr>
              <p:cNvPr id="226" name="Group 225"/>
              <p:cNvGrpSpPr/>
              <p:nvPr/>
            </p:nvGrpSpPr>
            <p:grpSpPr>
              <a:xfrm>
                <a:off x="3110852" y="1178545"/>
                <a:ext cx="698459" cy="635327"/>
                <a:chOff x="107131" y="3214393"/>
                <a:chExt cx="698459" cy="635327"/>
              </a:xfrm>
            </p:grpSpPr>
            <p:sp>
              <p:nvSpPr>
                <p:cNvPr id="231" name="Line 15"/>
                <p:cNvSpPr>
                  <a:spLocks noChangeShapeType="1"/>
                </p:cNvSpPr>
                <p:nvPr/>
              </p:nvSpPr>
              <p:spPr bwMode="auto">
                <a:xfrm>
                  <a:off x="314687" y="3668597"/>
                  <a:ext cx="490903" cy="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32" name="Line 16"/>
                <p:cNvSpPr>
                  <a:spLocks noChangeShapeType="1"/>
                </p:cNvSpPr>
                <p:nvPr/>
              </p:nvSpPr>
              <p:spPr bwMode="auto">
                <a:xfrm rot="16200000" flipV="1">
                  <a:off x="99289" y="3444893"/>
                  <a:ext cx="461002" cy="2"/>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33" name="Rectangle 232"/>
                <p:cNvSpPr/>
                <p:nvPr/>
              </p:nvSpPr>
              <p:spPr>
                <a:xfrm rot="16200000">
                  <a:off x="64094" y="3327989"/>
                  <a:ext cx="332296"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a:solidFill>
                        <a:srgbClr val="000000"/>
                      </a:solidFill>
                      <a:latin typeface="Times New Roman" pitchFamily="18" charset="0"/>
                      <a:cs typeface="Times New Roman" pitchFamily="18" charset="0"/>
                    </a:rPr>
                    <a:t>θ</a:t>
                  </a:r>
                  <a:r>
                    <a:rPr lang="en-US" sz="1000" b="1" baseline="-25000">
                      <a:solidFill>
                        <a:srgbClr val="000000"/>
                      </a:solidFill>
                      <a:latin typeface="Times New Roman" pitchFamily="18" charset="0"/>
                      <a:cs typeface="Times New Roman" pitchFamily="18" charset="0"/>
                    </a:rPr>
                    <a:t>c2</a:t>
                  </a:r>
                  <a:endParaRPr lang="en-US" sz="1000">
                    <a:solidFill>
                      <a:srgbClr val="000000"/>
                    </a:solidFill>
                  </a:endParaRPr>
                </a:p>
              </p:txBody>
            </p:sp>
            <p:sp>
              <p:nvSpPr>
                <p:cNvPr id="234" name="Rectangle 233"/>
                <p:cNvSpPr/>
                <p:nvPr/>
              </p:nvSpPr>
              <p:spPr>
                <a:xfrm>
                  <a:off x="412581" y="3603499"/>
                  <a:ext cx="184666"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a:solidFill>
                      <a:srgbClr val="000000"/>
                    </a:solidFill>
                  </a:endParaRPr>
                </a:p>
              </p:txBody>
            </p:sp>
          </p:grpSp>
          <p:sp>
            <p:nvSpPr>
              <p:cNvPr id="227" name="Rectangle 226"/>
              <p:cNvSpPr/>
              <p:nvPr/>
            </p:nvSpPr>
            <p:spPr>
              <a:xfrm>
                <a:off x="3416302" y="1576916"/>
                <a:ext cx="332296"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a:solidFill>
                      <a:srgbClr val="000000"/>
                    </a:solidFill>
                    <a:latin typeface="Times New Roman" pitchFamily="18" charset="0"/>
                    <a:cs typeface="Times New Roman" pitchFamily="18" charset="0"/>
                  </a:rPr>
                  <a:t>θ</a:t>
                </a:r>
                <a:r>
                  <a:rPr lang="en-US" sz="1000" b="1" baseline="-25000">
                    <a:solidFill>
                      <a:srgbClr val="000000"/>
                    </a:solidFill>
                    <a:latin typeface="Times New Roman" pitchFamily="18" charset="0"/>
                    <a:cs typeface="Times New Roman" pitchFamily="18" charset="0"/>
                  </a:rPr>
                  <a:t>c1</a:t>
                </a:r>
                <a:endParaRPr lang="en-US" sz="1000">
                  <a:solidFill>
                    <a:srgbClr val="000000"/>
                  </a:solidFill>
                </a:endParaRPr>
              </a:p>
            </p:txBody>
          </p:sp>
          <p:sp>
            <p:nvSpPr>
              <p:cNvPr id="228" name="Oval 227"/>
              <p:cNvSpPr>
                <a:spLocks noChangeArrowheads="1"/>
              </p:cNvSpPr>
              <p:nvPr/>
            </p:nvSpPr>
            <p:spPr bwMode="auto">
              <a:xfrm>
                <a:off x="3417213" y="1515353"/>
                <a:ext cx="66259" cy="55824"/>
              </a:xfrm>
              <a:prstGeom prst="ellipse">
                <a:avLst/>
              </a:prstGeom>
              <a:solidFill>
                <a:srgbClr val="008000"/>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29" name="Oval 228"/>
              <p:cNvSpPr>
                <a:spLocks noChangeArrowheads="1"/>
              </p:cNvSpPr>
              <p:nvPr/>
            </p:nvSpPr>
            <p:spPr bwMode="auto">
              <a:xfrm>
                <a:off x="3414478" y="1239108"/>
                <a:ext cx="66259" cy="55824"/>
              </a:xfrm>
              <a:prstGeom prst="ellipse">
                <a:avLst/>
              </a:prstGeom>
              <a:solidFill>
                <a:srgbClr val="008000"/>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cxnSp>
            <p:nvCxnSpPr>
              <p:cNvPr id="230" name="Straight Arrow Connector 229"/>
              <p:cNvCxnSpPr/>
              <p:nvPr/>
            </p:nvCxnSpPr>
            <p:spPr>
              <a:xfrm flipV="1">
                <a:off x="3444966" y="1332383"/>
                <a:ext cx="0" cy="140796"/>
              </a:xfrm>
              <a:prstGeom prst="straightConnector1">
                <a:avLst/>
              </a:prstGeom>
              <a:ln w="12700">
                <a:solidFill>
                  <a:srgbClr val="000000"/>
                </a:solidFill>
                <a:tailEnd type="triangle" w="sm" len="sm"/>
              </a:ln>
              <a:effectLst/>
            </p:spPr>
            <p:style>
              <a:lnRef idx="2">
                <a:schemeClr val="accent1"/>
              </a:lnRef>
              <a:fillRef idx="0">
                <a:schemeClr val="accent1"/>
              </a:fillRef>
              <a:effectRef idx="1">
                <a:schemeClr val="accent1"/>
              </a:effectRef>
              <a:fontRef idx="minor">
                <a:schemeClr val="tx1"/>
              </a:fontRef>
            </p:style>
          </p:cxnSp>
        </p:grpSp>
        <p:grpSp>
          <p:nvGrpSpPr>
            <p:cNvPr id="210" name="Group 209"/>
            <p:cNvGrpSpPr/>
            <p:nvPr/>
          </p:nvGrpSpPr>
          <p:grpSpPr>
            <a:xfrm>
              <a:off x="6117332" y="2633320"/>
              <a:ext cx="698458" cy="644592"/>
              <a:chOff x="3110853" y="1178545"/>
              <a:chExt cx="698458" cy="644592"/>
            </a:xfrm>
          </p:grpSpPr>
          <p:grpSp>
            <p:nvGrpSpPr>
              <p:cNvPr id="217" name="Group 216"/>
              <p:cNvGrpSpPr/>
              <p:nvPr/>
            </p:nvGrpSpPr>
            <p:grpSpPr>
              <a:xfrm>
                <a:off x="3110853" y="1178545"/>
                <a:ext cx="698458" cy="635327"/>
                <a:chOff x="107132" y="3214393"/>
                <a:chExt cx="698458" cy="635327"/>
              </a:xfrm>
            </p:grpSpPr>
            <p:sp>
              <p:nvSpPr>
                <p:cNvPr id="222" name="Line 15"/>
                <p:cNvSpPr>
                  <a:spLocks noChangeShapeType="1"/>
                </p:cNvSpPr>
                <p:nvPr/>
              </p:nvSpPr>
              <p:spPr bwMode="auto">
                <a:xfrm>
                  <a:off x="314687" y="3668597"/>
                  <a:ext cx="490903" cy="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23" name="Line 16"/>
                <p:cNvSpPr>
                  <a:spLocks noChangeShapeType="1"/>
                </p:cNvSpPr>
                <p:nvPr/>
              </p:nvSpPr>
              <p:spPr bwMode="auto">
                <a:xfrm rot="16200000" flipV="1">
                  <a:off x="90649" y="3444893"/>
                  <a:ext cx="461002" cy="2"/>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24" name="Rectangle 223"/>
                <p:cNvSpPr/>
                <p:nvPr/>
              </p:nvSpPr>
              <p:spPr>
                <a:xfrm rot="16200000">
                  <a:off x="101435" y="3327989"/>
                  <a:ext cx="257615"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a:solidFill>
                        <a:srgbClr val="000000"/>
                      </a:solidFill>
                    </a:rPr>
                    <a:t>ρ</a:t>
                  </a:r>
                </a:p>
              </p:txBody>
            </p:sp>
            <p:sp>
              <p:nvSpPr>
                <p:cNvPr id="225" name="Rectangle 224"/>
                <p:cNvSpPr/>
                <p:nvPr/>
              </p:nvSpPr>
              <p:spPr>
                <a:xfrm>
                  <a:off x="412581" y="3603499"/>
                  <a:ext cx="184666"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000">
                    <a:solidFill>
                      <a:srgbClr val="000000"/>
                    </a:solidFill>
                  </a:endParaRPr>
                </a:p>
              </p:txBody>
            </p:sp>
          </p:grpSp>
          <p:sp>
            <p:nvSpPr>
              <p:cNvPr id="218" name="Rectangle 217"/>
              <p:cNvSpPr/>
              <p:nvPr/>
            </p:nvSpPr>
            <p:spPr>
              <a:xfrm>
                <a:off x="3416302" y="1576916"/>
                <a:ext cx="248786"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err="1">
                    <a:solidFill>
                      <a:srgbClr val="000000"/>
                    </a:solidFill>
                  </a:rPr>
                  <a:t>λ</a:t>
                </a:r>
                <a:endParaRPr lang="en-US" sz="1000">
                  <a:solidFill>
                    <a:srgbClr val="000000"/>
                  </a:solidFill>
                </a:endParaRPr>
              </a:p>
            </p:txBody>
          </p:sp>
          <p:sp>
            <p:nvSpPr>
              <p:cNvPr id="219" name="Oval 218"/>
              <p:cNvSpPr>
                <a:spLocks noChangeArrowheads="1"/>
              </p:cNvSpPr>
              <p:nvPr/>
            </p:nvSpPr>
            <p:spPr bwMode="auto">
              <a:xfrm>
                <a:off x="3417213" y="1403033"/>
                <a:ext cx="66259" cy="55824"/>
              </a:xfrm>
              <a:prstGeom prst="ellipse">
                <a:avLst/>
              </a:prstGeom>
              <a:solidFill>
                <a:srgbClr val="008000"/>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220" name="Oval 219"/>
              <p:cNvSpPr>
                <a:spLocks noChangeArrowheads="1"/>
              </p:cNvSpPr>
              <p:nvPr/>
            </p:nvSpPr>
            <p:spPr bwMode="auto">
              <a:xfrm>
                <a:off x="3716878" y="1403268"/>
                <a:ext cx="66259" cy="55824"/>
              </a:xfrm>
              <a:prstGeom prst="ellipse">
                <a:avLst/>
              </a:prstGeom>
              <a:solidFill>
                <a:srgbClr val="008000"/>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cxnSp>
            <p:nvCxnSpPr>
              <p:cNvPr id="221" name="Straight Arrow Connector 220"/>
              <p:cNvCxnSpPr/>
              <p:nvPr/>
            </p:nvCxnSpPr>
            <p:spPr>
              <a:xfrm>
                <a:off x="3493286" y="1427897"/>
                <a:ext cx="197432" cy="0"/>
              </a:xfrm>
              <a:prstGeom prst="straightConnector1">
                <a:avLst/>
              </a:prstGeom>
              <a:ln w="12700">
                <a:solidFill>
                  <a:srgbClr val="000000"/>
                </a:solidFill>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211" name="Rectangle 210"/>
            <p:cNvSpPr/>
            <p:nvPr/>
          </p:nvSpPr>
          <p:spPr>
            <a:xfrm>
              <a:off x="3420256" y="1875027"/>
              <a:ext cx="325730"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err="1">
                  <a:solidFill>
                    <a:srgbClr val="000000"/>
                  </a:solidFill>
                  <a:cs typeface="Calibri"/>
                </a:rPr>
                <a:t>θ</a:t>
              </a:r>
              <a:r>
                <a:rPr lang="en-US" sz="1200" b="1" baseline="-25000" err="1">
                  <a:solidFill>
                    <a:srgbClr val="000000"/>
                  </a:solidFill>
                  <a:cs typeface="Calibri"/>
                </a:rPr>
                <a:t>c</a:t>
              </a:r>
              <a:endParaRPr lang="en-US" sz="1200" b="1">
                <a:solidFill>
                  <a:srgbClr val="000000"/>
                </a:solidFill>
              </a:endParaRPr>
            </a:p>
          </p:txBody>
        </p:sp>
        <p:sp>
          <p:nvSpPr>
            <p:cNvPr id="212" name="Rectangle 211"/>
            <p:cNvSpPr/>
            <p:nvPr/>
          </p:nvSpPr>
          <p:spPr>
            <a:xfrm>
              <a:off x="5508743" y="1901244"/>
              <a:ext cx="1695822" cy="27699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GP </a:t>
              </a:r>
              <a:r>
                <a:rPr lang="en-US" sz="1200" b="1" err="1">
                  <a:solidFill>
                    <a:srgbClr val="000000"/>
                  </a:solidFill>
                </a:rPr>
                <a:t>hyperparameters</a:t>
              </a:r>
              <a:endParaRPr lang="en-US" sz="1200" b="1">
                <a:solidFill>
                  <a:srgbClr val="000000"/>
                </a:solidFill>
              </a:endParaRPr>
            </a:p>
          </p:txBody>
        </p:sp>
        <p:sp>
          <p:nvSpPr>
            <p:cNvPr id="215" name="Rectangle 214"/>
            <p:cNvSpPr/>
            <p:nvPr/>
          </p:nvSpPr>
          <p:spPr>
            <a:xfrm>
              <a:off x="5967455" y="2162752"/>
              <a:ext cx="1070239" cy="256328"/>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000" b="1">
                  <a:solidFill>
                    <a:srgbClr val="000000"/>
                  </a:solidFill>
                </a:rPr>
                <a:t>Evaluate </a:t>
              </a:r>
              <a:r>
                <a:rPr lang="en-US" sz="1000" b="1" err="1">
                  <a:solidFill>
                    <a:srgbClr val="000000"/>
                  </a:solidFill>
                  <a:cs typeface="Calibri"/>
                </a:rPr>
                <a:t>θ</a:t>
              </a:r>
              <a:r>
                <a:rPr lang="en-US" sz="1000" b="1" baseline="-25000" err="1">
                  <a:solidFill>
                    <a:srgbClr val="000000"/>
                  </a:solidFill>
                  <a:cs typeface="Calibri"/>
                </a:rPr>
                <a:t>f</a:t>
              </a:r>
              <a:r>
                <a:rPr lang="en-US" sz="1000" b="1">
                  <a:solidFill>
                    <a:srgbClr val="000000"/>
                  </a:solidFill>
                  <a:cs typeface="Calibri"/>
                </a:rPr>
                <a:t> GP</a:t>
              </a:r>
              <a:endParaRPr lang="en-US" sz="1000" b="1">
                <a:solidFill>
                  <a:srgbClr val="000000"/>
                </a:solidFill>
              </a:endParaRPr>
            </a:p>
          </p:txBody>
        </p:sp>
        <p:cxnSp>
          <p:nvCxnSpPr>
            <p:cNvPr id="313" name="Straight Arrow Connector 312"/>
            <p:cNvCxnSpPr/>
            <p:nvPr/>
          </p:nvCxnSpPr>
          <p:spPr>
            <a:xfrm flipV="1">
              <a:off x="4089917" y="2288087"/>
              <a:ext cx="299180" cy="1"/>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40" name="Straight Arrow Connector 439"/>
            <p:cNvCxnSpPr/>
            <p:nvPr/>
          </p:nvCxnSpPr>
          <p:spPr>
            <a:xfrm flipH="1">
              <a:off x="5649656" y="2288086"/>
              <a:ext cx="310511" cy="1"/>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42" name="Straight Arrow Connector 441"/>
            <p:cNvCxnSpPr/>
            <p:nvPr/>
          </p:nvCxnSpPr>
          <p:spPr>
            <a:xfrm flipV="1">
              <a:off x="6617284" y="2425763"/>
              <a:ext cx="0" cy="207556"/>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cxnSp>
        <p:nvCxnSpPr>
          <p:cNvPr id="459" name="Straight Arrow Connector 458"/>
          <p:cNvCxnSpPr/>
          <p:nvPr/>
        </p:nvCxnSpPr>
        <p:spPr>
          <a:xfrm flipH="1" flipV="1">
            <a:off x="3671946" y="4117287"/>
            <a:ext cx="4550" cy="220230"/>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62" name="Straight Arrow Connector 461"/>
          <p:cNvCxnSpPr>
            <a:stCxn id="311" idx="2"/>
            <a:endCxn id="214" idx="0"/>
          </p:cNvCxnSpPr>
          <p:nvPr/>
        </p:nvCxnSpPr>
        <p:spPr>
          <a:xfrm>
            <a:off x="9743042" y="5125157"/>
            <a:ext cx="13537" cy="766209"/>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65" name="Straight Arrow Connector 464"/>
          <p:cNvCxnSpPr>
            <a:endCxn id="243" idx="1"/>
          </p:cNvCxnSpPr>
          <p:nvPr/>
        </p:nvCxnSpPr>
        <p:spPr>
          <a:xfrm flipV="1">
            <a:off x="4591288" y="2611329"/>
            <a:ext cx="805723" cy="8843"/>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496" name="Group 495"/>
          <p:cNvGrpSpPr/>
          <p:nvPr/>
        </p:nvGrpSpPr>
        <p:grpSpPr>
          <a:xfrm>
            <a:off x="5168116" y="3779691"/>
            <a:ext cx="3428087" cy="1516870"/>
            <a:chOff x="3550047" y="4418964"/>
            <a:chExt cx="3428087" cy="1516870"/>
          </a:xfrm>
        </p:grpSpPr>
        <p:sp>
          <p:nvSpPr>
            <p:cNvPr id="162" name="Rectangle 161"/>
            <p:cNvSpPr/>
            <p:nvPr/>
          </p:nvSpPr>
          <p:spPr>
            <a:xfrm>
              <a:off x="3557542" y="4457478"/>
              <a:ext cx="3420592" cy="1478356"/>
            </a:xfrm>
            <a:prstGeom prst="rect">
              <a:avLst/>
            </a:prstGeom>
            <a:solidFill>
              <a:schemeClr val="bg1">
                <a:lumMod val="8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76" name="Rectangle 475"/>
            <p:cNvSpPr/>
            <p:nvPr/>
          </p:nvSpPr>
          <p:spPr>
            <a:xfrm>
              <a:off x="3603987" y="5310215"/>
              <a:ext cx="2338637" cy="602712"/>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100">
                <a:solidFill>
                  <a:srgbClr val="000000"/>
                </a:solidFill>
              </a:endParaRPr>
            </a:p>
          </p:txBody>
        </p:sp>
        <p:sp>
          <p:nvSpPr>
            <p:cNvPr id="209" name="TextBox 208"/>
            <p:cNvSpPr txBox="1"/>
            <p:nvPr/>
          </p:nvSpPr>
          <p:spPr>
            <a:xfrm>
              <a:off x="3557542" y="4418964"/>
              <a:ext cx="3420591" cy="2769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b="1">
                  <a:solidFill>
                    <a:srgbClr val="000000"/>
                  </a:solidFill>
                </a:rPr>
                <a:t>Posterior Distributions</a:t>
              </a:r>
            </a:p>
          </p:txBody>
        </p:sp>
        <p:grpSp>
          <p:nvGrpSpPr>
            <p:cNvPr id="475" name="Group 474"/>
            <p:cNvGrpSpPr/>
            <p:nvPr/>
          </p:nvGrpSpPr>
          <p:grpSpPr>
            <a:xfrm>
              <a:off x="4411066" y="4788862"/>
              <a:ext cx="704717" cy="517433"/>
              <a:chOff x="4438234" y="4788862"/>
              <a:chExt cx="704717" cy="517433"/>
            </a:xfrm>
          </p:grpSpPr>
          <p:grpSp>
            <p:nvGrpSpPr>
              <p:cNvPr id="355" name="Group 354"/>
              <p:cNvGrpSpPr/>
              <p:nvPr/>
            </p:nvGrpSpPr>
            <p:grpSpPr>
              <a:xfrm>
                <a:off x="4512578" y="5023148"/>
                <a:ext cx="429640" cy="283147"/>
                <a:chOff x="907799" y="4855864"/>
                <a:chExt cx="429640" cy="283147"/>
              </a:xfrm>
            </p:grpSpPr>
            <p:sp>
              <p:nvSpPr>
                <p:cNvPr id="365" name="TextBox 364"/>
                <p:cNvSpPr txBox="1"/>
                <p:nvPr/>
              </p:nvSpPr>
              <p:spPr>
                <a:xfrm>
                  <a:off x="986061" y="4877401"/>
                  <a:ext cx="35137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ρ</a:t>
                  </a:r>
                  <a:r>
                    <a:rPr lang="en-US" sz="1100" b="1" baseline="-25000" err="1">
                      <a:solidFill>
                        <a:srgbClr val="000000"/>
                      </a:solidFill>
                      <a:latin typeface="Times New Roman"/>
                      <a:cs typeface="Times New Roman"/>
                    </a:rPr>
                    <a:t>θf</a:t>
                  </a:r>
                  <a:endParaRPr lang="en-US" sz="1100" b="1">
                    <a:solidFill>
                      <a:srgbClr val="000000"/>
                    </a:solidFill>
                    <a:latin typeface="Times New Roman"/>
                    <a:cs typeface="Times New Roman"/>
                  </a:endParaRPr>
                </a:p>
              </p:txBody>
            </p:sp>
            <p:cxnSp>
              <p:nvCxnSpPr>
                <p:cNvPr id="366" name="Straight Connector 365"/>
                <p:cNvCxnSpPr/>
                <p:nvPr/>
              </p:nvCxnSpPr>
              <p:spPr>
                <a:xfrm>
                  <a:off x="907799" y="485586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63" name="Rectangle 362"/>
              <p:cNvSpPr/>
              <p:nvPr/>
            </p:nvSpPr>
            <p:spPr>
              <a:xfrm>
                <a:off x="4883359" y="4858086"/>
                <a:ext cx="37375" cy="21606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364" name="Rectangle 363"/>
              <p:cNvSpPr/>
              <p:nvPr/>
            </p:nvSpPr>
            <p:spPr>
              <a:xfrm flipH="1">
                <a:off x="4915640" y="4788862"/>
                <a:ext cx="45719" cy="287585"/>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357" name="Line 15"/>
              <p:cNvSpPr>
                <a:spLocks noChangeShapeType="1"/>
              </p:cNvSpPr>
              <p:nvPr/>
            </p:nvSpPr>
            <p:spPr bwMode="auto">
              <a:xfrm flipV="1">
                <a:off x="4438234" y="5082682"/>
                <a:ext cx="704717" cy="51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cxnSp>
            <p:nvCxnSpPr>
              <p:cNvPr id="354" name="Straight Connector 353"/>
              <p:cNvCxnSpPr/>
              <p:nvPr/>
            </p:nvCxnSpPr>
            <p:spPr>
              <a:xfrm>
                <a:off x="4968741" y="5032826"/>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3628366" y="4828989"/>
              <a:ext cx="704717" cy="496888"/>
              <a:chOff x="3628366" y="4828989"/>
              <a:chExt cx="704717" cy="496888"/>
            </a:xfrm>
          </p:grpSpPr>
          <p:sp>
            <p:nvSpPr>
              <p:cNvPr id="373" name="TextBox 372"/>
              <p:cNvSpPr txBox="1"/>
              <p:nvPr/>
            </p:nvSpPr>
            <p:spPr>
              <a:xfrm>
                <a:off x="3791642" y="5064267"/>
                <a:ext cx="351378"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λ</a:t>
                </a:r>
                <a:r>
                  <a:rPr lang="en-US" sz="1100" b="1" baseline="-25000" err="1">
                    <a:solidFill>
                      <a:srgbClr val="000000"/>
                    </a:solidFill>
                    <a:latin typeface="Times New Roman"/>
                    <a:cs typeface="Times New Roman"/>
                  </a:rPr>
                  <a:t>θf</a:t>
                </a:r>
                <a:endParaRPr lang="en-US" sz="1100" b="1">
                  <a:solidFill>
                    <a:srgbClr val="000000"/>
                  </a:solidFill>
                  <a:latin typeface="Times New Roman"/>
                  <a:cs typeface="Times New Roman"/>
                </a:endParaRPr>
              </a:p>
            </p:txBody>
          </p:sp>
          <p:sp>
            <p:nvSpPr>
              <p:cNvPr id="375" name="Rectangle 374"/>
              <p:cNvSpPr/>
              <p:nvPr/>
            </p:nvSpPr>
            <p:spPr>
              <a:xfrm>
                <a:off x="3853028" y="4929577"/>
                <a:ext cx="45224" cy="135365"/>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376" name="Rectangle 375"/>
              <p:cNvSpPr/>
              <p:nvPr/>
            </p:nvSpPr>
            <p:spPr>
              <a:xfrm>
                <a:off x="3898252" y="4886375"/>
                <a:ext cx="45224" cy="17856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378" name="Rectangle 377"/>
              <p:cNvSpPr/>
              <p:nvPr/>
            </p:nvSpPr>
            <p:spPr>
              <a:xfrm>
                <a:off x="3944926" y="4828989"/>
                <a:ext cx="45224" cy="237673"/>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nvGrpSpPr>
              <p:cNvPr id="369" name="Group 368"/>
              <p:cNvGrpSpPr/>
              <p:nvPr/>
            </p:nvGrpSpPr>
            <p:grpSpPr>
              <a:xfrm>
                <a:off x="3628366" y="5021125"/>
                <a:ext cx="704717" cy="91073"/>
                <a:chOff x="474054" y="5536354"/>
                <a:chExt cx="704717" cy="91073"/>
              </a:xfrm>
            </p:grpSpPr>
            <p:sp>
              <p:nvSpPr>
                <p:cNvPr id="370" name="Line 15"/>
                <p:cNvSpPr>
                  <a:spLocks noChangeShapeType="1"/>
                </p:cNvSpPr>
                <p:nvPr/>
              </p:nvSpPr>
              <p:spPr bwMode="auto">
                <a:xfrm flipV="1">
                  <a:off x="474054" y="5597191"/>
                  <a:ext cx="704717" cy="51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cxnSp>
              <p:nvCxnSpPr>
                <p:cNvPr id="371" name="Straight Connector 370"/>
                <p:cNvCxnSpPr/>
                <p:nvPr/>
              </p:nvCxnSpPr>
              <p:spPr>
                <a:xfrm>
                  <a:off x="1059946" y="553635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570373" y="553635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grpSp>
          <p:nvGrpSpPr>
            <p:cNvPr id="474" name="Group 473"/>
            <p:cNvGrpSpPr/>
            <p:nvPr/>
          </p:nvGrpSpPr>
          <p:grpSpPr>
            <a:xfrm>
              <a:off x="5184580" y="4858086"/>
              <a:ext cx="695183" cy="468645"/>
              <a:chOff x="5184580" y="4858086"/>
              <a:chExt cx="695183" cy="468645"/>
            </a:xfrm>
          </p:grpSpPr>
          <p:sp>
            <p:nvSpPr>
              <p:cNvPr id="388" name="TextBox 387"/>
              <p:cNvSpPr txBox="1"/>
              <p:nvPr/>
            </p:nvSpPr>
            <p:spPr>
              <a:xfrm>
                <a:off x="5348646" y="5065121"/>
                <a:ext cx="284466"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err="1">
                    <a:solidFill>
                      <a:srgbClr val="000000"/>
                    </a:solidFill>
                    <a:latin typeface="Times New Roman"/>
                    <a:cs typeface="Times New Roman"/>
                  </a:rPr>
                  <a:t>θ</a:t>
                </a:r>
                <a:r>
                  <a:rPr lang="en-US" sz="1100" b="1" baseline="-25000" err="1">
                    <a:solidFill>
                      <a:srgbClr val="000000"/>
                    </a:solidFill>
                    <a:latin typeface="Times New Roman"/>
                    <a:cs typeface="Times New Roman"/>
                  </a:rPr>
                  <a:t>c</a:t>
                </a:r>
                <a:endParaRPr lang="en-US" sz="1100" b="1">
                  <a:solidFill>
                    <a:srgbClr val="000000"/>
                  </a:solidFill>
                  <a:latin typeface="Times New Roman"/>
                  <a:cs typeface="Times New Roman"/>
                </a:endParaRPr>
              </a:p>
            </p:txBody>
          </p:sp>
          <p:cxnSp>
            <p:nvCxnSpPr>
              <p:cNvPr id="384" name="Straight Connector 383"/>
              <p:cNvCxnSpPr/>
              <p:nvPr/>
            </p:nvCxnSpPr>
            <p:spPr>
              <a:xfrm>
                <a:off x="5258923" y="5014619"/>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5735822" y="5024297"/>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418" name="Rectangle 417"/>
              <p:cNvSpPr/>
              <p:nvPr/>
            </p:nvSpPr>
            <p:spPr>
              <a:xfrm flipH="1">
                <a:off x="5406357" y="4858086"/>
                <a:ext cx="50292" cy="20419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19" name="Rectangle 418"/>
              <p:cNvSpPr/>
              <p:nvPr/>
            </p:nvSpPr>
            <p:spPr>
              <a:xfrm>
                <a:off x="5348645" y="4923988"/>
                <a:ext cx="83783" cy="126789"/>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20" name="Rectangle 419"/>
              <p:cNvSpPr/>
              <p:nvPr/>
            </p:nvSpPr>
            <p:spPr>
              <a:xfrm>
                <a:off x="5477609" y="4944314"/>
                <a:ext cx="83783" cy="104785"/>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21" name="Line 15"/>
              <p:cNvSpPr>
                <a:spLocks noChangeShapeType="1"/>
              </p:cNvSpPr>
              <p:nvPr/>
            </p:nvSpPr>
            <p:spPr bwMode="auto">
              <a:xfrm flipV="1">
                <a:off x="5184580" y="5062282"/>
                <a:ext cx="695183" cy="12381"/>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nvGrpSpPr>
            <p:cNvPr id="472" name="Group 471"/>
            <p:cNvGrpSpPr/>
            <p:nvPr/>
          </p:nvGrpSpPr>
          <p:grpSpPr>
            <a:xfrm>
              <a:off x="4334506" y="5354103"/>
              <a:ext cx="787922" cy="549195"/>
              <a:chOff x="4368466" y="5354103"/>
              <a:chExt cx="787922" cy="549195"/>
            </a:xfrm>
          </p:grpSpPr>
          <p:sp>
            <p:nvSpPr>
              <p:cNvPr id="339" name="TextBox 338"/>
              <p:cNvSpPr txBox="1"/>
              <p:nvPr/>
            </p:nvSpPr>
            <p:spPr>
              <a:xfrm>
                <a:off x="4368466" y="5641688"/>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(x</a:t>
                </a:r>
                <a:r>
                  <a:rPr lang="en-US" sz="1100" b="1" baseline="-25000">
                    <a:solidFill>
                      <a:srgbClr val="000000"/>
                    </a:solidFill>
                    <a:latin typeface="Times New Roman" pitchFamily="18" charset="0"/>
                    <a:cs typeface="Times New Roman" pitchFamily="18" charset="0"/>
                  </a:rPr>
                  <a:t>f2</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cxnSp>
            <p:nvCxnSpPr>
              <p:cNvPr id="342" name="Straight Connector 341"/>
              <p:cNvCxnSpPr/>
              <p:nvPr/>
            </p:nvCxnSpPr>
            <p:spPr>
              <a:xfrm>
                <a:off x="5018765" y="560474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4515711" y="560474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32" name="Group 431"/>
              <p:cNvGrpSpPr/>
              <p:nvPr/>
            </p:nvGrpSpPr>
            <p:grpSpPr>
              <a:xfrm>
                <a:off x="4902435" y="5365855"/>
                <a:ext cx="74930" cy="271786"/>
                <a:chOff x="3987540" y="5413016"/>
                <a:chExt cx="74930" cy="271786"/>
              </a:xfrm>
            </p:grpSpPr>
            <p:sp>
              <p:nvSpPr>
                <p:cNvPr id="433" name="Rectangle 432"/>
                <p:cNvSpPr/>
                <p:nvPr/>
              </p:nvSpPr>
              <p:spPr>
                <a:xfrm flipH="1">
                  <a:off x="3987540" y="5413016"/>
                  <a:ext cx="31227" cy="27178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34" name="Rectangle 433"/>
                <p:cNvSpPr/>
                <p:nvPr/>
              </p:nvSpPr>
              <p:spPr>
                <a:xfrm>
                  <a:off x="4015176" y="5527751"/>
                  <a:ext cx="47294" cy="15341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sp>
            <p:nvSpPr>
              <p:cNvPr id="435" name="Rectangle 434"/>
              <p:cNvSpPr/>
              <p:nvPr/>
            </p:nvSpPr>
            <p:spPr>
              <a:xfrm>
                <a:off x="4816224" y="5423327"/>
                <a:ext cx="37375" cy="21606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36" name="Rectangle 435"/>
              <p:cNvSpPr/>
              <p:nvPr/>
            </p:nvSpPr>
            <p:spPr>
              <a:xfrm flipH="1">
                <a:off x="4848505" y="5354103"/>
                <a:ext cx="45719" cy="287585"/>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37" name="Line 15"/>
              <p:cNvSpPr>
                <a:spLocks noChangeShapeType="1"/>
              </p:cNvSpPr>
              <p:nvPr/>
            </p:nvSpPr>
            <p:spPr bwMode="auto">
              <a:xfrm flipV="1">
                <a:off x="4451671" y="5637641"/>
                <a:ext cx="704717" cy="9648"/>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nvGrpSpPr>
            <p:cNvPr id="471" name="Group 470"/>
            <p:cNvGrpSpPr/>
            <p:nvPr/>
          </p:nvGrpSpPr>
          <p:grpSpPr>
            <a:xfrm>
              <a:off x="5142585" y="5346506"/>
              <a:ext cx="761747" cy="541282"/>
              <a:chOff x="5142585" y="5346506"/>
              <a:chExt cx="761747" cy="541282"/>
            </a:xfrm>
          </p:grpSpPr>
          <p:sp>
            <p:nvSpPr>
              <p:cNvPr id="346" name="TextBox 345"/>
              <p:cNvSpPr txBox="1"/>
              <p:nvPr/>
            </p:nvSpPr>
            <p:spPr>
              <a:xfrm>
                <a:off x="5142585" y="5626178"/>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a:t>
                </a:r>
                <a:r>
                  <a:rPr lang="en-US" sz="1100" b="1" err="1">
                    <a:solidFill>
                      <a:srgbClr val="000000"/>
                    </a:solidFill>
                    <a:latin typeface="Times New Roman" pitchFamily="18" charset="0"/>
                    <a:cs typeface="Times New Roman" pitchFamily="18" charset="0"/>
                  </a:rPr>
                  <a:t>x</a:t>
                </a:r>
                <a:r>
                  <a:rPr lang="en-US" sz="1100" b="1" baseline="-25000" err="1">
                    <a:solidFill>
                      <a:srgbClr val="000000"/>
                    </a:solidFill>
                    <a:latin typeface="Times New Roman" pitchFamily="18" charset="0"/>
                    <a:cs typeface="Times New Roman" pitchFamily="18" charset="0"/>
                  </a:rPr>
                  <a:t>fn</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cxnSp>
            <p:nvCxnSpPr>
              <p:cNvPr id="349" name="Straight Connector 348"/>
              <p:cNvCxnSpPr/>
              <p:nvPr/>
            </p:nvCxnSpPr>
            <p:spPr>
              <a:xfrm>
                <a:off x="5792884" y="558923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5289830" y="558923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27" name="Group 426"/>
              <p:cNvGrpSpPr/>
              <p:nvPr/>
            </p:nvGrpSpPr>
            <p:grpSpPr>
              <a:xfrm>
                <a:off x="5447836" y="5346506"/>
                <a:ext cx="74930" cy="271786"/>
                <a:chOff x="3987540" y="5413016"/>
                <a:chExt cx="74930" cy="271786"/>
              </a:xfrm>
            </p:grpSpPr>
            <p:sp>
              <p:nvSpPr>
                <p:cNvPr id="428" name="Rectangle 427"/>
                <p:cNvSpPr/>
                <p:nvPr/>
              </p:nvSpPr>
              <p:spPr>
                <a:xfrm flipH="1">
                  <a:off x="3987540" y="5413016"/>
                  <a:ext cx="31227" cy="27178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30" name="Rectangle 429"/>
                <p:cNvSpPr/>
                <p:nvPr/>
              </p:nvSpPr>
              <p:spPr>
                <a:xfrm>
                  <a:off x="4015176" y="5527751"/>
                  <a:ext cx="47294" cy="15341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sp>
            <p:nvSpPr>
              <p:cNvPr id="438" name="Line 15"/>
              <p:cNvSpPr>
                <a:spLocks noChangeShapeType="1"/>
              </p:cNvSpPr>
              <p:nvPr/>
            </p:nvSpPr>
            <p:spPr bwMode="auto">
              <a:xfrm flipV="1">
                <a:off x="5184580" y="5628201"/>
                <a:ext cx="704717" cy="9648"/>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grpSp>
          <p:nvGrpSpPr>
            <p:cNvPr id="473" name="Group 472"/>
            <p:cNvGrpSpPr/>
            <p:nvPr/>
          </p:nvGrpSpPr>
          <p:grpSpPr>
            <a:xfrm>
              <a:off x="3550047" y="5366063"/>
              <a:ext cx="783036" cy="537235"/>
              <a:chOff x="3550047" y="5366063"/>
              <a:chExt cx="783036" cy="537235"/>
            </a:xfrm>
          </p:grpSpPr>
          <p:sp>
            <p:nvSpPr>
              <p:cNvPr id="332" name="TextBox 331"/>
              <p:cNvSpPr txBox="1"/>
              <p:nvPr/>
            </p:nvSpPr>
            <p:spPr>
              <a:xfrm>
                <a:off x="3550047" y="5641688"/>
                <a:ext cx="761747" cy="261610"/>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a:solidFill>
                      <a:srgbClr val="000000"/>
                    </a:solidFill>
                  </a:rPr>
                  <a:t>     </a:t>
                </a:r>
                <a:r>
                  <a:rPr lang="en-US" sz="1100" b="1" err="1">
                    <a:solidFill>
                      <a:srgbClr val="000000"/>
                    </a:solidFill>
                    <a:latin typeface="Times New Roman" pitchFamily="18" charset="0"/>
                    <a:cs typeface="Times New Roman" pitchFamily="18" charset="0"/>
                  </a:rPr>
                  <a:t>θ</a:t>
                </a:r>
                <a:r>
                  <a:rPr lang="en-US" sz="1100" b="1" baseline="-25000" err="1">
                    <a:solidFill>
                      <a:srgbClr val="000000"/>
                    </a:solidFill>
                    <a:latin typeface="Times New Roman" pitchFamily="18" charset="0"/>
                    <a:cs typeface="Times New Roman" pitchFamily="18" charset="0"/>
                  </a:rPr>
                  <a:t>f</a:t>
                </a:r>
                <a:r>
                  <a:rPr lang="en-US" sz="1100" b="1" baseline="-25000">
                    <a:solidFill>
                      <a:srgbClr val="000000"/>
                    </a:solidFill>
                    <a:latin typeface="Times New Roman" pitchFamily="18" charset="0"/>
                    <a:cs typeface="Times New Roman" pitchFamily="18" charset="0"/>
                  </a:rPr>
                  <a:t> </a:t>
                </a:r>
                <a:r>
                  <a:rPr lang="en-US" sz="1100" b="1">
                    <a:solidFill>
                      <a:srgbClr val="000000"/>
                    </a:solidFill>
                    <a:latin typeface="Times New Roman" pitchFamily="18" charset="0"/>
                    <a:cs typeface="Times New Roman" pitchFamily="18" charset="0"/>
                  </a:rPr>
                  <a:t>(x</a:t>
                </a:r>
                <a:r>
                  <a:rPr lang="en-US" sz="1100" b="1" baseline="-25000">
                    <a:solidFill>
                      <a:srgbClr val="000000"/>
                    </a:solidFill>
                    <a:latin typeface="Times New Roman" pitchFamily="18" charset="0"/>
                    <a:cs typeface="Times New Roman" pitchFamily="18" charset="0"/>
                  </a:rPr>
                  <a:t>f1</a:t>
                </a:r>
                <a:r>
                  <a:rPr lang="en-US" sz="1100" b="1">
                    <a:solidFill>
                      <a:srgbClr val="000000"/>
                    </a:solidFill>
                    <a:latin typeface="Times New Roman" pitchFamily="18" charset="0"/>
                    <a:cs typeface="Times New Roman" pitchFamily="18" charset="0"/>
                  </a:rPr>
                  <a:t>)</a:t>
                </a:r>
                <a:endParaRPr lang="en-US" sz="1100" b="1">
                  <a:solidFill>
                    <a:srgbClr val="000000"/>
                  </a:solidFill>
                </a:endParaRPr>
              </a:p>
            </p:txBody>
          </p:sp>
          <p:cxnSp>
            <p:nvCxnSpPr>
              <p:cNvPr id="335" name="Straight Connector 334"/>
              <p:cNvCxnSpPr/>
              <p:nvPr/>
            </p:nvCxnSpPr>
            <p:spPr>
              <a:xfrm>
                <a:off x="4247002" y="560474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3743948" y="5604744"/>
                <a:ext cx="0" cy="91073"/>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426" name="Group 425"/>
              <p:cNvGrpSpPr/>
              <p:nvPr/>
            </p:nvGrpSpPr>
            <p:grpSpPr>
              <a:xfrm>
                <a:off x="3792273" y="5366063"/>
                <a:ext cx="174041" cy="275625"/>
                <a:chOff x="3936175" y="5413016"/>
                <a:chExt cx="174041" cy="275625"/>
              </a:xfrm>
            </p:grpSpPr>
            <p:sp>
              <p:nvSpPr>
                <p:cNvPr id="422" name="Rectangle 421"/>
                <p:cNvSpPr/>
                <p:nvPr/>
              </p:nvSpPr>
              <p:spPr>
                <a:xfrm flipH="1">
                  <a:off x="3987540" y="5413016"/>
                  <a:ext cx="31227" cy="271786"/>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23" name="Rectangle 422"/>
                <p:cNvSpPr/>
                <p:nvPr/>
              </p:nvSpPr>
              <p:spPr>
                <a:xfrm>
                  <a:off x="3936175" y="5510757"/>
                  <a:ext cx="52023" cy="16875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24" name="Rectangle 423"/>
                <p:cNvSpPr/>
                <p:nvPr/>
              </p:nvSpPr>
              <p:spPr>
                <a:xfrm>
                  <a:off x="4015176" y="5478576"/>
                  <a:ext cx="47294" cy="204197"/>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sp>
              <p:nvSpPr>
                <p:cNvPr id="425" name="Rectangle 424"/>
                <p:cNvSpPr/>
                <p:nvPr/>
              </p:nvSpPr>
              <p:spPr>
                <a:xfrm>
                  <a:off x="4062922" y="5549172"/>
                  <a:ext cx="47294" cy="139469"/>
                </a:xfrm>
                <a:prstGeom prst="rect">
                  <a:avLst/>
                </a:prstGeom>
                <a:solidFill>
                  <a:srgbClr val="465E9C"/>
                </a:solidFill>
                <a:ln>
                  <a:solidFill>
                    <a:srgbClr val="465E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400">
                    <a:solidFill>
                      <a:srgbClr val="000000"/>
                    </a:solidFill>
                  </a:endParaRPr>
                </a:p>
              </p:txBody>
            </p:sp>
          </p:grpSp>
          <p:sp>
            <p:nvSpPr>
              <p:cNvPr id="439" name="Line 15"/>
              <p:cNvSpPr>
                <a:spLocks noChangeShapeType="1"/>
              </p:cNvSpPr>
              <p:nvPr/>
            </p:nvSpPr>
            <p:spPr bwMode="auto">
              <a:xfrm flipV="1">
                <a:off x="3628366" y="5647289"/>
                <a:ext cx="704717" cy="9648"/>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a:solidFill>
                    <a:srgbClr val="000000"/>
                  </a:solidFill>
                  <a:latin typeface="Times New Roman" charset="0"/>
                  <a:ea typeface="ＭＳ Ｐゴシック" charset="0"/>
                </a:endParaRPr>
              </a:p>
            </p:txBody>
          </p:sp>
        </p:grpSp>
        <p:cxnSp>
          <p:nvCxnSpPr>
            <p:cNvPr id="477" name="Straight Arrow Connector 476"/>
            <p:cNvCxnSpPr/>
            <p:nvPr/>
          </p:nvCxnSpPr>
          <p:spPr>
            <a:xfrm>
              <a:off x="5942624" y="5586840"/>
              <a:ext cx="248478" cy="2394"/>
            </a:xfrm>
            <a:prstGeom prst="straightConnector1">
              <a:avLst/>
            </a:prstGeom>
            <a:ln>
              <a:solidFill>
                <a:srgbClr val="FF0000"/>
              </a:solidFill>
              <a:tailEnd type="triangle" w="lg" len="med"/>
            </a:ln>
            <a:effectLst/>
          </p:spPr>
          <p:style>
            <a:lnRef idx="2">
              <a:schemeClr val="accent1"/>
            </a:lnRef>
            <a:fillRef idx="0">
              <a:schemeClr val="accent1"/>
            </a:fillRef>
            <a:effectRef idx="1">
              <a:schemeClr val="accent1"/>
            </a:effectRef>
            <a:fontRef idx="minor">
              <a:schemeClr val="tx1"/>
            </a:fontRef>
          </p:style>
        </p:cxnSp>
        <p:grpSp>
          <p:nvGrpSpPr>
            <p:cNvPr id="495" name="Group 494"/>
            <p:cNvGrpSpPr/>
            <p:nvPr/>
          </p:nvGrpSpPr>
          <p:grpSpPr>
            <a:xfrm>
              <a:off x="6081455" y="5134825"/>
              <a:ext cx="883094" cy="752963"/>
              <a:chOff x="6081455" y="5134825"/>
              <a:chExt cx="883094" cy="752963"/>
            </a:xfrm>
          </p:grpSpPr>
          <p:grpSp>
            <p:nvGrpSpPr>
              <p:cNvPr id="479" name="Group 478"/>
              <p:cNvGrpSpPr/>
              <p:nvPr/>
            </p:nvGrpSpPr>
            <p:grpSpPr>
              <a:xfrm>
                <a:off x="6081455" y="5134825"/>
                <a:ext cx="883094" cy="752963"/>
                <a:chOff x="11068" y="3096757"/>
                <a:chExt cx="883094" cy="752963"/>
              </a:xfrm>
            </p:grpSpPr>
            <p:sp>
              <p:nvSpPr>
                <p:cNvPr id="480" name="Line 15"/>
                <p:cNvSpPr>
                  <a:spLocks noChangeShapeType="1"/>
                </p:cNvSpPr>
                <p:nvPr/>
              </p:nvSpPr>
              <p:spPr bwMode="auto">
                <a:xfrm flipV="1">
                  <a:off x="240187" y="3662399"/>
                  <a:ext cx="653975" cy="0"/>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481" name="Line 16"/>
                <p:cNvSpPr>
                  <a:spLocks noChangeShapeType="1"/>
                </p:cNvSpPr>
                <p:nvPr/>
              </p:nvSpPr>
              <p:spPr bwMode="auto">
                <a:xfrm rot="16200000">
                  <a:off x="-39321" y="3378784"/>
                  <a:ext cx="578638" cy="14583"/>
                </a:xfrm>
                <a:prstGeom prst="line">
                  <a:avLst/>
                </a:prstGeom>
                <a:noFill/>
                <a:ln w="22225">
                  <a:solidFill>
                    <a:srgbClr val="000000"/>
                  </a:solidFill>
                  <a:round/>
                  <a:headEnd/>
                  <a:tailEnd type="triangle" w="med"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sz="1400" b="0">
                    <a:solidFill>
                      <a:srgbClr val="000000"/>
                    </a:solidFill>
                    <a:latin typeface="Times New Roman" charset="0"/>
                    <a:ea typeface="ＭＳ Ｐゴシック" charset="0"/>
                  </a:endParaRPr>
                </a:p>
              </p:txBody>
            </p:sp>
            <p:sp>
              <p:nvSpPr>
                <p:cNvPr id="482" name="Rectangle 481"/>
                <p:cNvSpPr/>
                <p:nvPr/>
              </p:nvSpPr>
              <p:spPr>
                <a:xfrm rot="16200000">
                  <a:off x="-9450" y="3327989"/>
                  <a:ext cx="287258"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err="1">
                      <a:solidFill>
                        <a:srgbClr val="000000"/>
                      </a:solidFill>
                      <a:latin typeface="Times New Roman" pitchFamily="18" charset="0"/>
                      <a:cs typeface="Times New Roman" pitchFamily="18" charset="0"/>
                    </a:rPr>
                    <a:t>θ</a:t>
                  </a:r>
                  <a:r>
                    <a:rPr lang="en-US" sz="1000" b="1" baseline="-25000" err="1">
                      <a:solidFill>
                        <a:srgbClr val="000000"/>
                      </a:solidFill>
                      <a:latin typeface="Times New Roman" pitchFamily="18" charset="0"/>
                      <a:cs typeface="Times New Roman" pitchFamily="18" charset="0"/>
                    </a:rPr>
                    <a:t>f</a:t>
                  </a:r>
                  <a:endParaRPr lang="en-US" sz="1000">
                    <a:solidFill>
                      <a:srgbClr val="000000"/>
                    </a:solidFill>
                  </a:endParaRPr>
                </a:p>
              </p:txBody>
            </p:sp>
            <p:sp>
              <p:nvSpPr>
                <p:cNvPr id="483" name="Rectangle 482"/>
                <p:cNvSpPr/>
                <p:nvPr/>
              </p:nvSpPr>
              <p:spPr>
                <a:xfrm>
                  <a:off x="412581" y="3603499"/>
                  <a:ext cx="287258" cy="246221"/>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b="1" err="1">
                      <a:solidFill>
                        <a:srgbClr val="000000"/>
                      </a:solidFill>
                      <a:latin typeface="Times New Roman" pitchFamily="18" charset="0"/>
                      <a:cs typeface="Times New Roman" pitchFamily="18" charset="0"/>
                    </a:rPr>
                    <a:t>x</a:t>
                  </a:r>
                  <a:r>
                    <a:rPr lang="en-US" sz="1000" b="1" baseline="-25000" err="1">
                      <a:solidFill>
                        <a:srgbClr val="000000"/>
                      </a:solidFill>
                      <a:latin typeface="Times New Roman" pitchFamily="18" charset="0"/>
                      <a:cs typeface="Times New Roman" pitchFamily="18" charset="0"/>
                    </a:rPr>
                    <a:t>f</a:t>
                  </a:r>
                  <a:endParaRPr lang="en-US" sz="1000">
                    <a:solidFill>
                      <a:srgbClr val="000000"/>
                    </a:solidFill>
                  </a:endParaRPr>
                </a:p>
              </p:txBody>
            </p:sp>
          </p:grpSp>
          <p:grpSp>
            <p:nvGrpSpPr>
              <p:cNvPr id="494" name="Group 493"/>
              <p:cNvGrpSpPr/>
              <p:nvPr/>
            </p:nvGrpSpPr>
            <p:grpSpPr>
              <a:xfrm>
                <a:off x="6309368" y="5246569"/>
                <a:ext cx="563701" cy="458526"/>
                <a:chOff x="6309368" y="5246569"/>
                <a:chExt cx="563701" cy="458526"/>
              </a:xfrm>
            </p:grpSpPr>
            <p:sp>
              <p:nvSpPr>
                <p:cNvPr id="489" name="Freeform 488"/>
                <p:cNvSpPr/>
                <p:nvPr/>
              </p:nvSpPr>
              <p:spPr>
                <a:xfrm>
                  <a:off x="6316160" y="5312162"/>
                  <a:ext cx="556909" cy="379350"/>
                </a:xfrm>
                <a:custGeom>
                  <a:avLst/>
                  <a:gdLst>
                    <a:gd name="connsiteX0" fmla="*/ 0 w 556909"/>
                    <a:gd name="connsiteY0" fmla="*/ 379350 h 379350"/>
                    <a:gd name="connsiteX1" fmla="*/ 129040 w 556909"/>
                    <a:gd name="connsiteY1" fmla="*/ 87303 h 379350"/>
                    <a:gd name="connsiteX2" fmla="*/ 339579 w 556909"/>
                    <a:gd name="connsiteY2" fmla="*/ 5802 h 379350"/>
                    <a:gd name="connsiteX3" fmla="*/ 556909 w 556909"/>
                    <a:gd name="connsiteY3" fmla="*/ 216347 h 379350"/>
                  </a:gdLst>
                  <a:ahLst/>
                  <a:cxnLst>
                    <a:cxn ang="0">
                      <a:pos x="connsiteX0" y="connsiteY0"/>
                    </a:cxn>
                    <a:cxn ang="0">
                      <a:pos x="connsiteX1" y="connsiteY1"/>
                    </a:cxn>
                    <a:cxn ang="0">
                      <a:pos x="connsiteX2" y="connsiteY2"/>
                    </a:cxn>
                    <a:cxn ang="0">
                      <a:pos x="connsiteX3" y="connsiteY3"/>
                    </a:cxn>
                  </a:cxnLst>
                  <a:rect l="l" t="t" r="r" b="b"/>
                  <a:pathLst>
                    <a:path w="556909" h="379350">
                      <a:moveTo>
                        <a:pt x="0" y="379350"/>
                      </a:moveTo>
                      <a:cubicBezTo>
                        <a:pt x="36222" y="264455"/>
                        <a:pt x="72444" y="149561"/>
                        <a:pt x="129040" y="87303"/>
                      </a:cubicBezTo>
                      <a:cubicBezTo>
                        <a:pt x="185636" y="25045"/>
                        <a:pt x="268268" y="-15705"/>
                        <a:pt x="339579" y="5802"/>
                      </a:cubicBezTo>
                      <a:cubicBezTo>
                        <a:pt x="410890" y="27309"/>
                        <a:pt x="468619" y="174464"/>
                        <a:pt x="556909" y="216347"/>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490" name="Freeform 489"/>
                <p:cNvSpPr/>
                <p:nvPr/>
              </p:nvSpPr>
              <p:spPr>
                <a:xfrm>
                  <a:off x="6309368" y="5376585"/>
                  <a:ext cx="556909" cy="213050"/>
                </a:xfrm>
                <a:custGeom>
                  <a:avLst/>
                  <a:gdLst>
                    <a:gd name="connsiteX0" fmla="*/ 0 w 556909"/>
                    <a:gd name="connsiteY0" fmla="*/ 213050 h 213050"/>
                    <a:gd name="connsiteX1" fmla="*/ 196956 w 556909"/>
                    <a:gd name="connsiteY1" fmla="*/ 36464 h 213050"/>
                    <a:gd name="connsiteX2" fmla="*/ 366745 w 556909"/>
                    <a:gd name="connsiteY2" fmla="*/ 2505 h 213050"/>
                    <a:gd name="connsiteX3" fmla="*/ 556909 w 556909"/>
                    <a:gd name="connsiteY3" fmla="*/ 77214 h 213050"/>
                  </a:gdLst>
                  <a:ahLst/>
                  <a:cxnLst>
                    <a:cxn ang="0">
                      <a:pos x="connsiteX0" y="connsiteY0"/>
                    </a:cxn>
                    <a:cxn ang="0">
                      <a:pos x="connsiteX1" y="connsiteY1"/>
                    </a:cxn>
                    <a:cxn ang="0">
                      <a:pos x="connsiteX2" y="connsiteY2"/>
                    </a:cxn>
                    <a:cxn ang="0">
                      <a:pos x="connsiteX3" y="connsiteY3"/>
                    </a:cxn>
                  </a:cxnLst>
                  <a:rect l="l" t="t" r="r" b="b"/>
                  <a:pathLst>
                    <a:path w="556909" h="213050">
                      <a:moveTo>
                        <a:pt x="0" y="213050"/>
                      </a:moveTo>
                      <a:cubicBezTo>
                        <a:pt x="67916" y="142302"/>
                        <a:pt x="135832" y="71555"/>
                        <a:pt x="196956" y="36464"/>
                      </a:cubicBezTo>
                      <a:cubicBezTo>
                        <a:pt x="258080" y="1373"/>
                        <a:pt x="306753" y="-4287"/>
                        <a:pt x="366745" y="2505"/>
                      </a:cubicBezTo>
                      <a:cubicBezTo>
                        <a:pt x="426737" y="9297"/>
                        <a:pt x="492389" y="70422"/>
                        <a:pt x="556909" y="77214"/>
                      </a:cubicBezTo>
                    </a:path>
                  </a:pathLst>
                </a:custGeom>
                <a:ln>
                  <a:solidFill>
                    <a:srgbClr val="0033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491" name="Freeform 490"/>
                <p:cNvSpPr/>
                <p:nvPr/>
              </p:nvSpPr>
              <p:spPr>
                <a:xfrm>
                  <a:off x="6343326" y="5328025"/>
                  <a:ext cx="495785" cy="343111"/>
                </a:xfrm>
                <a:custGeom>
                  <a:avLst/>
                  <a:gdLst>
                    <a:gd name="connsiteX0" fmla="*/ 0 w 495785"/>
                    <a:gd name="connsiteY0" fmla="*/ 343111 h 343111"/>
                    <a:gd name="connsiteX1" fmla="*/ 74708 w 495785"/>
                    <a:gd name="connsiteY1" fmla="*/ 23898 h 343111"/>
                    <a:gd name="connsiteX2" fmla="*/ 319204 w 495785"/>
                    <a:gd name="connsiteY2" fmla="*/ 23898 h 343111"/>
                    <a:gd name="connsiteX3" fmla="*/ 495785 w 495785"/>
                    <a:gd name="connsiteY3" fmla="*/ 30690 h 343111"/>
                  </a:gdLst>
                  <a:ahLst/>
                  <a:cxnLst>
                    <a:cxn ang="0">
                      <a:pos x="connsiteX0" y="connsiteY0"/>
                    </a:cxn>
                    <a:cxn ang="0">
                      <a:pos x="connsiteX1" y="connsiteY1"/>
                    </a:cxn>
                    <a:cxn ang="0">
                      <a:pos x="connsiteX2" y="connsiteY2"/>
                    </a:cxn>
                    <a:cxn ang="0">
                      <a:pos x="connsiteX3" y="connsiteY3"/>
                    </a:cxn>
                  </a:cxnLst>
                  <a:rect l="l" t="t" r="r" b="b"/>
                  <a:pathLst>
                    <a:path w="495785" h="343111">
                      <a:moveTo>
                        <a:pt x="0" y="343111"/>
                      </a:moveTo>
                      <a:cubicBezTo>
                        <a:pt x="10753" y="210105"/>
                        <a:pt x="21507" y="77100"/>
                        <a:pt x="74708" y="23898"/>
                      </a:cubicBezTo>
                      <a:cubicBezTo>
                        <a:pt x="127909" y="-29304"/>
                        <a:pt x="249025" y="22766"/>
                        <a:pt x="319204" y="23898"/>
                      </a:cubicBezTo>
                      <a:cubicBezTo>
                        <a:pt x="389384" y="25030"/>
                        <a:pt x="495785" y="30690"/>
                        <a:pt x="495785" y="30690"/>
                      </a:cubicBezTo>
                    </a:path>
                  </a:pathLst>
                </a:custGeom>
                <a:ln>
                  <a:solidFill>
                    <a:srgbClr val="0033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492" name="Freeform 491"/>
                <p:cNvSpPr/>
                <p:nvPr/>
              </p:nvSpPr>
              <p:spPr>
                <a:xfrm>
                  <a:off x="6316160" y="5249648"/>
                  <a:ext cx="522951" cy="353571"/>
                </a:xfrm>
                <a:custGeom>
                  <a:avLst/>
                  <a:gdLst>
                    <a:gd name="connsiteX0" fmla="*/ 0 w 522951"/>
                    <a:gd name="connsiteY0" fmla="*/ 353571 h 353571"/>
                    <a:gd name="connsiteX1" fmla="*/ 122248 w 522951"/>
                    <a:gd name="connsiteY1" fmla="*/ 109067 h 353571"/>
                    <a:gd name="connsiteX2" fmla="*/ 292038 w 522951"/>
                    <a:gd name="connsiteY2" fmla="*/ 398 h 353571"/>
                    <a:gd name="connsiteX3" fmla="*/ 448244 w 522951"/>
                    <a:gd name="connsiteY3" fmla="*/ 143025 h 353571"/>
                    <a:gd name="connsiteX4" fmla="*/ 522951 w 522951"/>
                    <a:gd name="connsiteY4" fmla="*/ 163401 h 353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51" h="353571">
                      <a:moveTo>
                        <a:pt x="0" y="353571"/>
                      </a:moveTo>
                      <a:cubicBezTo>
                        <a:pt x="36787" y="260750"/>
                        <a:pt x="73575" y="167929"/>
                        <a:pt x="122248" y="109067"/>
                      </a:cubicBezTo>
                      <a:cubicBezTo>
                        <a:pt x="170921" y="50205"/>
                        <a:pt x="237705" y="-5262"/>
                        <a:pt x="292038" y="398"/>
                      </a:cubicBezTo>
                      <a:cubicBezTo>
                        <a:pt x="346371" y="6058"/>
                        <a:pt x="409759" y="115858"/>
                        <a:pt x="448244" y="143025"/>
                      </a:cubicBezTo>
                      <a:cubicBezTo>
                        <a:pt x="486729" y="170192"/>
                        <a:pt x="509368" y="160005"/>
                        <a:pt x="522951" y="163401"/>
                      </a:cubicBezTo>
                    </a:path>
                  </a:pathLst>
                </a:custGeom>
                <a:ln>
                  <a:solidFill>
                    <a:srgbClr val="0033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493" name="Freeform 492"/>
                <p:cNvSpPr/>
                <p:nvPr/>
              </p:nvSpPr>
              <p:spPr>
                <a:xfrm>
                  <a:off x="6329743" y="5246569"/>
                  <a:ext cx="488993" cy="458526"/>
                </a:xfrm>
                <a:custGeom>
                  <a:avLst/>
                  <a:gdLst>
                    <a:gd name="connsiteX0" fmla="*/ 0 w 488993"/>
                    <a:gd name="connsiteY0" fmla="*/ 458526 h 458526"/>
                    <a:gd name="connsiteX1" fmla="*/ 251288 w 488993"/>
                    <a:gd name="connsiteY1" fmla="*/ 23852 h 458526"/>
                    <a:gd name="connsiteX2" fmla="*/ 427869 w 488993"/>
                    <a:gd name="connsiteY2" fmla="*/ 57811 h 458526"/>
                    <a:gd name="connsiteX3" fmla="*/ 488993 w 488993"/>
                    <a:gd name="connsiteY3" fmla="*/ 64603 h 458526"/>
                  </a:gdLst>
                  <a:ahLst/>
                  <a:cxnLst>
                    <a:cxn ang="0">
                      <a:pos x="connsiteX0" y="connsiteY0"/>
                    </a:cxn>
                    <a:cxn ang="0">
                      <a:pos x="connsiteX1" y="connsiteY1"/>
                    </a:cxn>
                    <a:cxn ang="0">
                      <a:pos x="connsiteX2" y="connsiteY2"/>
                    </a:cxn>
                    <a:cxn ang="0">
                      <a:pos x="connsiteX3" y="connsiteY3"/>
                    </a:cxn>
                  </a:cxnLst>
                  <a:rect l="l" t="t" r="r" b="b"/>
                  <a:pathLst>
                    <a:path w="488993" h="458526">
                      <a:moveTo>
                        <a:pt x="0" y="458526"/>
                      </a:moveTo>
                      <a:cubicBezTo>
                        <a:pt x="89988" y="274582"/>
                        <a:pt x="179977" y="90638"/>
                        <a:pt x="251288" y="23852"/>
                      </a:cubicBezTo>
                      <a:cubicBezTo>
                        <a:pt x="322599" y="-42934"/>
                        <a:pt x="388252" y="51019"/>
                        <a:pt x="427869" y="57811"/>
                      </a:cubicBezTo>
                      <a:cubicBezTo>
                        <a:pt x="467486" y="64603"/>
                        <a:pt x="453903" y="54415"/>
                        <a:pt x="488993" y="64603"/>
                      </a:cubicBezTo>
                    </a:path>
                  </a:pathLst>
                </a:custGeom>
                <a:ln>
                  <a:solidFill>
                    <a:srgbClr val="0033C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grpSp>
        </p:grpSp>
      </p:grpSp>
      <p:graphicFrame>
        <p:nvGraphicFramePr>
          <p:cNvPr id="500" name="Object 499" descr=" 1029"/>
          <p:cNvGraphicFramePr>
            <a:graphicFrameLocks/>
          </p:cNvGraphicFramePr>
          <p:nvPr>
            <p:extLst>
              <p:ext uri="{D42A27DB-BD31-4B8C-83A1-F6EECF244321}">
                <p14:modId xmlns:p14="http://schemas.microsoft.com/office/powerpoint/2010/main" val="4759733"/>
              </p:ext>
            </p:extLst>
          </p:nvPr>
        </p:nvGraphicFramePr>
        <p:xfrm>
          <a:off x="1622593" y="1181101"/>
          <a:ext cx="8671620" cy="490167"/>
        </p:xfrm>
        <a:graphic>
          <a:graphicData uri="http://schemas.openxmlformats.org/presentationml/2006/ole">
            <mc:AlternateContent xmlns:mc="http://schemas.openxmlformats.org/markup-compatibility/2006">
              <mc:Choice xmlns:v="urn:schemas-microsoft-com:vml" Requires="v">
                <p:oleObj spid="_x0000_s2050" name="Equation" r:id="rId4" imgW="5600700" imgH="342900" progId="Equation.3">
                  <p:embed/>
                </p:oleObj>
              </mc:Choice>
              <mc:Fallback>
                <p:oleObj name="Equation" r:id="rId4" imgW="5600700" imgH="342900" progId="Equation.3">
                  <p:embed/>
                  <p:pic>
                    <p:nvPicPr>
                      <p:cNvPr id="500" name="Object 499" descr=" 1029"/>
                      <p:cNvPicPr>
                        <a:picLocks noChangeArrowheads="1"/>
                      </p:cNvPicPr>
                      <p:nvPr/>
                    </p:nvPicPr>
                    <p:blipFill>
                      <a:blip r:embed="rId5"/>
                      <a:srcRect/>
                      <a:stretch>
                        <a:fillRect/>
                      </a:stretch>
                    </p:blipFill>
                    <p:spPr bwMode="auto">
                      <a:xfrm>
                        <a:off x="1622593" y="1181101"/>
                        <a:ext cx="8671620" cy="490167"/>
                      </a:xfrm>
                      <a:prstGeom prst="rect">
                        <a:avLst/>
                      </a:prstGeom>
                      <a:noFill/>
                      <a:ln>
                        <a:noFill/>
                      </a:ln>
                    </p:spPr>
                  </p:pic>
                </p:oleObj>
              </mc:Fallback>
            </mc:AlternateContent>
          </a:graphicData>
        </a:graphic>
      </p:graphicFrame>
      <p:sp>
        <p:nvSpPr>
          <p:cNvPr id="2" name="Title 1">
            <a:extLst>
              <a:ext uri="{FF2B5EF4-FFF2-40B4-BE49-F238E27FC236}">
                <a16:creationId xmlns:a16="http://schemas.microsoft.com/office/drawing/2014/main" id="{74061A08-B6D8-14D4-B83D-17C42E83F683}"/>
              </a:ext>
            </a:extLst>
          </p:cNvPr>
          <p:cNvSpPr txBox="1">
            <a:spLocks/>
          </p:cNvSpPr>
          <p:nvPr/>
        </p:nvSpPr>
        <p:spPr>
          <a:xfrm>
            <a:off x="0" y="1"/>
            <a:ext cx="12192000" cy="1116619"/>
          </a:xfrm>
          <a:prstGeom prst="rect">
            <a:avLst/>
          </a:prstGeom>
          <a:solidFill>
            <a:schemeClr val="bg1">
              <a:lumMod val="85000"/>
            </a:schemeClr>
          </a:solidFill>
          <a:ln>
            <a:solidFill>
              <a:schemeClr val="bg1">
                <a:lumMod val="75000"/>
              </a:schemeClr>
            </a:solidFill>
          </a:ln>
        </p:spPr>
        <p:txBody>
          <a:bodyPr vert="horz" lIns="91440" tIns="45720" rIns="91440" bIns="45720" rtlCol="0" anchor="t"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sz="3200" b="1">
                <a:solidFill>
                  <a:schemeClr val="tx1">
                    <a:lumMod val="75000"/>
                    <a:lumOff val="25000"/>
                  </a:schemeClr>
                </a:solidFill>
                <a:latin typeface="Arial Narrow" pitchFamily="34" charset="0"/>
                <a:ea typeface="+mj-ea"/>
                <a:cs typeface="+mj-cs"/>
              </a:rPr>
              <a:t>In certain applications, however, the calibration parameters vary over the input domain so that </a:t>
            </a:r>
            <a:r>
              <a:rPr lang="en-US" sz="3200" b="1" i="1" err="1">
                <a:solidFill>
                  <a:schemeClr val="tx1">
                    <a:lumMod val="75000"/>
                    <a:lumOff val="25000"/>
                  </a:schemeClr>
                </a:solidFill>
                <a:latin typeface="Arial Narrow" pitchFamily="34" charset="0"/>
                <a:ea typeface="+mj-ea"/>
                <a:cs typeface="+mj-cs"/>
              </a:rPr>
              <a:t>θ≡θ</a:t>
            </a:r>
            <a:r>
              <a:rPr lang="en-US" sz="3200" b="1" i="1">
                <a:solidFill>
                  <a:schemeClr val="tx1">
                    <a:lumMod val="75000"/>
                    <a:lumOff val="25000"/>
                  </a:schemeClr>
                </a:solidFill>
                <a:latin typeface="Arial Narrow" pitchFamily="34" charset="0"/>
                <a:ea typeface="+mj-ea"/>
                <a:cs typeface="+mj-cs"/>
              </a:rPr>
              <a:t>(x) </a:t>
            </a:r>
            <a:r>
              <a:rPr lang="en-US" sz="3200" b="1">
                <a:solidFill>
                  <a:schemeClr val="tx1">
                    <a:lumMod val="75000"/>
                    <a:lumOff val="25000"/>
                  </a:schemeClr>
                </a:solidFill>
                <a:latin typeface="Arial Narrow" pitchFamily="34" charset="0"/>
                <a:ea typeface="+mj-ea"/>
                <a:cs typeface="+mj-cs"/>
              </a:rPr>
              <a:t>is not constant but a function over </a:t>
            </a:r>
            <a:r>
              <a:rPr lang="en-US" sz="3200" b="1" i="1">
                <a:solidFill>
                  <a:schemeClr val="tx1">
                    <a:lumMod val="75000"/>
                    <a:lumOff val="25000"/>
                  </a:schemeClr>
                </a:solidFill>
                <a:latin typeface="Arial Narrow" pitchFamily="34" charset="0"/>
                <a:ea typeface="+mj-ea"/>
                <a:cs typeface="+mj-cs"/>
              </a:rPr>
              <a:t>x</a:t>
            </a:r>
            <a:r>
              <a:rPr lang="en-US" sz="3200" b="1">
                <a:solidFill>
                  <a:schemeClr val="tx1">
                    <a:lumMod val="75000"/>
                    <a:lumOff val="25000"/>
                  </a:schemeClr>
                </a:solidFill>
                <a:latin typeface="Arial Narrow" pitchFamily="34" charset="0"/>
                <a:ea typeface="+mj-ea"/>
                <a:cs typeface="+mj-cs"/>
              </a:rPr>
              <a:t>.</a:t>
            </a:r>
          </a:p>
        </p:txBody>
      </p:sp>
      <p:sp>
        <p:nvSpPr>
          <p:cNvPr id="3" name="Text Box 12">
            <a:extLst>
              <a:ext uri="{FF2B5EF4-FFF2-40B4-BE49-F238E27FC236}">
                <a16:creationId xmlns:a16="http://schemas.microsoft.com/office/drawing/2014/main" id="{582D2A51-CEDB-7015-4ABB-9CDBD582EC93}"/>
              </a:ext>
            </a:extLst>
          </p:cNvPr>
          <p:cNvSpPr txBox="1">
            <a:spLocks noChangeArrowheads="1"/>
          </p:cNvSpPr>
          <p:nvPr/>
        </p:nvSpPr>
        <p:spPr bwMode="auto">
          <a:xfrm>
            <a:off x="0" y="6090343"/>
            <a:ext cx="12192000" cy="830997"/>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a:solidFill>
                  <a:srgbClr val="000000"/>
                </a:solidFill>
                <a:latin typeface="Arial Narrow" panose="020B0606020202030204" pitchFamily="34" charset="0"/>
                <a:cs typeface="Calibri"/>
              </a:rPr>
              <a:t>Bayesian modeling can mitigate the problem of identifiability through informative prior distributions, imposed constraints, such as monotonicity and dimensionality reduction approaches. </a:t>
            </a:r>
          </a:p>
        </p:txBody>
      </p:sp>
    </p:spTree>
    <p:extLst>
      <p:ext uri="{BB962C8B-B14F-4D97-AF65-F5344CB8AC3E}">
        <p14:creationId xmlns:p14="http://schemas.microsoft.com/office/powerpoint/2010/main" val="3101209720"/>
      </p:ext>
    </p:extLst>
  </p:cSld>
  <p:clrMapOvr>
    <a:masterClrMapping/>
  </p:clrMapOvr>
  <mc:AlternateContent xmlns:mc="http://schemas.openxmlformats.org/markup-compatibility/2006" xmlns:p14="http://schemas.microsoft.com/office/powerpoint/2010/main">
    <mc:Choice Requires="p14">
      <p:transition spd="slow" p14:dur="2000" advTm="91105"/>
    </mc:Choice>
    <mc:Fallback xmlns="">
      <p:transition spd="slow" advTm="911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SME_fig_SR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414" y="1447800"/>
            <a:ext cx="4389120" cy="2194560"/>
          </a:xfrm>
          <a:prstGeom prst="rect">
            <a:avLst/>
          </a:prstGeom>
        </p:spPr>
      </p:pic>
      <p:sp>
        <p:nvSpPr>
          <p:cNvPr id="5" name="Title 1"/>
          <p:cNvSpPr txBox="1">
            <a:spLocks/>
          </p:cNvSpPr>
          <p:nvPr/>
        </p:nvSpPr>
        <p:spPr>
          <a:xfrm>
            <a:off x="-1" y="-3607"/>
            <a:ext cx="12191999" cy="1057708"/>
          </a:xfrm>
          <a:prstGeom prst="rect">
            <a:avLst/>
          </a:prstGeom>
          <a:solidFill>
            <a:schemeClr val="bg1">
              <a:lumMod val="85000"/>
            </a:schemeClr>
          </a:solidFill>
          <a:ln>
            <a:solidFill>
              <a:schemeClr val="bg1">
                <a:lumMod val="75000"/>
              </a:schemeClr>
            </a:solidFill>
          </a:ln>
        </p:spPr>
        <p:txBody>
          <a:bodyPr vert="horz" lIns="91440" tIns="45720" rIns="91440" bIns="45720" rtlCol="0" anchor="t" anchorCtr="0">
            <a:noAutofit/>
          </a:bodyPr>
          <a:lstStyle>
            <a:defPPr>
              <a:defRPr lang="en-US"/>
            </a:defPPr>
            <a:lvl1pPr>
              <a:spcBef>
                <a:spcPct val="0"/>
              </a:spcBef>
              <a:buNone/>
              <a:defRPr sz="3200" b="1" spc="-100" baseline="0">
                <a:solidFill>
                  <a:schemeClr val="tx1">
                    <a:lumMod val="75000"/>
                    <a:lumOff val="25000"/>
                  </a:schemeClr>
                </a:solidFill>
                <a:latin typeface="Arial Narrow" pitchFamily="34" charset="0"/>
                <a:ea typeface="+mj-ea"/>
                <a:cs typeface="+mj-cs"/>
              </a:defRPr>
            </a:lvl1pPr>
          </a:lstStyle>
          <a:p>
            <a:r>
              <a:rPr lang="en-US"/>
              <a:t>Empirically derived thermal relationship is integrated into the VPSC model to consider the operational temperature.</a:t>
            </a:r>
          </a:p>
        </p:txBody>
      </p:sp>
      <p:grpSp>
        <p:nvGrpSpPr>
          <p:cNvPr id="12" name="Group 11"/>
          <p:cNvGrpSpPr/>
          <p:nvPr/>
        </p:nvGrpSpPr>
        <p:grpSpPr>
          <a:xfrm>
            <a:off x="8332804" y="1792631"/>
            <a:ext cx="3600655" cy="3086275"/>
            <a:chOff x="4688384" y="2322062"/>
            <a:chExt cx="4310681" cy="3694869"/>
          </a:xfrm>
        </p:grpSpPr>
        <p:pic>
          <p:nvPicPr>
            <p:cNvPr id="7" name="Picture 6" descr="coupledResults_Color.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384" y="2322062"/>
              <a:ext cx="4310681" cy="3694869"/>
            </a:xfrm>
            <a:prstGeom prst="rect">
              <a:avLst/>
            </a:prstGeom>
          </p:spPr>
        </p:pic>
        <p:pic>
          <p:nvPicPr>
            <p:cNvPr id="11" name="Picture 10" descr="coupledResults_noLine.tif"/>
            <p:cNvPicPr>
              <a:picLocks noChangeAspect="1"/>
            </p:cNvPicPr>
            <p:nvPr/>
          </p:nvPicPr>
          <p:blipFill rotWithShape="1">
            <a:blip r:embed="rId5" cstate="print">
              <a:extLst>
                <a:ext uri="{28A0092B-C50C-407E-A947-70E740481C1C}">
                  <a14:useLocalDpi xmlns:a14="http://schemas.microsoft.com/office/drawing/2010/main" val="0"/>
                </a:ext>
              </a:extLst>
            </a:blip>
            <a:srcRect l="41743" t="8867" r="10345" b="76503"/>
            <a:stretch/>
          </p:blipFill>
          <p:spPr>
            <a:xfrm>
              <a:off x="6455667" y="2660048"/>
              <a:ext cx="2086633" cy="546075"/>
            </a:xfrm>
            <a:prstGeom prst="rect">
              <a:avLst/>
            </a:prstGeom>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594" y="4010616"/>
            <a:ext cx="4324507" cy="2161585"/>
          </a:xfrm>
          <a:prstGeom prst="rect">
            <a:avLst/>
          </a:prstGeom>
          <a:noFill/>
        </p:spPr>
      </p:pic>
      <p:sp>
        <p:nvSpPr>
          <p:cNvPr id="18" name="TextBox 17"/>
          <p:cNvSpPr txBox="1"/>
          <p:nvPr/>
        </p:nvSpPr>
        <p:spPr>
          <a:xfrm>
            <a:off x="3661274" y="3731663"/>
            <a:ext cx="3581400" cy="369332"/>
          </a:xfrm>
          <a:prstGeom prst="rect">
            <a:avLst/>
          </a:prstGeom>
          <a:noFill/>
        </p:spPr>
        <p:txBody>
          <a:bodyPr wrap="square" rtlCol="0">
            <a:spAutoFit/>
          </a:bodyPr>
          <a:lstStyle/>
          <a:p>
            <a:pPr algn="ctr"/>
            <a:r>
              <a:rPr lang="en-US" sz="1800" b="1">
                <a:solidFill>
                  <a:schemeClr val="accent6">
                    <a:lumMod val="75000"/>
                  </a:schemeClr>
                </a:solidFill>
              </a:rPr>
              <a:t>GP </a:t>
            </a:r>
            <a:r>
              <a:rPr lang="en-US" sz="1800" b="1" err="1">
                <a:solidFill>
                  <a:schemeClr val="accent6">
                    <a:lumMod val="75000"/>
                  </a:schemeClr>
                </a:solidFill>
              </a:rPr>
              <a:t>Hyperparameters</a:t>
            </a:r>
            <a:endParaRPr lang="en-US" sz="1800" b="1">
              <a:solidFill>
                <a:schemeClr val="accent6">
                  <a:lumMod val="75000"/>
                </a:schemeClr>
              </a:solidFill>
            </a:endParaRPr>
          </a:p>
        </p:txBody>
      </p:sp>
      <p:sp>
        <p:nvSpPr>
          <p:cNvPr id="20" name="TextBox 19"/>
          <p:cNvSpPr txBox="1"/>
          <p:nvPr/>
        </p:nvSpPr>
        <p:spPr>
          <a:xfrm>
            <a:off x="8275858" y="1199373"/>
            <a:ext cx="3657600" cy="646331"/>
          </a:xfrm>
          <a:prstGeom prst="rect">
            <a:avLst/>
          </a:prstGeom>
          <a:noFill/>
        </p:spPr>
        <p:txBody>
          <a:bodyPr wrap="square" rtlCol="0">
            <a:spAutoFit/>
          </a:bodyPr>
          <a:lstStyle/>
          <a:p>
            <a:pPr algn="ctr"/>
            <a:r>
              <a:rPr lang="en-US" sz="1800" b="1">
                <a:solidFill>
                  <a:schemeClr val="accent6">
                    <a:lumMod val="75000"/>
                  </a:schemeClr>
                </a:solidFill>
              </a:rPr>
              <a:t>Calibrated VPSC model predictions for varying temperature levels</a:t>
            </a:r>
          </a:p>
        </p:txBody>
      </p:sp>
      <p:graphicFrame>
        <p:nvGraphicFramePr>
          <p:cNvPr id="13" name="Object 12"/>
          <p:cNvGraphicFramePr>
            <a:graphicFrameLocks noChangeAspect="1"/>
          </p:cNvGraphicFramePr>
          <p:nvPr>
            <p:extLst>
              <p:ext uri="{D42A27DB-BD31-4B8C-83A1-F6EECF244321}">
                <p14:modId xmlns:p14="http://schemas.microsoft.com/office/powerpoint/2010/main" val="2702670754"/>
              </p:ext>
            </p:extLst>
          </p:nvPr>
        </p:nvGraphicFramePr>
        <p:xfrm>
          <a:off x="8039100" y="5105401"/>
          <a:ext cx="3905578" cy="912263"/>
        </p:xfrm>
        <a:graphic>
          <a:graphicData uri="http://schemas.openxmlformats.org/presentationml/2006/ole">
            <mc:AlternateContent xmlns:mc="http://schemas.openxmlformats.org/markup-compatibility/2006">
              <mc:Choice xmlns:v="urn:schemas-microsoft-com:vml" Requires="v">
                <p:oleObj spid="_x0000_s3074" name="Equation" r:id="rId7" imgW="2070100" imgH="508000" progId="Equation.3">
                  <p:embed/>
                </p:oleObj>
              </mc:Choice>
              <mc:Fallback>
                <p:oleObj name="Equation" r:id="rId7" imgW="2070100" imgH="508000" progId="Equation.3">
                  <p:embed/>
                  <p:pic>
                    <p:nvPicPr>
                      <p:cNvPr id="13" name="Object 12"/>
                      <p:cNvPicPr/>
                      <p:nvPr/>
                    </p:nvPicPr>
                    <p:blipFill>
                      <a:blip r:embed="rId8"/>
                      <a:stretch>
                        <a:fillRect/>
                      </a:stretch>
                    </p:blipFill>
                    <p:spPr>
                      <a:xfrm>
                        <a:off x="8039100" y="5105401"/>
                        <a:ext cx="3905578" cy="912263"/>
                      </a:xfrm>
                      <a:prstGeom prst="rect">
                        <a:avLst/>
                      </a:prstGeom>
                    </p:spPr>
                  </p:pic>
                </p:oleObj>
              </mc:Fallback>
            </mc:AlternateContent>
          </a:graphicData>
        </a:graphic>
      </p:graphicFrame>
      <p:sp>
        <p:nvSpPr>
          <p:cNvPr id="14" name="Text Box 12"/>
          <p:cNvSpPr txBox="1">
            <a:spLocks noChangeArrowheads="1"/>
          </p:cNvSpPr>
          <p:nvPr/>
        </p:nvSpPr>
        <p:spPr bwMode="auto">
          <a:xfrm>
            <a:off x="0" y="6349769"/>
            <a:ext cx="12192000" cy="507831"/>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pPr>
            <a:r>
              <a:rPr lang="en-US" sz="1500">
                <a:solidFill>
                  <a:schemeClr val="tx2">
                    <a:lumMod val="75000"/>
                  </a:schemeClr>
                </a:solidFill>
                <a:latin typeface="Arial Narrow" pitchFamily="34" charset="0"/>
              </a:rPr>
              <a:t>Reference: Stevens G.*and Atamturktur S., (2017), "Mitigating Error and Uncertainty in Partitioned Analysis: A Review of Verification, Calibration and Validation Methods for Coupled Simulations," Archives of Computational Methods in Engineering, Vol. 24, No. 3, pp. 557-571. </a:t>
            </a:r>
          </a:p>
        </p:txBody>
      </p:sp>
      <p:sp>
        <p:nvSpPr>
          <p:cNvPr id="17" name="TextBox 16"/>
          <p:cNvSpPr txBox="1"/>
          <p:nvPr/>
        </p:nvSpPr>
        <p:spPr>
          <a:xfrm>
            <a:off x="3695700" y="1079007"/>
            <a:ext cx="3886201" cy="369332"/>
          </a:xfrm>
          <a:prstGeom prst="rect">
            <a:avLst/>
          </a:prstGeom>
          <a:noFill/>
        </p:spPr>
        <p:txBody>
          <a:bodyPr wrap="square" rtlCol="0">
            <a:spAutoFit/>
          </a:bodyPr>
          <a:lstStyle/>
          <a:p>
            <a:pPr algn="ctr"/>
            <a:r>
              <a:rPr lang="en-US" sz="1800" b="1">
                <a:solidFill>
                  <a:schemeClr val="accent6">
                    <a:lumMod val="75000"/>
                  </a:schemeClr>
                </a:solidFill>
              </a:rPr>
              <a:t>Uncertain Hardening Parameters</a:t>
            </a:r>
          </a:p>
        </p:txBody>
      </p:sp>
      <p:grpSp>
        <p:nvGrpSpPr>
          <p:cNvPr id="3" name="Group 2">
            <a:extLst>
              <a:ext uri="{FF2B5EF4-FFF2-40B4-BE49-F238E27FC236}">
                <a16:creationId xmlns:a16="http://schemas.microsoft.com/office/drawing/2014/main" id="{D7C5F2A2-76BB-55D4-3B19-4A7CBA1CDBD8}"/>
              </a:ext>
            </a:extLst>
          </p:cNvPr>
          <p:cNvGrpSpPr/>
          <p:nvPr/>
        </p:nvGrpSpPr>
        <p:grpSpPr>
          <a:xfrm>
            <a:off x="594882" y="1980865"/>
            <a:ext cx="2218749" cy="838200"/>
            <a:chOff x="0" y="150177"/>
            <a:chExt cx="3098812" cy="1333516"/>
          </a:xfrm>
        </p:grpSpPr>
        <p:pic>
          <p:nvPicPr>
            <p:cNvPr id="4" name="Picture 3" descr="fig.jpg">
              <a:extLst>
                <a:ext uri="{FF2B5EF4-FFF2-40B4-BE49-F238E27FC236}">
                  <a16:creationId xmlns:a16="http://schemas.microsoft.com/office/drawing/2014/main" id="{D34F7E36-73D6-3D74-A1AA-AA45063ABC94}"/>
                </a:ext>
              </a:extLst>
            </p:cNvPr>
            <p:cNvPicPr/>
            <p:nvPr/>
          </p:nvPicPr>
          <p:blipFill rotWithShape="1">
            <a:blip r:embed="rId9"/>
            <a:srcRect/>
            <a:stretch/>
          </p:blipFill>
          <p:spPr>
            <a:xfrm>
              <a:off x="193095" y="150177"/>
              <a:ext cx="2905717" cy="1333516"/>
            </a:xfrm>
            <a:prstGeom prst="rect">
              <a:avLst/>
            </a:prstGeom>
          </p:spPr>
        </p:pic>
        <p:grpSp>
          <p:nvGrpSpPr>
            <p:cNvPr id="6" name="Group 5">
              <a:extLst>
                <a:ext uri="{FF2B5EF4-FFF2-40B4-BE49-F238E27FC236}">
                  <a16:creationId xmlns:a16="http://schemas.microsoft.com/office/drawing/2014/main" id="{77C32AF9-2FAD-09CC-B404-00B01F0CBD25}"/>
                </a:ext>
              </a:extLst>
            </p:cNvPr>
            <p:cNvGrpSpPr/>
            <p:nvPr/>
          </p:nvGrpSpPr>
          <p:grpSpPr>
            <a:xfrm>
              <a:off x="0" y="951693"/>
              <a:ext cx="364794" cy="352559"/>
              <a:chOff x="0" y="934791"/>
              <a:chExt cx="364794" cy="352559"/>
            </a:xfrm>
          </p:grpSpPr>
          <p:sp>
            <p:nvSpPr>
              <p:cNvPr id="8" name="Oval 7">
                <a:extLst>
                  <a:ext uri="{FF2B5EF4-FFF2-40B4-BE49-F238E27FC236}">
                    <a16:creationId xmlns:a16="http://schemas.microsoft.com/office/drawing/2014/main" id="{D2C55A7F-587F-31FB-E2E7-4E3CC83390F5}"/>
                  </a:ext>
                </a:extLst>
              </p:cNvPr>
              <p:cNvSpPr/>
              <p:nvPr/>
            </p:nvSpPr>
            <p:spPr>
              <a:xfrm>
                <a:off x="0" y="934791"/>
                <a:ext cx="364794" cy="3525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9" name="Straight Arrow Connector 8">
                <a:extLst>
                  <a:ext uri="{FF2B5EF4-FFF2-40B4-BE49-F238E27FC236}">
                    <a16:creationId xmlns:a16="http://schemas.microsoft.com/office/drawing/2014/main" id="{61D58D87-9B81-E172-5D7E-962DF741BFE6}"/>
                  </a:ext>
                </a:extLst>
              </p:cNvPr>
              <p:cNvCxnSpPr/>
              <p:nvPr/>
            </p:nvCxnSpPr>
            <p:spPr>
              <a:xfrm flipV="1">
                <a:off x="246292" y="956257"/>
                <a:ext cx="0" cy="193182"/>
              </a:xfrm>
              <a:prstGeom prst="straightConnector1">
                <a:avLst/>
              </a:prstGeom>
              <a:ln w="12700">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278DC0C-1B93-1097-8A17-D1045CA015D9}"/>
                  </a:ext>
                </a:extLst>
              </p:cNvPr>
              <p:cNvCxnSpPr/>
              <p:nvPr/>
            </p:nvCxnSpPr>
            <p:spPr>
              <a:xfrm flipH="1">
                <a:off x="60087" y="1147292"/>
                <a:ext cx="186205" cy="0"/>
              </a:xfrm>
              <a:prstGeom prst="straightConnector1">
                <a:avLst/>
              </a:prstGeom>
              <a:ln w="12700">
                <a:solidFill>
                  <a:srgbClr val="00FF00"/>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4435BC1-5D63-7B66-5E71-254CA4F9B01F}"/>
                  </a:ext>
                </a:extLst>
              </p:cNvPr>
              <p:cNvCxnSpPr/>
              <p:nvPr/>
            </p:nvCxnSpPr>
            <p:spPr>
              <a:xfrm>
                <a:off x="246292" y="1149439"/>
                <a:ext cx="0" cy="106251"/>
              </a:xfrm>
              <a:prstGeom prst="straightConnector1">
                <a:avLst/>
              </a:prstGeom>
              <a:ln w="12700">
                <a:solidFill>
                  <a:srgbClr val="0000FF"/>
                </a:solidFill>
                <a:tailEnd type="arrow" w="sm" len="sm"/>
              </a:ln>
              <a:effectLst/>
            </p:spPr>
            <p:style>
              <a:lnRef idx="2">
                <a:schemeClr val="accent1"/>
              </a:lnRef>
              <a:fillRef idx="0">
                <a:schemeClr val="accent1"/>
              </a:fillRef>
              <a:effectRef idx="1">
                <a:schemeClr val="accent1"/>
              </a:effectRef>
              <a:fontRef idx="minor">
                <a:schemeClr val="tx1"/>
              </a:fontRef>
            </p:style>
          </p:cxnSp>
        </p:grpSp>
      </p:grpSp>
      <p:pic>
        <p:nvPicPr>
          <p:cNvPr id="19" name="Picture 18">
            <a:extLst>
              <a:ext uri="{FF2B5EF4-FFF2-40B4-BE49-F238E27FC236}">
                <a16:creationId xmlns:a16="http://schemas.microsoft.com/office/drawing/2014/main" id="{7CC87902-7378-B063-5FBF-9AA904B2A26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127" y="1213367"/>
            <a:ext cx="2126504" cy="767498"/>
          </a:xfrm>
          <a:prstGeom prst="rect">
            <a:avLst/>
          </a:prstGeom>
          <a:noFill/>
          <a:ln>
            <a:noFill/>
          </a:ln>
        </p:spPr>
      </p:pic>
      <p:pic>
        <p:nvPicPr>
          <p:cNvPr id="21" name="Picture 20" descr="C:\Users\jhegend\Desktop\Dropbox\DISSERTATION\CHAPTER_4_vpscWeak\untitled.tif">
            <a:extLst>
              <a:ext uri="{FF2B5EF4-FFF2-40B4-BE49-F238E27FC236}">
                <a16:creationId xmlns:a16="http://schemas.microsoft.com/office/drawing/2014/main" id="{004F032F-7AC5-F50A-C2A9-A243EE9D52B4}"/>
              </a:ext>
            </a:extLst>
          </p:cNvPr>
          <p:cNvPicPr>
            <a:picLocks noChangeAspect="1"/>
          </p:cNvPicPr>
          <p:nvPr/>
        </p:nvPicPr>
        <p:blipFill rotWithShape="1">
          <a:blip r:embed="rId11">
            <a:extLst>
              <a:ext uri="{28A0092B-C50C-407E-A947-70E740481C1C}">
                <a14:useLocalDpi xmlns:a14="http://schemas.microsoft.com/office/drawing/2010/main" val="0"/>
              </a:ext>
            </a:extLst>
          </a:blip>
          <a:srcRect l="70555" t="32366" r="2170" b="34784"/>
          <a:stretch/>
        </p:blipFill>
        <p:spPr bwMode="auto">
          <a:xfrm>
            <a:off x="1098296" y="3335768"/>
            <a:ext cx="1147207" cy="690880"/>
          </a:xfrm>
          <a:prstGeom prst="rect">
            <a:avLst/>
          </a:prstGeom>
          <a:noFill/>
          <a:ln>
            <a:noFill/>
          </a:ln>
        </p:spPr>
      </p:pic>
      <p:pic>
        <p:nvPicPr>
          <p:cNvPr id="23" name="Picture 22" descr="C:\Users\jhegend\Desktop\Dropbox\DISSERTATION\CHAPTER_4_vpscWeak\untitled.tif">
            <a:extLst>
              <a:ext uri="{FF2B5EF4-FFF2-40B4-BE49-F238E27FC236}">
                <a16:creationId xmlns:a16="http://schemas.microsoft.com/office/drawing/2014/main" id="{913AB876-35BD-2A73-04B7-0E7348EE7655}"/>
              </a:ext>
            </a:extLst>
          </p:cNvPr>
          <p:cNvPicPr>
            <a:picLocks noChangeAspect="1"/>
          </p:cNvPicPr>
          <p:nvPr/>
        </p:nvPicPr>
        <p:blipFill rotWithShape="1">
          <a:blip r:embed="rId11">
            <a:extLst>
              <a:ext uri="{28A0092B-C50C-407E-A947-70E740481C1C}">
                <a14:useLocalDpi xmlns:a14="http://schemas.microsoft.com/office/drawing/2010/main" val="0"/>
              </a:ext>
            </a:extLst>
          </a:blip>
          <a:srcRect r="35664"/>
          <a:stretch/>
        </p:blipFill>
        <p:spPr bwMode="auto">
          <a:xfrm>
            <a:off x="460474" y="4188066"/>
            <a:ext cx="2353157" cy="1828800"/>
          </a:xfrm>
          <a:prstGeom prst="rect">
            <a:avLst/>
          </a:prstGeom>
          <a:noFill/>
          <a:ln>
            <a:noFill/>
          </a:ln>
        </p:spPr>
      </p:pic>
    </p:spTree>
    <p:extLst>
      <p:ext uri="{BB962C8B-B14F-4D97-AF65-F5344CB8AC3E}">
        <p14:creationId xmlns:p14="http://schemas.microsoft.com/office/powerpoint/2010/main" val="3283631434"/>
      </p:ext>
    </p:extLst>
  </p:cSld>
  <p:clrMapOvr>
    <a:masterClrMapping/>
  </p:clrMapOvr>
  <mc:AlternateContent xmlns:mc="http://schemas.openxmlformats.org/markup-compatibility/2006" xmlns:p14="http://schemas.microsoft.com/office/powerpoint/2010/main">
    <mc:Choice Requires="p14">
      <p:transition p14:dur="0" advTm="3600000"/>
    </mc:Choice>
    <mc:Fallback xmlns="">
      <p:transition advTm="360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0"/>
            <a:ext cx="12192000" cy="1143000"/>
          </a:xfrm>
        </p:spPr>
        <p:txBody>
          <a:bodyPr>
            <a:noAutofit/>
          </a:bodyPr>
          <a:lstStyle/>
          <a:p>
            <a:pPr algn="l"/>
            <a:r>
              <a:rPr lang="en-US" sz="3200" b="1">
                <a:solidFill>
                  <a:schemeClr val="tx1">
                    <a:lumMod val="75000"/>
                    <a:lumOff val="25000"/>
                  </a:schemeClr>
                </a:solidFill>
                <a:latin typeface="Arial Narrow" pitchFamily="34" charset="0"/>
              </a:rPr>
              <a:t>Batch Sequential Design (BSD) searches for new experimental settings that optimize a design criterion.</a:t>
            </a:r>
          </a:p>
        </p:txBody>
      </p:sp>
      <p:sp>
        <p:nvSpPr>
          <p:cNvPr id="59396" name="Rectangle 2"/>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800"/>
          </a:p>
        </p:txBody>
      </p:sp>
      <p:sp>
        <p:nvSpPr>
          <p:cNvPr id="59397" name="Rectangle 4"/>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sz="1800"/>
          </a:p>
        </p:txBody>
      </p:sp>
      <p:sp>
        <p:nvSpPr>
          <p:cNvPr id="59399" name="Content Placeholder 2"/>
          <p:cNvSpPr txBox="1">
            <a:spLocks/>
          </p:cNvSpPr>
          <p:nvPr/>
        </p:nvSpPr>
        <p:spPr bwMode="auto">
          <a:xfrm>
            <a:off x="4699000" y="3950043"/>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a:spcBef>
                <a:spcPct val="20000"/>
              </a:spcBef>
            </a:pPr>
            <a:r>
              <a:rPr lang="en-US" sz="2400" i="1">
                <a:solidFill>
                  <a:srgbClr val="1483A1"/>
                </a:solidFill>
                <a:latin typeface="Arial Narrow" pitchFamily="34" charset="0"/>
              </a:rPr>
              <a:t>BSD uses an iterative process, the modified </a:t>
            </a:r>
            <a:r>
              <a:rPr lang="en-US" sz="2400" i="1" err="1">
                <a:solidFill>
                  <a:srgbClr val="1483A1"/>
                </a:solidFill>
                <a:latin typeface="Arial Narrow" pitchFamily="34" charset="0"/>
              </a:rPr>
              <a:t>Fedorov</a:t>
            </a:r>
            <a:r>
              <a:rPr lang="en-US" sz="2400" i="1">
                <a:solidFill>
                  <a:srgbClr val="1483A1"/>
                </a:solidFill>
                <a:latin typeface="Arial Narrow" pitchFamily="34" charset="0"/>
              </a:rPr>
              <a:t> exchange algorithm, to select optimal settings that maximizes improvement in the design criterion until experimental resources are exhausted. </a:t>
            </a:r>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900" y="1219201"/>
            <a:ext cx="4953000" cy="3997055"/>
          </a:xfrm>
          <a:prstGeom prst="rect">
            <a:avLst/>
          </a:prstGeom>
          <a:noFill/>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1" b="5542"/>
          <a:stretch/>
        </p:blipFill>
        <p:spPr bwMode="auto">
          <a:xfrm>
            <a:off x="6982201" y="1066614"/>
            <a:ext cx="3685799" cy="269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2"/>
          <p:cNvSpPr txBox="1">
            <a:spLocks noChangeArrowheads="1"/>
          </p:cNvSpPr>
          <p:nvPr/>
        </p:nvSpPr>
        <p:spPr bwMode="auto">
          <a:xfrm>
            <a:off x="0" y="5922339"/>
            <a:ext cx="12192000" cy="92333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pPr>
            <a:r>
              <a:rPr lang="en-US" sz="1500">
                <a:solidFill>
                  <a:schemeClr val="tx2">
                    <a:lumMod val="75000"/>
                  </a:schemeClr>
                </a:solidFill>
                <a:latin typeface="Arial Narrow" pitchFamily="34" charset="0"/>
              </a:rPr>
              <a:t>Atamturktur S., Williams, B., </a:t>
            </a:r>
            <a:r>
              <a:rPr lang="en-US" sz="1500" err="1">
                <a:solidFill>
                  <a:schemeClr val="tx2">
                    <a:lumMod val="75000"/>
                  </a:schemeClr>
                </a:solidFill>
                <a:latin typeface="Arial Narrow" pitchFamily="34" charset="0"/>
              </a:rPr>
              <a:t>Egeberg</a:t>
            </a:r>
            <a:r>
              <a:rPr lang="en-US" sz="1500">
                <a:solidFill>
                  <a:schemeClr val="tx2">
                    <a:lumMod val="75000"/>
                  </a:schemeClr>
                </a:solidFill>
                <a:latin typeface="Arial Narrow" pitchFamily="34" charset="0"/>
              </a:rPr>
              <a:t>, M., and Unal, C., (2013), “Batch Sequential Design of Optimal Experiments for Improved Predictive Maturity in Physics-Based Modeling,” Structural and Multidisciplinary Optimization; Atamturktur S., Hegenderfer J., Williams B., and </a:t>
            </a:r>
            <a:r>
              <a:rPr lang="en-US" sz="1500" err="1">
                <a:solidFill>
                  <a:schemeClr val="tx2">
                    <a:lumMod val="75000"/>
                  </a:schemeClr>
                </a:solidFill>
                <a:latin typeface="Arial Narrow" pitchFamily="34" charset="0"/>
              </a:rPr>
              <a:t>Egeberg</a:t>
            </a:r>
            <a:r>
              <a:rPr lang="en-US" sz="1500">
                <a:solidFill>
                  <a:schemeClr val="tx2">
                    <a:lumMod val="75000"/>
                  </a:schemeClr>
                </a:solidFill>
                <a:latin typeface="Arial Narrow" pitchFamily="34" charset="0"/>
              </a:rPr>
              <a:t>, M. (2014), “A Selection Criterion Based on Exploration-Exploitation Approach for Batch Sequential Design,” Journal of Engineering Mechanics; Williams B.J., </a:t>
            </a:r>
            <a:r>
              <a:rPr lang="en-US" sz="1500" err="1">
                <a:solidFill>
                  <a:schemeClr val="tx2">
                    <a:lumMod val="75000"/>
                  </a:schemeClr>
                </a:solidFill>
                <a:latin typeface="Arial Narrow" pitchFamily="34" charset="0"/>
              </a:rPr>
              <a:t>Loeppky</a:t>
            </a:r>
            <a:r>
              <a:rPr lang="en-US" sz="1500">
                <a:solidFill>
                  <a:schemeClr val="tx2">
                    <a:lumMod val="75000"/>
                  </a:schemeClr>
                </a:solidFill>
                <a:latin typeface="Arial Narrow" pitchFamily="34" charset="0"/>
              </a:rPr>
              <a:t> J.K., Moore L.M., </a:t>
            </a:r>
            <a:r>
              <a:rPr lang="en-US" sz="1500" err="1">
                <a:solidFill>
                  <a:schemeClr val="tx2">
                    <a:lumMod val="75000"/>
                  </a:schemeClr>
                </a:solidFill>
                <a:latin typeface="Arial Narrow" pitchFamily="34" charset="0"/>
              </a:rPr>
              <a:t>Macklem</a:t>
            </a:r>
            <a:r>
              <a:rPr lang="en-US" sz="1500">
                <a:solidFill>
                  <a:schemeClr val="tx2">
                    <a:lumMod val="75000"/>
                  </a:schemeClr>
                </a:solidFill>
                <a:latin typeface="Arial Narrow" pitchFamily="34" charset="0"/>
              </a:rPr>
              <a:t>, M.S. Batch sequential design to achieve predictive maturity with calibrated computer models. Reliability Engineering and System Safety, 2011; 96 (9): 1208-19. </a:t>
            </a:r>
          </a:p>
        </p:txBody>
      </p:sp>
    </p:spTree>
    <p:extLst>
      <p:ext uri="{BB962C8B-B14F-4D97-AF65-F5344CB8AC3E}">
        <p14:creationId xmlns:p14="http://schemas.microsoft.com/office/powerpoint/2010/main" val="3739258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3546"/>
            <a:ext cx="12191999" cy="1077218"/>
          </a:xfrm>
          <a:prstGeom prst="rect">
            <a:avLst/>
          </a:prstGeom>
        </p:spPr>
        <p:txBody>
          <a:bodyPr wrap="square">
            <a:spAutoFit/>
          </a:bodyPr>
          <a:lstStyle/>
          <a:p>
            <a:r>
              <a:rPr lang="en-US" sz="3200" b="1">
                <a:latin typeface="Arial Narrow" pitchFamily="34" charset="0"/>
              </a:rPr>
              <a:t>The interface also introduces uncertainties and biases due to the unavoidably incomplete nature of coupling.</a:t>
            </a:r>
          </a:p>
        </p:txBody>
      </p:sp>
      <p:pic>
        <p:nvPicPr>
          <p:cNvPr id="6" name="Picture 1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507" y="1160736"/>
            <a:ext cx="6226707" cy="452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Fig16a.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6301" y="1551173"/>
            <a:ext cx="2415135" cy="1994619"/>
          </a:xfrm>
          <a:prstGeom prst="rect">
            <a:avLst/>
          </a:prstGeom>
        </p:spPr>
      </p:pic>
      <p:pic>
        <p:nvPicPr>
          <p:cNvPr id="16" name="Picture 15" descr="Fig_16b.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3904" y="4124301"/>
            <a:ext cx="2415135" cy="1994618"/>
          </a:xfrm>
          <a:prstGeom prst="rect">
            <a:avLst/>
          </a:prstGeom>
        </p:spPr>
      </p:pic>
      <p:sp>
        <p:nvSpPr>
          <p:cNvPr id="3" name="Rectangle 2"/>
          <p:cNvSpPr/>
          <p:nvPr/>
        </p:nvSpPr>
        <p:spPr>
          <a:xfrm>
            <a:off x="10007922" y="914400"/>
            <a:ext cx="1968178" cy="923330"/>
          </a:xfrm>
          <a:prstGeom prst="rect">
            <a:avLst/>
          </a:prstGeom>
        </p:spPr>
        <p:txBody>
          <a:bodyPr wrap="square">
            <a:spAutoFit/>
          </a:bodyPr>
          <a:lstStyle/>
          <a:p>
            <a:pPr algn="ctr"/>
            <a:r>
              <a:rPr lang="en-US" sz="1800" b="1" i="1">
                <a:solidFill>
                  <a:srgbClr val="199DC0"/>
                </a:solidFill>
                <a:latin typeface="Arial Narrow" pitchFamily="34" charset="0"/>
              </a:rPr>
              <a:t>Before parameter calibration </a:t>
            </a:r>
          </a:p>
          <a:p>
            <a:pPr algn="ctr"/>
            <a:endParaRPr lang="en-US" sz="1800" b="1">
              <a:solidFill>
                <a:srgbClr val="199DC0"/>
              </a:solidFill>
            </a:endParaRPr>
          </a:p>
        </p:txBody>
      </p:sp>
      <p:sp>
        <p:nvSpPr>
          <p:cNvPr id="17" name="Rectangle 16"/>
          <p:cNvSpPr/>
          <p:nvPr/>
        </p:nvSpPr>
        <p:spPr>
          <a:xfrm>
            <a:off x="9987381" y="3545791"/>
            <a:ext cx="1968178" cy="923330"/>
          </a:xfrm>
          <a:prstGeom prst="rect">
            <a:avLst/>
          </a:prstGeom>
        </p:spPr>
        <p:txBody>
          <a:bodyPr wrap="square">
            <a:spAutoFit/>
          </a:bodyPr>
          <a:lstStyle/>
          <a:p>
            <a:pPr algn="ctr"/>
            <a:r>
              <a:rPr lang="en-US" sz="1800" b="1" i="1">
                <a:solidFill>
                  <a:srgbClr val="199DC0"/>
                </a:solidFill>
                <a:latin typeface="Arial Narrow" pitchFamily="34" charset="0"/>
              </a:rPr>
              <a:t>After parameter calibration </a:t>
            </a:r>
          </a:p>
          <a:p>
            <a:pPr algn="ctr"/>
            <a:endParaRPr lang="en-US" sz="1800" b="1">
              <a:solidFill>
                <a:srgbClr val="199DC0"/>
              </a:solidFill>
            </a:endParaRPr>
          </a:p>
        </p:txBody>
      </p:sp>
      <p:sp>
        <p:nvSpPr>
          <p:cNvPr id="18" name="Text Box 12"/>
          <p:cNvSpPr txBox="1">
            <a:spLocks noChangeArrowheads="1"/>
          </p:cNvSpPr>
          <p:nvPr/>
        </p:nvSpPr>
        <p:spPr bwMode="auto">
          <a:xfrm>
            <a:off x="51061" y="5578478"/>
            <a:ext cx="4190739" cy="1131079"/>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90000"/>
              </a:lnSpc>
            </a:pPr>
            <a:r>
              <a:rPr lang="en-US" sz="1500">
                <a:solidFill>
                  <a:schemeClr val="tx2">
                    <a:lumMod val="75000"/>
                  </a:schemeClr>
                </a:solidFill>
                <a:latin typeface="Arial Narrow" pitchFamily="34" charset="0"/>
              </a:rPr>
              <a:t>Stevens G. and Atamturktur S., (2017), "Mitigating Error and Uncertainty in Partitioned Analysis: A Review of Verification, Calibration and Validation Methods for Coupled Simulations," Archives of Computational Methods in Engineering, Vol. 24, No. 3, pp. 557-571. </a:t>
            </a:r>
          </a:p>
        </p:txBody>
      </p:sp>
      <p:pic>
        <p:nvPicPr>
          <p:cNvPr id="4" name="Picture 3">
            <a:extLst>
              <a:ext uri="{FF2B5EF4-FFF2-40B4-BE49-F238E27FC236}">
                <a16:creationId xmlns:a16="http://schemas.microsoft.com/office/drawing/2014/main" id="{BF6CD264-E4B8-84D1-32A4-3D9F0195E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01" y="1279522"/>
            <a:ext cx="3332706" cy="401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s://encrypted-tbn3.gstatic.com/images?q=tbn:ANd9GcSkYmyWAUclnr_GfDWsyDDfzAolIvEafH7XZ51StBVfj7p7Xie0">
            <a:extLst>
              <a:ext uri="{FF2B5EF4-FFF2-40B4-BE49-F238E27FC236}">
                <a16:creationId xmlns:a16="http://schemas.microsoft.com/office/drawing/2014/main" id="{6B565108-DFDE-7708-596F-EE98E1CE8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715" y="5163864"/>
            <a:ext cx="2037226" cy="162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272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50031C45-B857-CED2-5631-B44B91DE91E4}"/>
              </a:ext>
            </a:extLst>
          </p:cNvPr>
          <p:cNvSpPr txBox="1"/>
          <p:nvPr/>
        </p:nvSpPr>
        <p:spPr>
          <a:xfrm>
            <a:off x="4340290" y="5230939"/>
            <a:ext cx="7627390" cy="1636410"/>
          </a:xfrm>
          <a:prstGeom prst="rect">
            <a:avLst/>
          </a:prstGeom>
          <a:noFill/>
        </p:spPr>
        <p:txBody>
          <a:bodyPr wrap="square">
            <a:spAutoFit/>
          </a:bodyPr>
          <a:lstStyle/>
          <a:p>
            <a:pPr>
              <a:lnSpc>
                <a:spcPts val="3000"/>
              </a:lnSpc>
            </a:pPr>
            <a:r>
              <a:rPr lang="en-US" sz="3200" dirty="0">
                <a:solidFill>
                  <a:schemeClr val="bg2"/>
                </a:solidFill>
                <a:effectLst/>
                <a:latin typeface="Tenorite" panose="00000500000000000000" pitchFamily="2" charset="0"/>
                <a:ea typeface="DengXian" panose="02010600030101010101" pitchFamily="2" charset="-122"/>
              </a:rPr>
              <a:t>Transform buildings into intelligent entities with situational and social awareness, autonomous responsiveness, and operational connectedness.</a:t>
            </a:r>
            <a:endParaRPr lang="en-US" sz="3200" dirty="0">
              <a:solidFill>
                <a:schemeClr val="bg2"/>
              </a:solidFill>
              <a:latin typeface="Tenorite" panose="00000500000000000000" pitchFamily="2" charset="0"/>
            </a:endParaRPr>
          </a:p>
        </p:txBody>
      </p:sp>
      <p:pic>
        <p:nvPicPr>
          <p:cNvPr id="60" name="Picture 59" descr="A picture containing map&#10;&#10;Description automatically generated">
            <a:extLst>
              <a:ext uri="{FF2B5EF4-FFF2-40B4-BE49-F238E27FC236}">
                <a16:creationId xmlns:a16="http://schemas.microsoft.com/office/drawing/2014/main" id="{9966B585-F84D-D024-F632-96D0A2DB8087}"/>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4711" t="5478" r="8" b="9467"/>
          <a:stretch/>
        </p:blipFill>
        <p:spPr>
          <a:xfrm>
            <a:off x="4340290" y="413138"/>
            <a:ext cx="7489861" cy="4705505"/>
          </a:xfrm>
          <a:prstGeom prst="rect">
            <a:avLst/>
          </a:prstGeom>
        </p:spPr>
      </p:pic>
      <p:pic>
        <p:nvPicPr>
          <p:cNvPr id="2" name="Picture 1">
            <a:extLst>
              <a:ext uri="{FF2B5EF4-FFF2-40B4-BE49-F238E27FC236}">
                <a16:creationId xmlns:a16="http://schemas.microsoft.com/office/drawing/2014/main" id="{2369FCC8-FF7C-D146-B846-A9E6F023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56" y="236674"/>
            <a:ext cx="1143966" cy="1143966"/>
          </a:xfrm>
          <a:prstGeom prst="rect">
            <a:avLst/>
          </a:prstGeom>
        </p:spPr>
      </p:pic>
      <p:sp>
        <p:nvSpPr>
          <p:cNvPr id="3" name="Rounded Rectangle 24">
            <a:extLst>
              <a:ext uri="{FF2B5EF4-FFF2-40B4-BE49-F238E27FC236}">
                <a16:creationId xmlns:a16="http://schemas.microsoft.com/office/drawing/2014/main" id="{F10E3256-B86A-3241-D4B6-575329EDB29E}"/>
              </a:ext>
            </a:extLst>
          </p:cNvPr>
          <p:cNvSpPr/>
          <p:nvPr/>
        </p:nvSpPr>
        <p:spPr>
          <a:xfrm>
            <a:off x="361849" y="1481698"/>
            <a:ext cx="3620932" cy="35754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ts val="4200"/>
              </a:lnSpc>
            </a:pPr>
            <a:r>
              <a:rPr lang="en-US" sz="4500" dirty="0">
                <a:ln w="12700">
                  <a:noFill/>
                </a:ln>
                <a:solidFill>
                  <a:schemeClr val="bg1">
                    <a:lumMod val="95000"/>
                  </a:schemeClr>
                </a:solidFill>
                <a:latin typeface="Franklin Gothic Medium" panose="020B0603020102020204"/>
              </a:rPr>
              <a:t>National Science Foundation</a:t>
            </a:r>
          </a:p>
          <a:p>
            <a:pPr>
              <a:lnSpc>
                <a:spcPts val="4200"/>
              </a:lnSpc>
            </a:pPr>
            <a:endParaRPr lang="en-US" sz="2000" dirty="0">
              <a:ln w="12700">
                <a:noFill/>
              </a:ln>
              <a:solidFill>
                <a:schemeClr val="bg1">
                  <a:lumMod val="95000"/>
                </a:schemeClr>
              </a:solidFill>
              <a:latin typeface="Franklin Gothic Medium" panose="020B0603020102020204"/>
            </a:endParaRPr>
          </a:p>
          <a:p>
            <a:pPr>
              <a:lnSpc>
                <a:spcPts val="4200"/>
              </a:lnSpc>
            </a:pPr>
            <a:r>
              <a:rPr lang="en-US" sz="3600" dirty="0">
                <a:ln w="12700">
                  <a:noFill/>
                </a:ln>
                <a:solidFill>
                  <a:schemeClr val="bg1">
                    <a:lumMod val="95000"/>
                  </a:schemeClr>
                </a:solidFill>
                <a:latin typeface="Franklin Gothic Medium" panose="020B0603020102020204"/>
              </a:rPr>
              <a:t>Engineering Research Center</a:t>
            </a:r>
          </a:p>
        </p:txBody>
      </p:sp>
    </p:spTree>
    <p:extLst>
      <p:ext uri="{BB962C8B-B14F-4D97-AF65-F5344CB8AC3E}">
        <p14:creationId xmlns:p14="http://schemas.microsoft.com/office/powerpoint/2010/main" val="1464124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27384E84-4DF8-0D5A-06C6-FA6C3F442EA2}"/>
              </a:ext>
            </a:extLst>
          </p:cNvPr>
          <p:cNvPicPr>
            <a:picLocks noChangeAspect="1"/>
          </p:cNvPicPr>
          <p:nvPr/>
        </p:nvPicPr>
        <p:blipFill>
          <a:blip r:embed="rId3"/>
          <a:stretch>
            <a:fillRect/>
          </a:stretch>
        </p:blipFill>
        <p:spPr>
          <a:xfrm>
            <a:off x="1235242" y="554877"/>
            <a:ext cx="9721516" cy="5748245"/>
          </a:xfrm>
          <a:prstGeom prst="rect">
            <a:avLst/>
          </a:prstGeom>
        </p:spPr>
      </p:pic>
    </p:spTree>
    <p:extLst>
      <p:ext uri="{BB962C8B-B14F-4D97-AF65-F5344CB8AC3E}">
        <p14:creationId xmlns:p14="http://schemas.microsoft.com/office/powerpoint/2010/main" val="1014185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0" y="5633688"/>
            <a:ext cx="12192000" cy="12243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06237" y="5159614"/>
            <a:ext cx="8139792" cy="1862048"/>
          </a:xfrm>
          <a:prstGeom prst="rect">
            <a:avLst/>
          </a:prstGeom>
        </p:spPr>
        <p:txBody>
          <a:bodyPr wrap="none">
            <a:spAutoFit/>
          </a:bodyPr>
          <a:lstStyle/>
          <a:p>
            <a:pPr algn="ctr"/>
            <a:r>
              <a:rPr lang="en-US" sz="11500" dirty="0">
                <a:ln w="12700">
                  <a:noFill/>
                </a:ln>
                <a:solidFill>
                  <a:schemeClr val="accent5">
                    <a:lumMod val="75000"/>
                    <a:alpha val="30000"/>
                  </a:schemeClr>
                </a:solidFill>
                <a:latin typeface="+mj-lt"/>
              </a:rPr>
              <a:t>partnerships</a:t>
            </a:r>
            <a:endParaRPr lang="en-US" sz="11500" dirty="0">
              <a:solidFill>
                <a:schemeClr val="accent5">
                  <a:lumMod val="75000"/>
                  <a:alpha val="30000"/>
                </a:schemeClr>
              </a:solidFill>
              <a:latin typeface="+mj-lt"/>
            </a:endParaRPr>
          </a:p>
        </p:txBody>
      </p:sp>
      <p:sp>
        <p:nvSpPr>
          <p:cNvPr id="24" name="TextBox 23"/>
          <p:cNvSpPr txBox="1"/>
          <p:nvPr/>
        </p:nvSpPr>
        <p:spPr>
          <a:xfrm>
            <a:off x="438341" y="417184"/>
            <a:ext cx="3829903" cy="759182"/>
          </a:xfrm>
          <a:prstGeom prst="rect">
            <a:avLst/>
          </a:prstGeom>
          <a:noFill/>
        </p:spPr>
        <p:txBody>
          <a:bodyPr wrap="square" rtlCol="0">
            <a:spAutoFit/>
          </a:bodyPr>
          <a:lstStyle/>
          <a:p>
            <a:pPr>
              <a:lnSpc>
                <a:spcPts val="1600"/>
              </a:lnSpc>
              <a:spcAft>
                <a:spcPts val="200"/>
              </a:spcAft>
            </a:pPr>
            <a:r>
              <a:rPr lang="en-US" b="1">
                <a:solidFill>
                  <a:srgbClr val="FFFFFF"/>
                </a:solidFill>
              </a:rPr>
              <a:t>PENNSYLVANIA STATE </a:t>
            </a:r>
          </a:p>
          <a:p>
            <a:pPr>
              <a:lnSpc>
                <a:spcPts val="1600"/>
              </a:lnSpc>
              <a:spcAft>
                <a:spcPts val="200"/>
              </a:spcAft>
            </a:pPr>
            <a:r>
              <a:rPr lang="en-US" b="1">
                <a:solidFill>
                  <a:srgbClr val="FFFFFF"/>
                </a:solidFill>
              </a:rPr>
              <a:t>UNIVERSITY</a:t>
            </a:r>
          </a:p>
          <a:p>
            <a:pPr>
              <a:lnSpc>
                <a:spcPts val="1600"/>
              </a:lnSpc>
            </a:pPr>
            <a:r>
              <a:rPr lang="en-US" b="1">
                <a:solidFill>
                  <a:srgbClr val="00B0F0"/>
                </a:solidFill>
              </a:rPr>
              <a:t>COLLEGE OF ENGINEERING</a:t>
            </a:r>
          </a:p>
        </p:txBody>
      </p:sp>
      <p:cxnSp>
        <p:nvCxnSpPr>
          <p:cNvPr id="22" name="Straight Connector 21"/>
          <p:cNvCxnSpPr/>
          <p:nvPr/>
        </p:nvCxnSpPr>
        <p:spPr>
          <a:xfrm>
            <a:off x="-588835" y="647723"/>
            <a:ext cx="1027176"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https://images.onwardstate.com/uploads/2021/07/penn-state-news-west-campus.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2" t="2597" b="34544"/>
          <a:stretch/>
        </p:blipFill>
        <p:spPr bwMode="auto">
          <a:xfrm>
            <a:off x="-15240" y="0"/>
            <a:ext cx="12213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126479" y="416784"/>
            <a:ext cx="6065521" cy="477054"/>
          </a:xfrm>
          <a:prstGeom prst="rect">
            <a:avLst/>
          </a:prstGeom>
          <a:solidFill>
            <a:srgbClr val="39495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5760" tIns="91440" rIns="365760" bIns="91440" rtlCol="0" anchor="ctr">
            <a:noAutofit/>
          </a:bodyPr>
          <a:lstStyle/>
          <a:p>
            <a:pPr algn="r"/>
            <a:r>
              <a:rPr lang="en-US" sz="2000" b="1" dirty="0"/>
              <a:t>New building planning, design and fundraising.</a:t>
            </a:r>
          </a:p>
        </p:txBody>
      </p:sp>
      <p:sp>
        <p:nvSpPr>
          <p:cNvPr id="7" name="Rectangle 6">
            <a:extLst>
              <a:ext uri="{FF2B5EF4-FFF2-40B4-BE49-F238E27FC236}">
                <a16:creationId xmlns:a16="http://schemas.microsoft.com/office/drawing/2014/main" id="{F92EAA38-27F4-082B-3C44-B2973FFFCFAF}"/>
              </a:ext>
            </a:extLst>
          </p:cNvPr>
          <p:cNvSpPr/>
          <p:nvPr/>
        </p:nvSpPr>
        <p:spPr>
          <a:xfrm>
            <a:off x="535625" y="4400432"/>
            <a:ext cx="6065521" cy="759182"/>
          </a:xfrm>
          <a:prstGeom prst="rect">
            <a:avLst/>
          </a:prstGeom>
          <a:solidFill>
            <a:srgbClr val="199D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5760" tIns="91440" rIns="365760" bIns="91440" rtlCol="0" anchor="ctr">
            <a:noAutofit/>
          </a:bodyPr>
          <a:lstStyle/>
          <a:p>
            <a:pPr algn="ctr"/>
            <a:r>
              <a:rPr lang="en-US" sz="2000" b="1" dirty="0"/>
              <a:t>SEZ@PSU.EDU</a:t>
            </a:r>
          </a:p>
        </p:txBody>
      </p:sp>
    </p:spTree>
    <p:extLst>
      <p:ext uri="{BB962C8B-B14F-4D97-AF65-F5344CB8AC3E}">
        <p14:creationId xmlns:p14="http://schemas.microsoft.com/office/powerpoint/2010/main" val="8155593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tock-14578359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3" name="Rectangle 12"/>
          <p:cNvSpPr/>
          <p:nvPr/>
        </p:nvSpPr>
        <p:spPr>
          <a:xfrm>
            <a:off x="0" y="0"/>
            <a:ext cx="12192000" cy="6858000"/>
          </a:xfrm>
          <a:prstGeom prst="rect">
            <a:avLst/>
          </a:pr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68377" y="495634"/>
            <a:ext cx="17023976" cy="3077766"/>
          </a:xfrm>
          <a:prstGeom prst="rect">
            <a:avLst/>
          </a:prstGeom>
          <a:noFill/>
        </p:spPr>
        <p:txBody>
          <a:bodyPr wrap="square" lIns="0" tIns="0" rIns="0" bIns="0" rtlCol="0">
            <a:spAutoFit/>
          </a:bodyPr>
          <a:lstStyle/>
          <a:p>
            <a:pPr algn="ctr"/>
            <a:r>
              <a:rPr lang="en-US" sz="20000" spc="-300" dirty="0">
                <a:ln w="12700">
                  <a:noFill/>
                </a:ln>
                <a:solidFill>
                  <a:schemeClr val="bg1">
                    <a:alpha val="25000"/>
                  </a:schemeClr>
                </a:solidFill>
                <a:latin typeface="+mj-lt"/>
              </a:rPr>
              <a:t>THANK YOU</a:t>
            </a:r>
            <a:endParaRPr lang="en-US" sz="20000" spc="-300" dirty="0">
              <a:ln w="12700">
                <a:noFill/>
              </a:ln>
              <a:solidFill>
                <a:schemeClr val="bg1">
                  <a:alpha val="25000"/>
                </a:schemeClr>
              </a:solidFill>
            </a:endParaRPr>
          </a:p>
        </p:txBody>
      </p:sp>
      <p:sp>
        <p:nvSpPr>
          <p:cNvPr id="2" name="TextBox 1">
            <a:extLst>
              <a:ext uri="{FF2B5EF4-FFF2-40B4-BE49-F238E27FC236}">
                <a16:creationId xmlns:a16="http://schemas.microsoft.com/office/drawing/2014/main" id="{6F342346-20CD-8B96-195F-B9EBBA911FF2}"/>
              </a:ext>
            </a:extLst>
          </p:cNvPr>
          <p:cNvSpPr txBox="1"/>
          <p:nvPr/>
        </p:nvSpPr>
        <p:spPr>
          <a:xfrm>
            <a:off x="1042737" y="3694698"/>
            <a:ext cx="10819598" cy="2508379"/>
          </a:xfrm>
          <a:prstGeom prst="rect">
            <a:avLst/>
          </a:prstGeom>
          <a:noFill/>
        </p:spPr>
        <p:txBody>
          <a:bodyPr wrap="square" lIns="0" tIns="0" rIns="0" bIns="0" rtlCol="0">
            <a:spAutoFit/>
          </a:bodyPr>
          <a:lstStyle/>
          <a:p>
            <a:pPr algn="ctr">
              <a:lnSpc>
                <a:spcPts val="3280"/>
              </a:lnSpc>
            </a:pPr>
            <a:r>
              <a:rPr lang="en-US" sz="3600" b="1" dirty="0">
                <a:solidFill>
                  <a:schemeClr val="bg1"/>
                </a:solidFill>
                <a:latin typeface="+mj-lt"/>
              </a:rPr>
              <a:t>SEZ@PSU.EDU</a:t>
            </a:r>
          </a:p>
          <a:p>
            <a:pPr algn="ctr">
              <a:lnSpc>
                <a:spcPts val="3280"/>
              </a:lnSpc>
            </a:pPr>
            <a:endParaRPr lang="en-US" sz="3600" b="1" dirty="0">
              <a:solidFill>
                <a:schemeClr val="bg1"/>
              </a:solidFill>
              <a:latin typeface="+mj-lt"/>
            </a:endParaRPr>
          </a:p>
          <a:p>
            <a:pPr algn="ctr"/>
            <a:r>
              <a:rPr lang="en-US" sz="3600" dirty="0">
                <a:solidFill>
                  <a:schemeClr val="bg1"/>
                </a:solidFill>
              </a:rPr>
              <a:t>Sez Atamturktur, October 27</a:t>
            </a:r>
            <a:r>
              <a:rPr lang="en-US" sz="3600" baseline="30000" dirty="0">
                <a:solidFill>
                  <a:schemeClr val="bg1"/>
                </a:solidFill>
              </a:rPr>
              <a:t>th</a:t>
            </a:r>
            <a:r>
              <a:rPr lang="en-US" sz="3600" dirty="0">
                <a:solidFill>
                  <a:schemeClr val="bg1"/>
                </a:solidFill>
              </a:rPr>
              <a:t>, 2022</a:t>
            </a:r>
          </a:p>
          <a:p>
            <a:pPr algn="ctr"/>
            <a:r>
              <a:rPr lang="en-US" sz="3600" b="1" dirty="0">
                <a:solidFill>
                  <a:srgbClr val="199DC0"/>
                </a:solidFill>
              </a:rPr>
              <a:t>Pennsylvania State University</a:t>
            </a:r>
          </a:p>
          <a:p>
            <a:pPr algn="ctr"/>
            <a:r>
              <a:rPr lang="en-US" sz="3600" b="1" dirty="0">
                <a:solidFill>
                  <a:srgbClr val="199DC0"/>
                </a:solidFill>
              </a:rPr>
              <a:t>Department of Architectural Engineering</a:t>
            </a:r>
          </a:p>
        </p:txBody>
      </p:sp>
    </p:spTree>
    <p:extLst>
      <p:ext uri="{BB962C8B-B14F-4D97-AF65-F5344CB8AC3E}">
        <p14:creationId xmlns:p14="http://schemas.microsoft.com/office/powerpoint/2010/main" val="18366271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E44"/>
        </a:solidFill>
        <a:effectLst/>
      </p:bgPr>
    </p:bg>
    <p:spTree>
      <p:nvGrpSpPr>
        <p:cNvPr id="1" name=""/>
        <p:cNvGrpSpPr/>
        <p:nvPr/>
      </p:nvGrpSpPr>
      <p:grpSpPr>
        <a:xfrm>
          <a:off x="0" y="0"/>
          <a:ext cx="0" cy="0"/>
          <a:chOff x="0" y="0"/>
          <a:chExt cx="0" cy="0"/>
        </a:xfrm>
      </p:grpSpPr>
      <p:sp>
        <p:nvSpPr>
          <p:cNvPr id="7" name="TextBox 6"/>
          <p:cNvSpPr txBox="1"/>
          <p:nvPr/>
        </p:nvSpPr>
        <p:spPr>
          <a:xfrm>
            <a:off x="1025196" y="3932652"/>
            <a:ext cx="3963199" cy="2539157"/>
          </a:xfrm>
          <a:prstGeom prst="rect">
            <a:avLst/>
          </a:prstGeom>
          <a:noFill/>
        </p:spPr>
        <p:txBody>
          <a:bodyPr wrap="square" lIns="0" tIns="0" rIns="0" bIns="0" rtlCol="0">
            <a:spAutoFit/>
          </a:bodyPr>
          <a:lstStyle/>
          <a:p>
            <a:pPr>
              <a:lnSpc>
                <a:spcPts val="3300"/>
              </a:lnSpc>
            </a:pPr>
            <a:r>
              <a:rPr lang="en-US" sz="3200" dirty="0">
                <a:ln w="12700">
                  <a:noFill/>
                </a:ln>
                <a:solidFill>
                  <a:schemeClr val="bg1"/>
                </a:solidFill>
                <a:latin typeface="+mj-lt"/>
              </a:rPr>
              <a:t>We focus on the questions our graduates can solve rather than the solutions they can devise.</a:t>
            </a:r>
          </a:p>
        </p:txBody>
      </p:sp>
      <p:grpSp>
        <p:nvGrpSpPr>
          <p:cNvPr id="2" name="Group 1"/>
          <p:cNvGrpSpPr/>
          <p:nvPr/>
        </p:nvGrpSpPr>
        <p:grpSpPr>
          <a:xfrm>
            <a:off x="5749963" y="4308842"/>
            <a:ext cx="5416841" cy="2336366"/>
            <a:chOff x="460506" y="4208116"/>
            <a:chExt cx="5416841" cy="2336366"/>
          </a:xfrm>
        </p:grpSpPr>
        <p:sp>
          <p:nvSpPr>
            <p:cNvPr id="16" name="Rectangle 15"/>
            <p:cNvSpPr/>
            <p:nvPr/>
          </p:nvSpPr>
          <p:spPr>
            <a:xfrm>
              <a:off x="601019" y="4208116"/>
              <a:ext cx="4937121" cy="280077"/>
            </a:xfrm>
            <a:prstGeom prst="rect">
              <a:avLst/>
            </a:prstGeom>
          </p:spPr>
          <p:txBody>
            <a:bodyPr wrap="none" lIns="0">
              <a:spAutoFit/>
            </a:bodyPr>
            <a:lstStyle/>
            <a:p>
              <a:pPr lvl="0">
                <a:lnSpc>
                  <a:spcPts val="1400"/>
                </a:lnSpc>
                <a:spcAft>
                  <a:spcPts val="1200"/>
                </a:spcAft>
              </a:pPr>
              <a:r>
                <a:rPr lang="en-US" dirty="0">
                  <a:ln w="12700">
                    <a:noFill/>
                  </a:ln>
                  <a:solidFill>
                    <a:schemeClr val="bg1"/>
                  </a:solidFill>
                </a:rPr>
                <a:t>A completely different model for higher education;</a:t>
              </a:r>
              <a:endParaRPr lang="en-US" dirty="0">
                <a:ln w="12700">
                  <a:noFill/>
                </a:ln>
                <a:solidFill>
                  <a:schemeClr val="bg1"/>
                </a:solidFill>
                <a:latin typeface="Franklin Gothic Medium" panose="020B0603020102020204"/>
              </a:endParaRPr>
            </a:p>
          </p:txBody>
        </p:sp>
        <p:sp>
          <p:nvSpPr>
            <p:cNvPr id="4" name="Rectangle 3"/>
            <p:cNvSpPr/>
            <p:nvPr/>
          </p:nvSpPr>
          <p:spPr>
            <a:xfrm>
              <a:off x="460506" y="4600360"/>
              <a:ext cx="5416841" cy="1944122"/>
            </a:xfrm>
            <a:prstGeom prst="rect">
              <a:avLst/>
            </a:prstGeom>
          </p:spPr>
          <p:txBody>
            <a:bodyPr wrap="square">
              <a:spAutoFit/>
            </a:bodyPr>
            <a:lstStyle/>
            <a:p>
              <a:pPr>
                <a:lnSpc>
                  <a:spcPts val="7200"/>
                </a:lnSpc>
              </a:pPr>
              <a:r>
                <a:rPr lang="en-US" sz="8000" dirty="0">
                  <a:ln w="19050">
                    <a:solidFill>
                      <a:srgbClr val="009CDE"/>
                    </a:solidFill>
                  </a:ln>
                  <a:noFill/>
                  <a:latin typeface="Franklin Gothic Medium" panose="020B0603020102020204"/>
                </a:rPr>
                <a:t>Penn State</a:t>
              </a:r>
            </a:p>
            <a:p>
              <a:pPr>
                <a:lnSpc>
                  <a:spcPts val="7200"/>
                </a:lnSpc>
              </a:pPr>
              <a:r>
                <a:rPr lang="en-US" sz="8000" dirty="0">
                  <a:ln w="19050">
                    <a:solidFill>
                      <a:srgbClr val="009CDE"/>
                    </a:solidFill>
                  </a:ln>
                  <a:noFill/>
                  <a:latin typeface="Franklin Gothic Medium" panose="020B0603020102020204"/>
                </a:rPr>
                <a:t>Arch Eng</a:t>
              </a:r>
              <a:endParaRPr lang="en-US" sz="4800" dirty="0">
                <a:ln w="19050">
                  <a:solidFill>
                    <a:srgbClr val="009CDE"/>
                  </a:solidFill>
                </a:ln>
                <a:noFill/>
              </a:endParaRPr>
            </a:p>
          </p:txBody>
        </p:sp>
      </p:grpSp>
      <p:grpSp>
        <p:nvGrpSpPr>
          <p:cNvPr id="11" name="Group 10"/>
          <p:cNvGrpSpPr/>
          <p:nvPr/>
        </p:nvGrpSpPr>
        <p:grpSpPr>
          <a:xfrm>
            <a:off x="5242708" y="1779596"/>
            <a:ext cx="1877271" cy="1294677"/>
            <a:chOff x="6812206" y="1970125"/>
            <a:chExt cx="1645920" cy="1135124"/>
          </a:xfrm>
        </p:grpSpPr>
        <p:sp>
          <p:nvSpPr>
            <p:cNvPr id="18" name="Rectangle 17"/>
            <p:cNvSpPr/>
            <p:nvPr/>
          </p:nvSpPr>
          <p:spPr>
            <a:xfrm>
              <a:off x="6812206" y="2535862"/>
              <a:ext cx="1645920" cy="569387"/>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91440" rIns="182880" bIns="91440" rtlCol="0" anchor="ctr">
              <a:noAutofit/>
            </a:bodyPr>
            <a:lstStyle/>
            <a:p>
              <a:pPr algn="ctr">
                <a:lnSpc>
                  <a:spcPts val="1520"/>
                </a:lnSpc>
              </a:pPr>
              <a:r>
                <a:rPr lang="en-US" sz="1400" dirty="0">
                  <a:latin typeface="+mj-lt"/>
                </a:rPr>
                <a:t>Advanced</a:t>
              </a:r>
              <a:br>
                <a:rPr lang="en-US" sz="1400" dirty="0">
                  <a:latin typeface="+mj-lt"/>
                </a:rPr>
              </a:br>
              <a:r>
                <a:rPr lang="en-US" sz="1400" dirty="0">
                  <a:latin typeface="+mj-lt"/>
                </a:rPr>
                <a:t>Materials</a:t>
              </a:r>
            </a:p>
          </p:txBody>
        </p:sp>
        <p:pic>
          <p:nvPicPr>
            <p:cNvPr id="6" name="Picture 5"/>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387889" y="1970125"/>
              <a:ext cx="421548" cy="421548"/>
            </a:xfrm>
            <a:prstGeom prst="rect">
              <a:avLst/>
            </a:prstGeom>
          </p:spPr>
        </p:pic>
      </p:grpSp>
      <p:grpSp>
        <p:nvGrpSpPr>
          <p:cNvPr id="12" name="Group 11"/>
          <p:cNvGrpSpPr/>
          <p:nvPr/>
        </p:nvGrpSpPr>
        <p:grpSpPr>
          <a:xfrm>
            <a:off x="7169118" y="1780996"/>
            <a:ext cx="1877271" cy="1293277"/>
            <a:chOff x="8501209" y="1971352"/>
            <a:chExt cx="1645920" cy="1133897"/>
          </a:xfrm>
        </p:grpSpPr>
        <p:sp>
          <p:nvSpPr>
            <p:cNvPr id="19" name="Rectangle 18"/>
            <p:cNvSpPr/>
            <p:nvPr/>
          </p:nvSpPr>
          <p:spPr>
            <a:xfrm>
              <a:off x="8501209" y="2535862"/>
              <a:ext cx="1645920" cy="569387"/>
            </a:xfrm>
            <a:prstGeom prst="rect">
              <a:avLst/>
            </a:prstGeom>
            <a:solidFill>
              <a:srgbClr val="1E407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91440" rIns="182880" bIns="91440" rtlCol="0" anchor="ctr">
              <a:noAutofit/>
            </a:bodyPr>
            <a:lstStyle/>
            <a:p>
              <a:pPr algn="ctr">
                <a:lnSpc>
                  <a:spcPts val="1520"/>
                </a:lnSpc>
              </a:pPr>
              <a:r>
                <a:rPr lang="en-US" sz="1400" dirty="0">
                  <a:latin typeface="+mj-lt"/>
                </a:rPr>
                <a:t>Sustainability</a:t>
              </a:r>
              <a:br>
                <a:rPr lang="en-US" sz="1400" dirty="0">
                  <a:latin typeface="+mj-lt"/>
                </a:rPr>
              </a:br>
              <a:r>
                <a:rPr lang="en-US" sz="1400" dirty="0">
                  <a:latin typeface="+mj-lt"/>
                </a:rPr>
                <a:t>&amp; Resilience</a:t>
              </a:r>
            </a:p>
          </p:txBody>
        </p:sp>
        <p:pic>
          <p:nvPicPr>
            <p:cNvPr id="8" name="Picture 7"/>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065392" y="1971352"/>
              <a:ext cx="407187" cy="420321"/>
            </a:xfrm>
            <a:prstGeom prst="rect">
              <a:avLst/>
            </a:prstGeom>
          </p:spPr>
        </p:pic>
      </p:grpSp>
      <p:grpSp>
        <p:nvGrpSpPr>
          <p:cNvPr id="10" name="Group 9"/>
          <p:cNvGrpSpPr/>
          <p:nvPr/>
        </p:nvGrpSpPr>
        <p:grpSpPr>
          <a:xfrm>
            <a:off x="3316298" y="1886710"/>
            <a:ext cx="1877271" cy="1187564"/>
            <a:chOff x="5123203" y="2064038"/>
            <a:chExt cx="1645920" cy="1041211"/>
          </a:xfrm>
        </p:grpSpPr>
        <p:sp>
          <p:nvSpPr>
            <p:cNvPr id="17" name="Rectangle 16"/>
            <p:cNvSpPr/>
            <p:nvPr/>
          </p:nvSpPr>
          <p:spPr>
            <a:xfrm>
              <a:off x="5123203" y="2535862"/>
              <a:ext cx="1645920" cy="569387"/>
            </a:xfrm>
            <a:prstGeom prst="rect">
              <a:avLst/>
            </a:prstGeom>
            <a:solidFill>
              <a:srgbClr val="1483A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91440" rIns="182880" bIns="91440" rtlCol="0" anchor="ctr">
              <a:noAutofit/>
            </a:bodyPr>
            <a:lstStyle/>
            <a:p>
              <a:pPr algn="ctr">
                <a:lnSpc>
                  <a:spcPts val="1520"/>
                </a:lnSpc>
              </a:pPr>
              <a:r>
                <a:rPr lang="en-US" sz="1400" dirty="0">
                  <a:latin typeface="+mj-lt"/>
                </a:rPr>
                <a:t>Health</a:t>
              </a:r>
            </a:p>
          </p:txBody>
        </p:sp>
        <p:pic>
          <p:nvPicPr>
            <p:cNvPr id="21" name="Picture 20"/>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88939" y="2064038"/>
              <a:ext cx="342994" cy="327636"/>
            </a:xfrm>
            <a:prstGeom prst="rect">
              <a:avLst/>
            </a:prstGeom>
          </p:spPr>
        </p:pic>
      </p:grpSp>
      <p:grpSp>
        <p:nvGrpSpPr>
          <p:cNvPr id="5" name="Group 4"/>
          <p:cNvGrpSpPr/>
          <p:nvPr/>
        </p:nvGrpSpPr>
        <p:grpSpPr>
          <a:xfrm>
            <a:off x="1389888" y="1843569"/>
            <a:ext cx="1877271" cy="1230704"/>
            <a:chOff x="3434200" y="2026214"/>
            <a:chExt cx="1645920" cy="1079035"/>
          </a:xfrm>
        </p:grpSpPr>
        <p:sp>
          <p:nvSpPr>
            <p:cNvPr id="13" name="Rectangle 12"/>
            <p:cNvSpPr/>
            <p:nvPr/>
          </p:nvSpPr>
          <p:spPr>
            <a:xfrm>
              <a:off x="3434200" y="2535862"/>
              <a:ext cx="1645920" cy="569387"/>
            </a:xfrm>
            <a:prstGeom prst="rect">
              <a:avLst/>
            </a:prstGeom>
            <a:solidFill>
              <a:srgbClr val="314D6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91440" rIns="182880" bIns="91440" rtlCol="0" anchor="ctr">
              <a:noAutofit/>
            </a:bodyPr>
            <a:lstStyle/>
            <a:p>
              <a:pPr algn="ctr">
                <a:lnSpc>
                  <a:spcPts val="1520"/>
                </a:lnSpc>
              </a:pPr>
              <a:r>
                <a:rPr lang="en-US" sz="1400" dirty="0">
                  <a:latin typeface="+mj-lt"/>
                </a:rPr>
                <a:t>Energy</a:t>
              </a:r>
            </a:p>
          </p:txBody>
        </p:sp>
        <p:pic>
          <p:nvPicPr>
            <p:cNvPr id="23" name="Picture 22"/>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78596" y="2026214"/>
              <a:ext cx="352463" cy="395747"/>
            </a:xfrm>
            <a:prstGeom prst="rect">
              <a:avLst/>
            </a:prstGeom>
          </p:spPr>
        </p:pic>
      </p:grpSp>
      <p:grpSp>
        <p:nvGrpSpPr>
          <p:cNvPr id="14" name="Group 13"/>
          <p:cNvGrpSpPr/>
          <p:nvPr/>
        </p:nvGrpSpPr>
        <p:grpSpPr>
          <a:xfrm>
            <a:off x="9095529" y="1839874"/>
            <a:ext cx="1877271" cy="1234399"/>
            <a:chOff x="10190213" y="2022974"/>
            <a:chExt cx="1645920" cy="1082275"/>
          </a:xfrm>
        </p:grpSpPr>
        <p:sp>
          <p:nvSpPr>
            <p:cNvPr id="20" name="Rectangle 19"/>
            <p:cNvSpPr/>
            <p:nvPr/>
          </p:nvSpPr>
          <p:spPr>
            <a:xfrm>
              <a:off x="10190213" y="2535862"/>
              <a:ext cx="1645920" cy="569387"/>
            </a:xfrm>
            <a:prstGeom prst="rect">
              <a:avLst/>
            </a:prstGeom>
            <a:solidFill>
              <a:srgbClr val="9195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91440" rIns="182880" bIns="91440" rtlCol="0" anchor="ctr">
              <a:noAutofit/>
            </a:bodyPr>
            <a:lstStyle/>
            <a:p>
              <a:pPr algn="ctr">
                <a:lnSpc>
                  <a:spcPts val="1520"/>
                </a:lnSpc>
              </a:pPr>
              <a:r>
                <a:rPr lang="en-US" sz="1400" dirty="0">
                  <a:solidFill>
                    <a:schemeClr val="bg1"/>
                  </a:solidFill>
                  <a:latin typeface="+mj-lt"/>
                </a:rPr>
                <a:t>Big Data &amp; </a:t>
              </a:r>
              <a:br>
                <a:rPr lang="en-US" sz="1400" dirty="0">
                  <a:solidFill>
                    <a:schemeClr val="bg1"/>
                  </a:solidFill>
                  <a:latin typeface="+mj-lt"/>
                </a:rPr>
              </a:br>
              <a:r>
                <a:rPr lang="en-US" sz="1400" dirty="0">
                  <a:solidFill>
                    <a:schemeClr val="bg1"/>
                  </a:solidFill>
                  <a:latin typeface="+mj-lt"/>
                </a:rPr>
                <a:t>Cyber Infrastructure</a:t>
              </a:r>
            </a:p>
          </p:txBody>
        </p:sp>
        <p:pic>
          <p:nvPicPr>
            <p:cNvPr id="24" name="Picture 23"/>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728534" y="2022974"/>
              <a:ext cx="569277" cy="383513"/>
            </a:xfrm>
            <a:prstGeom prst="rect">
              <a:avLst/>
            </a:prstGeom>
          </p:spPr>
        </p:pic>
      </p:grpSp>
      <p:sp>
        <p:nvSpPr>
          <p:cNvPr id="22" name="Rectangle 21"/>
          <p:cNvSpPr/>
          <p:nvPr/>
        </p:nvSpPr>
        <p:spPr>
          <a:xfrm>
            <a:off x="0" y="0"/>
            <a:ext cx="12192000" cy="14004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0" y="1400430"/>
            <a:ext cx="12192000" cy="134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eft Brace 2"/>
          <p:cNvSpPr/>
          <p:nvPr/>
        </p:nvSpPr>
        <p:spPr>
          <a:xfrm rot="16200000">
            <a:off x="5811477" y="-1283148"/>
            <a:ext cx="739733" cy="9582911"/>
          </a:xfrm>
          <a:prstGeom prst="leftBrace">
            <a:avLst>
              <a:gd name="adj1" fmla="val 39044"/>
              <a:gd name="adj2" fmla="val 49926"/>
            </a:avLst>
          </a:prstGeom>
          <a:noFill/>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chemeClr val="bg1"/>
                </a:solidFill>
              </a:ln>
            </a:endParaRPr>
          </a:p>
        </p:txBody>
      </p:sp>
      <p:grpSp>
        <p:nvGrpSpPr>
          <p:cNvPr id="15" name="Group 14"/>
          <p:cNvGrpSpPr/>
          <p:nvPr/>
        </p:nvGrpSpPr>
        <p:grpSpPr>
          <a:xfrm>
            <a:off x="12302548" y="448764"/>
            <a:ext cx="11922224" cy="614999"/>
            <a:chOff x="-12204768" y="1173702"/>
            <a:chExt cx="11922224" cy="614999"/>
          </a:xfrm>
          <a:solidFill>
            <a:srgbClr val="2B3643"/>
          </a:solidFill>
        </p:grpSpPr>
        <p:sp>
          <p:nvSpPr>
            <p:cNvPr id="35" name="Rectangle 34"/>
            <p:cNvSpPr/>
            <p:nvPr/>
          </p:nvSpPr>
          <p:spPr>
            <a:xfrm>
              <a:off x="-12204768" y="117370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Mechanical Engineering</a:t>
              </a:r>
            </a:p>
          </p:txBody>
        </p:sp>
        <p:sp>
          <p:nvSpPr>
            <p:cNvPr id="44" name="Rectangle 43"/>
            <p:cNvSpPr/>
            <p:nvPr/>
          </p:nvSpPr>
          <p:spPr>
            <a:xfrm>
              <a:off x="-9772153" y="1175627"/>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Electrical Engineering</a:t>
              </a:r>
            </a:p>
          </p:txBody>
        </p:sp>
        <p:sp>
          <p:nvSpPr>
            <p:cNvPr id="45" name="Rectangle 44"/>
            <p:cNvSpPr/>
            <p:nvPr/>
          </p:nvSpPr>
          <p:spPr>
            <a:xfrm>
              <a:off x="-7316397" y="117755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Structural Engineering</a:t>
              </a:r>
            </a:p>
          </p:txBody>
        </p:sp>
        <p:sp>
          <p:nvSpPr>
            <p:cNvPr id="46" name="Rectangle 45"/>
            <p:cNvSpPr/>
            <p:nvPr/>
          </p:nvSpPr>
          <p:spPr>
            <a:xfrm>
              <a:off x="-4860640" y="117948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Acoustics Engineering</a:t>
              </a:r>
            </a:p>
          </p:txBody>
        </p:sp>
        <p:sp>
          <p:nvSpPr>
            <p:cNvPr id="47" name="Rectangle 46"/>
            <p:cNvSpPr/>
            <p:nvPr/>
          </p:nvSpPr>
          <p:spPr>
            <a:xfrm>
              <a:off x="-2475211" y="1181407"/>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Construction Engineering</a:t>
              </a:r>
            </a:p>
          </p:txBody>
        </p:sp>
      </p:grpSp>
      <p:grpSp>
        <p:nvGrpSpPr>
          <p:cNvPr id="48" name="Group 47"/>
          <p:cNvGrpSpPr/>
          <p:nvPr/>
        </p:nvGrpSpPr>
        <p:grpSpPr>
          <a:xfrm>
            <a:off x="12320431" y="450693"/>
            <a:ext cx="11992562" cy="614999"/>
            <a:chOff x="-12204768" y="1173702"/>
            <a:chExt cx="11992562" cy="614999"/>
          </a:xfrm>
          <a:solidFill>
            <a:srgbClr val="2B3643"/>
          </a:solidFill>
        </p:grpSpPr>
        <p:sp>
          <p:nvSpPr>
            <p:cNvPr id="49" name="Rectangle 48"/>
            <p:cNvSpPr/>
            <p:nvPr/>
          </p:nvSpPr>
          <p:spPr>
            <a:xfrm>
              <a:off x="-12204768" y="117370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Mechanical Engineering</a:t>
              </a:r>
            </a:p>
          </p:txBody>
        </p:sp>
        <p:sp>
          <p:nvSpPr>
            <p:cNvPr id="50" name="Rectangle 49"/>
            <p:cNvSpPr/>
            <p:nvPr/>
          </p:nvSpPr>
          <p:spPr>
            <a:xfrm>
              <a:off x="-9772153" y="1175627"/>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Electrical Engineering</a:t>
              </a:r>
            </a:p>
          </p:txBody>
        </p:sp>
        <p:sp>
          <p:nvSpPr>
            <p:cNvPr id="51" name="Rectangle 50"/>
            <p:cNvSpPr/>
            <p:nvPr/>
          </p:nvSpPr>
          <p:spPr>
            <a:xfrm>
              <a:off x="-7316397" y="117755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Structural Engineering</a:t>
              </a:r>
            </a:p>
          </p:txBody>
        </p:sp>
        <p:sp>
          <p:nvSpPr>
            <p:cNvPr id="52" name="Rectangle 51"/>
            <p:cNvSpPr/>
            <p:nvPr/>
          </p:nvSpPr>
          <p:spPr>
            <a:xfrm>
              <a:off x="-4860640" y="1179482"/>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Acoustics Engineering</a:t>
              </a:r>
            </a:p>
          </p:txBody>
        </p:sp>
        <p:sp>
          <p:nvSpPr>
            <p:cNvPr id="53" name="Rectangle 52"/>
            <p:cNvSpPr/>
            <p:nvPr/>
          </p:nvSpPr>
          <p:spPr>
            <a:xfrm>
              <a:off x="-2404873" y="1181407"/>
              <a:ext cx="2192667" cy="607294"/>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274320" tIns="109728" rIns="274320" bIns="118872" rtlCol="0" anchor="ctr">
              <a:noAutofit/>
            </a:bodyPr>
            <a:lstStyle/>
            <a:p>
              <a:pPr algn="ctr"/>
              <a:r>
                <a:rPr lang="en-US" sz="1300" dirty="0">
                  <a:solidFill>
                    <a:schemeClr val="bg1"/>
                  </a:solidFill>
                  <a:latin typeface="+mj-lt"/>
                </a:rPr>
                <a:t>Construction Engineering</a:t>
              </a:r>
            </a:p>
          </p:txBody>
        </p:sp>
      </p:grpSp>
    </p:spTree>
    <p:extLst>
      <p:ext uri="{BB962C8B-B14F-4D97-AF65-F5344CB8AC3E}">
        <p14:creationId xmlns:p14="http://schemas.microsoft.com/office/powerpoint/2010/main" val="4157402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0" fill="hold"/>
                                        <p:tgtEl>
                                          <p:spTgt spid="15"/>
                                        </p:tgtEl>
                                        <p:attrNameLst>
                                          <p:attrName>ppt_x</p:attrName>
                                        </p:attrNameLst>
                                      </p:cBhvr>
                                      <p:tavLst>
                                        <p:tav tm="0">
                                          <p:val>
                                            <p:strVal val="0-#ppt_w/2"/>
                                          </p:val>
                                        </p:tav>
                                        <p:tav tm="100000">
                                          <p:val>
                                            <p:strVal val="#ppt_x"/>
                                          </p:val>
                                        </p:tav>
                                      </p:tavLst>
                                    </p:anim>
                                    <p:anim calcmode="lin" valueType="num">
                                      <p:cBhvr additive="base">
                                        <p:cTn id="8" dur="20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1000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20000" fill="hold"/>
                                        <p:tgtEl>
                                          <p:spTgt spid="48"/>
                                        </p:tgtEl>
                                        <p:attrNameLst>
                                          <p:attrName>ppt_x</p:attrName>
                                        </p:attrNameLst>
                                      </p:cBhvr>
                                      <p:tavLst>
                                        <p:tav tm="0">
                                          <p:val>
                                            <p:strVal val="0-#ppt_w/2"/>
                                          </p:val>
                                        </p:tav>
                                        <p:tav tm="100000">
                                          <p:val>
                                            <p:strVal val="#ppt_x"/>
                                          </p:val>
                                        </p:tav>
                                      </p:tavLst>
                                    </p:anim>
                                    <p:anim calcmode="lin" valueType="num">
                                      <p:cBhvr additive="base">
                                        <p:cTn id="12" dur="20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026" y="177967"/>
            <a:ext cx="6176211" cy="1143000"/>
          </a:xfrm>
        </p:spPr>
        <p:txBody>
          <a:bodyPr/>
          <a:lstStyle/>
          <a:p>
            <a:r>
              <a:rPr lang="en-US" b="1" dirty="0">
                <a:latin typeface="Franklin Gothic Book" panose="020B0503020102020204" pitchFamily="34" charset="0"/>
              </a:rPr>
              <a:t>The 5-year Engineering Degree</a:t>
            </a:r>
          </a:p>
        </p:txBody>
      </p:sp>
      <p:sp>
        <p:nvSpPr>
          <p:cNvPr id="28" name="Rectangle">
            <a:extLst>
              <a:ext uri="{FF2B5EF4-FFF2-40B4-BE49-F238E27FC236}">
                <a16:creationId xmlns:a16="http://schemas.microsoft.com/office/drawing/2014/main" id="{63ED0DA2-FBEE-44BF-97F9-EAD250C4E829}"/>
              </a:ext>
            </a:extLst>
          </p:cNvPr>
          <p:cNvSpPr/>
          <p:nvPr/>
        </p:nvSpPr>
        <p:spPr>
          <a:xfrm>
            <a:off x="845922" y="1747066"/>
            <a:ext cx="5334000" cy="736300"/>
          </a:xfrm>
          <a:prstGeom prst="rect">
            <a:avLst/>
          </a:prstGeom>
          <a:solidFill>
            <a:srgbClr val="21A2C5"/>
          </a:solidFill>
          <a:ln w="25400">
            <a:solidFill>
              <a:srgbClr val="15708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29" name="General Engineering">
            <a:extLst>
              <a:ext uri="{FF2B5EF4-FFF2-40B4-BE49-F238E27FC236}">
                <a16:creationId xmlns:a16="http://schemas.microsoft.com/office/drawing/2014/main" id="{976E3700-F34F-4E17-B706-D2B1A3696960}"/>
              </a:ext>
            </a:extLst>
          </p:cNvPr>
          <p:cNvSpPr txBox="1"/>
          <p:nvPr/>
        </p:nvSpPr>
        <p:spPr>
          <a:xfrm>
            <a:off x="845921" y="1746766"/>
            <a:ext cx="5791200"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General Engineering</a:t>
            </a:r>
          </a:p>
        </p:txBody>
      </p:sp>
      <p:sp>
        <p:nvSpPr>
          <p:cNvPr id="30" name="Rectangle">
            <a:extLst>
              <a:ext uri="{FF2B5EF4-FFF2-40B4-BE49-F238E27FC236}">
                <a16:creationId xmlns:a16="http://schemas.microsoft.com/office/drawing/2014/main" id="{C3622E5F-4B6A-49D3-A200-B61A2FADC8D9}"/>
              </a:ext>
            </a:extLst>
          </p:cNvPr>
          <p:cNvSpPr/>
          <p:nvPr/>
        </p:nvSpPr>
        <p:spPr>
          <a:xfrm>
            <a:off x="871864" y="2661723"/>
            <a:ext cx="2859275" cy="795575"/>
          </a:xfrm>
          <a:prstGeom prst="rect">
            <a:avLst/>
          </a:prstGeom>
          <a:solidFill>
            <a:srgbClr val="629DD1"/>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31" name="Basics of AE">
            <a:extLst>
              <a:ext uri="{FF2B5EF4-FFF2-40B4-BE49-F238E27FC236}">
                <a16:creationId xmlns:a16="http://schemas.microsoft.com/office/drawing/2014/main" id="{E5EC57A8-E4AC-43BE-A4BB-207C09640C7D}"/>
              </a:ext>
            </a:extLst>
          </p:cNvPr>
          <p:cNvSpPr txBox="1"/>
          <p:nvPr/>
        </p:nvSpPr>
        <p:spPr>
          <a:xfrm>
            <a:off x="871864" y="2791944"/>
            <a:ext cx="2859275" cy="510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Basics of AE</a:t>
            </a:r>
          </a:p>
        </p:txBody>
      </p:sp>
      <p:sp>
        <p:nvSpPr>
          <p:cNvPr id="32" name="Rectangle">
            <a:extLst>
              <a:ext uri="{FF2B5EF4-FFF2-40B4-BE49-F238E27FC236}">
                <a16:creationId xmlns:a16="http://schemas.microsoft.com/office/drawing/2014/main" id="{BBCD60DA-F526-44AB-928B-AAB4A6D62ADE}"/>
              </a:ext>
            </a:extLst>
          </p:cNvPr>
          <p:cNvSpPr/>
          <p:nvPr/>
        </p:nvSpPr>
        <p:spPr>
          <a:xfrm>
            <a:off x="3951690" y="2661723"/>
            <a:ext cx="2228232" cy="795575"/>
          </a:xfrm>
          <a:prstGeom prst="rect">
            <a:avLst/>
          </a:prstGeom>
          <a:solidFill>
            <a:schemeClr val="accent3">
              <a:hueOff val="-546623"/>
              <a:satOff val="7767"/>
              <a:lumOff val="-14512"/>
            </a:schemeClr>
          </a:solidFill>
          <a:ln w="25400">
            <a:solidFill>
              <a:srgbClr val="487399"/>
            </a:solidFill>
          </a:ln>
        </p:spPr>
        <p:txBody>
          <a:bodyPr lIns="45719" rIns="45719" anchor="ctr"/>
          <a:lstStyle/>
          <a:p>
            <a:pPr defTabSz="914400">
              <a:defRPr sz="2300" b="1">
                <a:solidFill>
                  <a:schemeClr val="accent3">
                    <a:hueOff val="-546623"/>
                    <a:satOff val="7767"/>
                    <a:lumOff val="-14512"/>
                  </a:schemeClr>
                </a:solidFill>
                <a:latin typeface="Calibri"/>
                <a:ea typeface="Calibri"/>
                <a:cs typeface="Calibri"/>
                <a:sym typeface="Calibri"/>
              </a:defRPr>
            </a:pPr>
            <a:endParaRPr sz="2300">
              <a:latin typeface="Franklin Gothic Book" panose="020B0503020102020204" pitchFamily="34" charset="0"/>
            </a:endParaRPr>
          </a:p>
        </p:txBody>
      </p:sp>
      <p:sp>
        <p:nvSpPr>
          <p:cNvPr id="33" name="Architecture">
            <a:extLst>
              <a:ext uri="{FF2B5EF4-FFF2-40B4-BE49-F238E27FC236}">
                <a16:creationId xmlns:a16="http://schemas.microsoft.com/office/drawing/2014/main" id="{F6F6BD8A-9E43-490F-8567-A6219B92E546}"/>
              </a:ext>
            </a:extLst>
          </p:cNvPr>
          <p:cNvSpPr txBox="1"/>
          <p:nvPr/>
        </p:nvSpPr>
        <p:spPr>
          <a:xfrm>
            <a:off x="3951690" y="2807558"/>
            <a:ext cx="2684517" cy="479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Architecture</a:t>
            </a:r>
          </a:p>
        </p:txBody>
      </p:sp>
      <p:sp>
        <p:nvSpPr>
          <p:cNvPr id="34" name="Rectangle">
            <a:extLst>
              <a:ext uri="{FF2B5EF4-FFF2-40B4-BE49-F238E27FC236}">
                <a16:creationId xmlns:a16="http://schemas.microsoft.com/office/drawing/2014/main" id="{D13C32C8-5F8A-44D5-9650-40F729A0A500}"/>
              </a:ext>
            </a:extLst>
          </p:cNvPr>
          <p:cNvSpPr/>
          <p:nvPr/>
        </p:nvSpPr>
        <p:spPr>
          <a:xfrm>
            <a:off x="871865" y="3570750"/>
            <a:ext cx="5308057" cy="1047549"/>
          </a:xfrm>
          <a:prstGeom prst="rect">
            <a:avLst/>
          </a:prstGeom>
          <a:solidFill>
            <a:srgbClr val="629DD1"/>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35" name="Introduction to All Options">
            <a:extLst>
              <a:ext uri="{FF2B5EF4-FFF2-40B4-BE49-F238E27FC236}">
                <a16:creationId xmlns:a16="http://schemas.microsoft.com/office/drawing/2014/main" id="{8AF2AE96-3CE8-41A2-B85B-37B0D099F113}"/>
              </a:ext>
            </a:extLst>
          </p:cNvPr>
          <p:cNvSpPr txBox="1"/>
          <p:nvPr/>
        </p:nvSpPr>
        <p:spPr>
          <a:xfrm>
            <a:off x="871865" y="3868900"/>
            <a:ext cx="5765031" cy="81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dirty="0">
                <a:latin typeface="Franklin Gothic Book" panose="020B0503020102020204" pitchFamily="34" charset="0"/>
              </a:rPr>
              <a:t>Introduction to All Options</a:t>
            </a:r>
            <a:endParaRPr lang="en-US" dirty="0">
              <a:latin typeface="Franklin Gothic Book" panose="020B0503020102020204" pitchFamily="34" charset="0"/>
            </a:endParaRPr>
          </a:p>
          <a:p>
            <a:r>
              <a:rPr lang="en-US" sz="2300" dirty="0">
                <a:latin typeface="Franklin Gothic Book" panose="020B0503020102020204" pitchFamily="34" charset="0"/>
              </a:rPr>
              <a:t>- Structural 	- Mechanical</a:t>
            </a:r>
          </a:p>
          <a:p>
            <a:r>
              <a:rPr lang="en-US" dirty="0">
                <a:latin typeface="Franklin Gothic Book" panose="020B0503020102020204" pitchFamily="34" charset="0"/>
              </a:rPr>
              <a:t>- Construction	- Lighting/Electrical</a:t>
            </a:r>
            <a:endParaRPr lang="en-US" sz="2300" dirty="0">
              <a:latin typeface="Franklin Gothic Book" panose="020B0503020102020204" pitchFamily="34" charset="0"/>
            </a:endParaRPr>
          </a:p>
          <a:p>
            <a:endParaRPr sz="2300" dirty="0">
              <a:latin typeface="Franklin Gothic Book" panose="020B0503020102020204" pitchFamily="34" charset="0"/>
            </a:endParaRPr>
          </a:p>
        </p:txBody>
      </p:sp>
      <p:sp>
        <p:nvSpPr>
          <p:cNvPr id="36" name="Rectangle">
            <a:extLst>
              <a:ext uri="{FF2B5EF4-FFF2-40B4-BE49-F238E27FC236}">
                <a16:creationId xmlns:a16="http://schemas.microsoft.com/office/drawing/2014/main" id="{A3218041-8CE5-4C9E-A301-B003C7C09916}"/>
              </a:ext>
            </a:extLst>
          </p:cNvPr>
          <p:cNvSpPr/>
          <p:nvPr/>
        </p:nvSpPr>
        <p:spPr>
          <a:xfrm>
            <a:off x="871864" y="4708224"/>
            <a:ext cx="2859275" cy="888654"/>
          </a:xfrm>
          <a:prstGeom prst="rect">
            <a:avLst/>
          </a:prstGeom>
          <a:solidFill>
            <a:srgbClr val="417B85"/>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37" name="Option Specific Focus">
            <a:extLst>
              <a:ext uri="{FF2B5EF4-FFF2-40B4-BE49-F238E27FC236}">
                <a16:creationId xmlns:a16="http://schemas.microsoft.com/office/drawing/2014/main" id="{B45BE63B-0880-4677-982B-0C94B6C1BF25}"/>
              </a:ext>
            </a:extLst>
          </p:cNvPr>
          <p:cNvSpPr txBox="1"/>
          <p:nvPr/>
        </p:nvSpPr>
        <p:spPr>
          <a:xfrm>
            <a:off x="871864" y="4935890"/>
            <a:ext cx="2859275" cy="433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Option Specific Focus</a:t>
            </a:r>
          </a:p>
        </p:txBody>
      </p:sp>
      <p:sp>
        <p:nvSpPr>
          <p:cNvPr id="38" name="Rectangle">
            <a:extLst>
              <a:ext uri="{FF2B5EF4-FFF2-40B4-BE49-F238E27FC236}">
                <a16:creationId xmlns:a16="http://schemas.microsoft.com/office/drawing/2014/main" id="{AFA5D53F-9411-47BD-BBC8-0F14893955FE}"/>
              </a:ext>
            </a:extLst>
          </p:cNvPr>
          <p:cNvSpPr/>
          <p:nvPr/>
        </p:nvSpPr>
        <p:spPr>
          <a:xfrm>
            <a:off x="3951689" y="4708224"/>
            <a:ext cx="2228232" cy="888654"/>
          </a:xfrm>
          <a:prstGeom prst="rect">
            <a:avLst/>
          </a:prstGeom>
          <a:solidFill>
            <a:schemeClr val="accent3">
              <a:hueOff val="-546623"/>
              <a:satOff val="7767"/>
              <a:lumOff val="-14512"/>
            </a:schemeClr>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39" name="Architecture">
            <a:extLst>
              <a:ext uri="{FF2B5EF4-FFF2-40B4-BE49-F238E27FC236}">
                <a16:creationId xmlns:a16="http://schemas.microsoft.com/office/drawing/2014/main" id="{DE8A7E35-0214-4565-970E-14EB488F383C}"/>
              </a:ext>
            </a:extLst>
          </p:cNvPr>
          <p:cNvSpPr txBox="1"/>
          <p:nvPr/>
        </p:nvSpPr>
        <p:spPr>
          <a:xfrm>
            <a:off x="3951689" y="4890965"/>
            <a:ext cx="2658348" cy="523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Architecture</a:t>
            </a:r>
          </a:p>
        </p:txBody>
      </p:sp>
      <p:sp>
        <p:nvSpPr>
          <p:cNvPr id="40" name="Rectangle">
            <a:extLst>
              <a:ext uri="{FF2B5EF4-FFF2-40B4-BE49-F238E27FC236}">
                <a16:creationId xmlns:a16="http://schemas.microsoft.com/office/drawing/2014/main" id="{F54B8127-86F7-45F9-AEE4-0BC7814403DB}"/>
              </a:ext>
            </a:extLst>
          </p:cNvPr>
          <p:cNvSpPr/>
          <p:nvPr/>
        </p:nvSpPr>
        <p:spPr>
          <a:xfrm>
            <a:off x="871864" y="5731984"/>
            <a:ext cx="2859275" cy="798857"/>
          </a:xfrm>
          <a:prstGeom prst="rect">
            <a:avLst/>
          </a:prstGeom>
          <a:solidFill>
            <a:srgbClr val="417B85"/>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41" name="Option Specific Focus">
            <a:extLst>
              <a:ext uri="{FF2B5EF4-FFF2-40B4-BE49-F238E27FC236}">
                <a16:creationId xmlns:a16="http://schemas.microsoft.com/office/drawing/2014/main" id="{7DA304F3-033E-486F-8815-266C20A53C45}"/>
              </a:ext>
            </a:extLst>
          </p:cNvPr>
          <p:cNvSpPr txBox="1"/>
          <p:nvPr/>
        </p:nvSpPr>
        <p:spPr>
          <a:xfrm>
            <a:off x="871864" y="5752694"/>
            <a:ext cx="2859275" cy="757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Option Specific Focus</a:t>
            </a:r>
          </a:p>
        </p:txBody>
      </p:sp>
      <p:sp>
        <p:nvSpPr>
          <p:cNvPr id="42" name="Rectangle">
            <a:extLst>
              <a:ext uri="{FF2B5EF4-FFF2-40B4-BE49-F238E27FC236}">
                <a16:creationId xmlns:a16="http://schemas.microsoft.com/office/drawing/2014/main" id="{42016C30-9A3D-407E-9CEE-49C016569D7E}"/>
              </a:ext>
            </a:extLst>
          </p:cNvPr>
          <p:cNvSpPr/>
          <p:nvPr/>
        </p:nvSpPr>
        <p:spPr>
          <a:xfrm>
            <a:off x="3951689" y="5731984"/>
            <a:ext cx="2228233" cy="798857"/>
          </a:xfrm>
          <a:prstGeom prst="rect">
            <a:avLst/>
          </a:prstGeom>
          <a:solidFill>
            <a:srgbClr val="629DD1"/>
          </a:solidFill>
          <a:ln w="25400">
            <a:solidFill>
              <a:srgbClr val="487399"/>
            </a:solidFill>
          </a:ln>
        </p:spPr>
        <p:txBody>
          <a:bodyPr lIns="45719" rIns="45719" anchor="ctr"/>
          <a:lstStyle/>
          <a:p>
            <a:pPr defTabSz="914400">
              <a:defRPr sz="2300" b="1">
                <a:solidFill>
                  <a:srgbClr val="FFFFFF"/>
                </a:solidFill>
                <a:latin typeface="Calibri"/>
                <a:ea typeface="Calibri"/>
                <a:cs typeface="Calibri"/>
                <a:sym typeface="Calibri"/>
              </a:defRPr>
            </a:pPr>
            <a:endParaRPr sz="2300">
              <a:latin typeface="Franklin Gothic Book" panose="020B0503020102020204" pitchFamily="34" charset="0"/>
            </a:endParaRPr>
          </a:p>
        </p:txBody>
      </p:sp>
      <p:sp>
        <p:nvSpPr>
          <p:cNvPr id="43" name="Capstone">
            <a:extLst>
              <a:ext uri="{FF2B5EF4-FFF2-40B4-BE49-F238E27FC236}">
                <a16:creationId xmlns:a16="http://schemas.microsoft.com/office/drawing/2014/main" id="{9AAC2A04-8AAB-47A0-8C36-DF242CF38EFB}"/>
              </a:ext>
            </a:extLst>
          </p:cNvPr>
          <p:cNvSpPr txBox="1"/>
          <p:nvPr/>
        </p:nvSpPr>
        <p:spPr>
          <a:xfrm>
            <a:off x="3951689" y="5915425"/>
            <a:ext cx="2660051" cy="431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lvl1pPr defTabSz="914400">
              <a:defRPr sz="2300" b="1">
                <a:solidFill>
                  <a:srgbClr val="FFFFFF"/>
                </a:solidFill>
                <a:latin typeface="Calibri"/>
                <a:ea typeface="Calibri"/>
                <a:cs typeface="Calibri"/>
                <a:sym typeface="Calibri"/>
              </a:defRPr>
            </a:lvl1pPr>
          </a:lstStyle>
          <a:p>
            <a:r>
              <a:rPr sz="2300">
                <a:latin typeface="Franklin Gothic Book" panose="020B0503020102020204" pitchFamily="34" charset="0"/>
              </a:rPr>
              <a:t>Capstone</a:t>
            </a:r>
          </a:p>
        </p:txBody>
      </p:sp>
      <p:sp>
        <p:nvSpPr>
          <p:cNvPr id="44" name="TextBox 11">
            <a:extLst>
              <a:ext uri="{FF2B5EF4-FFF2-40B4-BE49-F238E27FC236}">
                <a16:creationId xmlns:a16="http://schemas.microsoft.com/office/drawing/2014/main" id="{7DF87C67-A64E-499D-A85D-BCDAE166ADFB}"/>
              </a:ext>
            </a:extLst>
          </p:cNvPr>
          <p:cNvSpPr txBox="1"/>
          <p:nvPr/>
        </p:nvSpPr>
        <p:spPr>
          <a:xfrm>
            <a:off x="113026" y="1939085"/>
            <a:ext cx="958705"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300" b="1">
                <a:latin typeface="Calibri"/>
                <a:ea typeface="Calibri"/>
                <a:cs typeface="Calibri"/>
                <a:sym typeface="Calibri"/>
              </a:defRPr>
            </a:lvl1pPr>
          </a:lstStyle>
          <a:p>
            <a:r>
              <a:rPr sz="2300" dirty="0">
                <a:latin typeface="Franklin Gothic Book" panose="020B0503020102020204" pitchFamily="34" charset="0"/>
              </a:rPr>
              <a:t>Yr. 1</a:t>
            </a:r>
          </a:p>
        </p:txBody>
      </p:sp>
      <p:sp>
        <p:nvSpPr>
          <p:cNvPr id="45" name="TextBox 12">
            <a:extLst>
              <a:ext uri="{FF2B5EF4-FFF2-40B4-BE49-F238E27FC236}">
                <a16:creationId xmlns:a16="http://schemas.microsoft.com/office/drawing/2014/main" id="{DBE2C78F-2EA3-4026-ABEA-28BDC8EC48B2}"/>
              </a:ext>
            </a:extLst>
          </p:cNvPr>
          <p:cNvSpPr txBox="1"/>
          <p:nvPr/>
        </p:nvSpPr>
        <p:spPr>
          <a:xfrm>
            <a:off x="113026" y="2855824"/>
            <a:ext cx="958705"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300" b="1">
                <a:latin typeface="Calibri"/>
                <a:ea typeface="Calibri"/>
                <a:cs typeface="Calibri"/>
                <a:sym typeface="Calibri"/>
              </a:defRPr>
            </a:lvl1pPr>
          </a:lstStyle>
          <a:p>
            <a:r>
              <a:rPr sz="2300">
                <a:latin typeface="Franklin Gothic Book" panose="020B0503020102020204" pitchFamily="34" charset="0"/>
              </a:rPr>
              <a:t>Yr. 2</a:t>
            </a:r>
          </a:p>
        </p:txBody>
      </p:sp>
      <p:sp>
        <p:nvSpPr>
          <p:cNvPr id="46" name="TextBox 13">
            <a:extLst>
              <a:ext uri="{FF2B5EF4-FFF2-40B4-BE49-F238E27FC236}">
                <a16:creationId xmlns:a16="http://schemas.microsoft.com/office/drawing/2014/main" id="{DFAEA44E-866F-4257-B188-B84950BD141C}"/>
              </a:ext>
            </a:extLst>
          </p:cNvPr>
          <p:cNvSpPr txBox="1"/>
          <p:nvPr/>
        </p:nvSpPr>
        <p:spPr>
          <a:xfrm>
            <a:off x="113026" y="3902738"/>
            <a:ext cx="958705"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300" b="1">
                <a:latin typeface="Calibri"/>
                <a:ea typeface="Calibri"/>
                <a:cs typeface="Calibri"/>
                <a:sym typeface="Calibri"/>
              </a:defRPr>
            </a:lvl1pPr>
          </a:lstStyle>
          <a:p>
            <a:r>
              <a:rPr sz="2300">
                <a:latin typeface="Franklin Gothic Book" panose="020B0503020102020204" pitchFamily="34" charset="0"/>
              </a:rPr>
              <a:t>Yr. 3</a:t>
            </a:r>
          </a:p>
        </p:txBody>
      </p:sp>
      <p:sp>
        <p:nvSpPr>
          <p:cNvPr id="47" name="TextBox 14">
            <a:extLst>
              <a:ext uri="{FF2B5EF4-FFF2-40B4-BE49-F238E27FC236}">
                <a16:creationId xmlns:a16="http://schemas.microsoft.com/office/drawing/2014/main" id="{0843B0E5-6D38-4B42-B62B-F2B78DED1D9F}"/>
              </a:ext>
            </a:extLst>
          </p:cNvPr>
          <p:cNvSpPr txBox="1"/>
          <p:nvPr/>
        </p:nvSpPr>
        <p:spPr>
          <a:xfrm>
            <a:off x="113026" y="4967132"/>
            <a:ext cx="958705"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300" b="1">
                <a:latin typeface="Calibri"/>
                <a:ea typeface="Calibri"/>
                <a:cs typeface="Calibri"/>
                <a:sym typeface="Calibri"/>
              </a:defRPr>
            </a:lvl1pPr>
          </a:lstStyle>
          <a:p>
            <a:r>
              <a:rPr sz="2300">
                <a:latin typeface="Franklin Gothic Book" panose="020B0503020102020204" pitchFamily="34" charset="0"/>
              </a:rPr>
              <a:t>Yr. 4</a:t>
            </a:r>
          </a:p>
        </p:txBody>
      </p:sp>
      <p:sp>
        <p:nvSpPr>
          <p:cNvPr id="48" name="TextBox 15">
            <a:extLst>
              <a:ext uri="{FF2B5EF4-FFF2-40B4-BE49-F238E27FC236}">
                <a16:creationId xmlns:a16="http://schemas.microsoft.com/office/drawing/2014/main" id="{702E324E-1BB3-4643-82A7-2EB114880420}"/>
              </a:ext>
            </a:extLst>
          </p:cNvPr>
          <p:cNvSpPr txBox="1"/>
          <p:nvPr/>
        </p:nvSpPr>
        <p:spPr>
          <a:xfrm>
            <a:off x="113026" y="5837256"/>
            <a:ext cx="958705"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l" defTabSz="914400">
              <a:defRPr sz="2300" b="1">
                <a:latin typeface="Calibri"/>
                <a:ea typeface="Calibri"/>
                <a:cs typeface="Calibri"/>
                <a:sym typeface="Calibri"/>
              </a:defRPr>
            </a:lvl1pPr>
          </a:lstStyle>
          <a:p>
            <a:r>
              <a:rPr sz="2300">
                <a:latin typeface="Franklin Gothic Book" panose="020B0503020102020204" pitchFamily="34" charset="0"/>
              </a:rPr>
              <a:t>Yr. 5</a:t>
            </a:r>
          </a:p>
        </p:txBody>
      </p:sp>
      <p:pic>
        <p:nvPicPr>
          <p:cNvPr id="10" name="Picture 9" descr="A picture containing mirror, arch, wheel&#10;&#10;Description automatically generated">
            <a:extLst>
              <a:ext uri="{FF2B5EF4-FFF2-40B4-BE49-F238E27FC236}">
                <a16:creationId xmlns:a16="http://schemas.microsoft.com/office/drawing/2014/main" id="{1C26B50A-3961-147E-C1B7-644CE967FDB3}"/>
              </a:ext>
            </a:extLst>
          </p:cNvPr>
          <p:cNvPicPr>
            <a:picLocks noChangeAspect="1"/>
          </p:cNvPicPr>
          <p:nvPr/>
        </p:nvPicPr>
        <p:blipFill rotWithShape="1">
          <a:blip r:embed="rId2"/>
          <a:srcRect l="27874"/>
          <a:stretch/>
        </p:blipFill>
        <p:spPr>
          <a:xfrm>
            <a:off x="6509787" y="0"/>
            <a:ext cx="7406729" cy="6858000"/>
          </a:xfrm>
          <a:prstGeom prst="rect">
            <a:avLst/>
          </a:prstGeom>
        </p:spPr>
      </p:pic>
    </p:spTree>
    <p:extLst>
      <p:ext uri="{BB962C8B-B14F-4D97-AF65-F5344CB8AC3E}">
        <p14:creationId xmlns:p14="http://schemas.microsoft.com/office/powerpoint/2010/main" val="3665463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242C"/>
        </a:solidFill>
        <a:effectLst/>
      </p:bgPr>
    </p:bg>
    <p:spTree>
      <p:nvGrpSpPr>
        <p:cNvPr id="1" name=""/>
        <p:cNvGrpSpPr/>
        <p:nvPr/>
      </p:nvGrpSpPr>
      <p:grpSpPr>
        <a:xfrm>
          <a:off x="0" y="0"/>
          <a:ext cx="0" cy="0"/>
          <a:chOff x="0" y="0"/>
          <a:chExt cx="0" cy="0"/>
        </a:xfrm>
      </p:grpSpPr>
      <p:cxnSp>
        <p:nvCxnSpPr>
          <p:cNvPr id="31" name="Straight Connector 30"/>
          <p:cNvCxnSpPr/>
          <p:nvPr/>
        </p:nvCxnSpPr>
        <p:spPr>
          <a:xfrm>
            <a:off x="0" y="3908064"/>
            <a:ext cx="7937500" cy="0"/>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E178454-95E3-4535-B525-4906E8993D8E}"/>
              </a:ext>
            </a:extLst>
          </p:cNvPr>
          <p:cNvPicPr>
            <a:picLocks noChangeAspect="1"/>
          </p:cNvPicPr>
          <p:nvPr/>
        </p:nvPicPr>
        <p:blipFill rotWithShape="1">
          <a:blip r:embed="rId3">
            <a:alphaModFix/>
          </a:blip>
          <a:srcRect l="25992" t="6111" r="26326" b="38333"/>
          <a:stretch/>
        </p:blipFill>
        <p:spPr>
          <a:xfrm>
            <a:off x="6517294" y="0"/>
            <a:ext cx="5674706" cy="6858000"/>
          </a:xfrm>
          <a:prstGeom prst="rect">
            <a:avLst/>
          </a:prstGeom>
          <a:effectLst>
            <a:softEdge rad="609600"/>
          </a:effectLst>
        </p:spPr>
      </p:pic>
      <p:grpSp>
        <p:nvGrpSpPr>
          <p:cNvPr id="3" name="Group 2"/>
          <p:cNvGrpSpPr/>
          <p:nvPr/>
        </p:nvGrpSpPr>
        <p:grpSpPr>
          <a:xfrm>
            <a:off x="411877" y="468125"/>
            <a:ext cx="6992182" cy="3032963"/>
            <a:chOff x="912509" y="2056928"/>
            <a:chExt cx="5582087" cy="3032963"/>
          </a:xfrm>
        </p:grpSpPr>
        <p:sp>
          <p:nvSpPr>
            <p:cNvPr id="16" name="Rectangle 15"/>
            <p:cNvSpPr/>
            <p:nvPr/>
          </p:nvSpPr>
          <p:spPr>
            <a:xfrm>
              <a:off x="912569" y="2775046"/>
              <a:ext cx="5582027" cy="4862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82880" tIns="73152" rIns="365760" bIns="73152" rtlCol="0" anchor="ctr">
              <a:spAutoFit/>
            </a:bodyPr>
            <a:lstStyle/>
            <a:p>
              <a:r>
                <a:rPr lang="en-US" sz="2200" b="1">
                  <a:solidFill>
                    <a:srgbClr val="0020A5"/>
                  </a:solidFill>
                  <a:latin typeface="Franklin Gothic Medium" panose="020B0603020102020204"/>
                </a:rPr>
                <a:t>Penn State University: </a:t>
              </a:r>
              <a:r>
                <a:rPr lang="en-US" sz="2200">
                  <a:solidFill>
                    <a:srgbClr val="FFFFFF"/>
                  </a:solidFill>
                  <a:latin typeface="Franklin Gothic Medium" panose="020B0603020102020204"/>
                </a:rPr>
                <a:t>PhD in Civil Engineering </a:t>
              </a:r>
              <a:r>
                <a:rPr lang="en-US" sz="2200" i="1">
                  <a:solidFill>
                    <a:srgbClr val="0020A5"/>
                  </a:solidFill>
                  <a:latin typeface="Franklin Gothic Medium" panose="020B0603020102020204"/>
                </a:rPr>
                <a:t>(CE) </a:t>
              </a:r>
            </a:p>
          </p:txBody>
        </p:sp>
        <p:sp>
          <p:nvSpPr>
            <p:cNvPr id="19" name="Rectangle 18"/>
            <p:cNvSpPr/>
            <p:nvPr/>
          </p:nvSpPr>
          <p:spPr>
            <a:xfrm>
              <a:off x="912569" y="3354326"/>
              <a:ext cx="5582027" cy="82484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73152" rIns="365760" bIns="73152" rtlCol="0" anchor="ctr">
              <a:spAutoFit/>
            </a:bodyPr>
            <a:lstStyle/>
            <a:p>
              <a:r>
                <a:rPr lang="en-US" sz="2200" b="1">
                  <a:solidFill>
                    <a:srgbClr val="FFC000"/>
                  </a:solidFill>
                  <a:latin typeface="Franklin Gothic Medium" panose="020B0603020102020204"/>
                </a:rPr>
                <a:t>Los Alamos National Laboratory: </a:t>
              </a:r>
              <a:r>
                <a:rPr lang="en-US" sz="2200">
                  <a:solidFill>
                    <a:srgbClr val="FFFFFF"/>
                  </a:solidFill>
                  <a:latin typeface="Franklin Gothic Medium" panose="020B0603020102020204"/>
                </a:rPr>
                <a:t>Scientific Modeling and Simulation (X Division) </a:t>
              </a:r>
              <a:r>
                <a:rPr lang="en-US" sz="2200" i="1">
                  <a:solidFill>
                    <a:srgbClr val="FFC000"/>
                  </a:solidFill>
                  <a:latin typeface="Franklin Gothic Medium" panose="020B0603020102020204"/>
                </a:rPr>
                <a:t>(ME, Aero, NE, Stat)</a:t>
              </a:r>
            </a:p>
          </p:txBody>
        </p:sp>
        <p:sp>
          <p:nvSpPr>
            <p:cNvPr id="20" name="Rectangle 19"/>
            <p:cNvSpPr/>
            <p:nvPr/>
          </p:nvSpPr>
          <p:spPr>
            <a:xfrm>
              <a:off x="912509" y="4265050"/>
              <a:ext cx="5582087" cy="82484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73152" rIns="365760" bIns="73152" rtlCol="0" anchor="ctr">
              <a:spAutoFit/>
            </a:bodyPr>
            <a:lstStyle/>
            <a:p>
              <a:r>
                <a:rPr lang="en-US" sz="2200" b="1">
                  <a:solidFill>
                    <a:srgbClr val="F94616"/>
                  </a:solidFill>
                  <a:latin typeface="Franklin Gothic Medium" panose="020B0603020102020204"/>
                </a:rPr>
                <a:t>Clemson University: </a:t>
              </a:r>
              <a:r>
                <a:rPr lang="en-US" sz="2200">
                  <a:solidFill>
                    <a:srgbClr val="FFFFFF"/>
                  </a:solidFill>
                  <a:latin typeface="Franklin Gothic Medium" panose="020B0603020102020204"/>
                </a:rPr>
                <a:t>Civil Engineering,  jointly appointed in Mechanical Engineering </a:t>
              </a:r>
              <a:r>
                <a:rPr lang="en-US" sz="2200" i="1">
                  <a:solidFill>
                    <a:srgbClr val="F94616"/>
                  </a:solidFill>
                  <a:latin typeface="Franklin Gothic Medium" panose="020B0603020102020204"/>
                </a:rPr>
                <a:t>(CE, ME, IE, </a:t>
              </a:r>
              <a:r>
                <a:rPr lang="en-US" sz="2200" i="1" err="1">
                  <a:solidFill>
                    <a:srgbClr val="F94616"/>
                  </a:solidFill>
                  <a:latin typeface="Franklin Gothic Medium" panose="020B0603020102020204"/>
                </a:rPr>
                <a:t>Env</a:t>
              </a:r>
              <a:r>
                <a:rPr lang="en-US" sz="2200" i="1">
                  <a:solidFill>
                    <a:srgbClr val="F94616"/>
                  </a:solidFill>
                  <a:latin typeface="Franklin Gothic Medium" panose="020B0603020102020204"/>
                </a:rPr>
                <a:t>) </a:t>
              </a:r>
            </a:p>
          </p:txBody>
        </p:sp>
        <p:sp>
          <p:nvSpPr>
            <p:cNvPr id="27" name="TextBox 26"/>
            <p:cNvSpPr txBox="1"/>
            <p:nvPr/>
          </p:nvSpPr>
          <p:spPr>
            <a:xfrm>
              <a:off x="912620" y="2056928"/>
              <a:ext cx="4983818" cy="487313"/>
            </a:xfrm>
            <a:prstGeom prst="rect">
              <a:avLst/>
            </a:prstGeom>
            <a:noFill/>
          </p:spPr>
          <p:txBody>
            <a:bodyPr wrap="square" lIns="0" tIns="0" rIns="0" bIns="0" rtlCol="0">
              <a:spAutoFit/>
            </a:bodyPr>
            <a:lstStyle/>
            <a:p>
              <a:pPr>
                <a:lnSpc>
                  <a:spcPts val="3800"/>
                </a:lnSpc>
              </a:pPr>
              <a:r>
                <a:rPr lang="en-US" sz="4000">
                  <a:ln w="12700">
                    <a:noFill/>
                  </a:ln>
                  <a:solidFill>
                    <a:srgbClr val="FFFFFF"/>
                  </a:solidFill>
                </a:rPr>
                <a:t>My preparation at-a-glance</a:t>
              </a:r>
            </a:p>
          </p:txBody>
        </p:sp>
      </p:grpSp>
      <p:grpSp>
        <p:nvGrpSpPr>
          <p:cNvPr id="4" name="Group 3"/>
          <p:cNvGrpSpPr/>
          <p:nvPr/>
        </p:nvGrpSpPr>
        <p:grpSpPr>
          <a:xfrm>
            <a:off x="261257" y="4066669"/>
            <a:ext cx="12050487" cy="2792989"/>
            <a:chOff x="261257" y="4066669"/>
            <a:chExt cx="12050487" cy="2792989"/>
          </a:xfrm>
        </p:grpSpPr>
        <p:grpSp>
          <p:nvGrpSpPr>
            <p:cNvPr id="5" name="Group 4"/>
            <p:cNvGrpSpPr/>
            <p:nvPr/>
          </p:nvGrpSpPr>
          <p:grpSpPr>
            <a:xfrm>
              <a:off x="261257" y="4315349"/>
              <a:ext cx="5725885" cy="2508894"/>
              <a:chOff x="346477" y="4724731"/>
              <a:chExt cx="5725885" cy="2508894"/>
            </a:xfrm>
          </p:grpSpPr>
          <p:sp>
            <p:nvSpPr>
              <p:cNvPr id="25" name="Rounded Rectangle 24"/>
              <p:cNvSpPr/>
              <p:nvPr/>
            </p:nvSpPr>
            <p:spPr>
              <a:xfrm>
                <a:off x="346477" y="5064946"/>
                <a:ext cx="5725885" cy="21686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ts val="3800"/>
                  </a:lnSpc>
                </a:pPr>
                <a:r>
                  <a:rPr lang="en-US" sz="4500" dirty="0">
                    <a:ln w="12700">
                      <a:noFill/>
                    </a:ln>
                    <a:solidFill>
                      <a:srgbClr val="57A2CA"/>
                    </a:solidFill>
                    <a:latin typeface="Franklin Gothic Medium" panose="020B0603020102020204"/>
                  </a:rPr>
                  <a:t>mitigate uncertainties and systemic errors in computer models of engineering systems</a:t>
                </a:r>
                <a:endParaRPr lang="en-US" sz="4500" dirty="0">
                  <a:ln w="12700">
                    <a:noFill/>
                  </a:ln>
                  <a:solidFill>
                    <a:srgbClr val="57A2CA"/>
                  </a:solidFill>
                </a:endParaRPr>
              </a:p>
            </p:txBody>
          </p:sp>
          <p:sp>
            <p:nvSpPr>
              <p:cNvPr id="29" name="Rounded Rectangle 28"/>
              <p:cNvSpPr/>
              <p:nvPr/>
            </p:nvSpPr>
            <p:spPr>
              <a:xfrm>
                <a:off x="471110" y="4724731"/>
                <a:ext cx="3450771" cy="359912"/>
              </a:xfrm>
              <a:prstGeom prst="roundRect">
                <a:avLst/>
              </a:prstGeom>
              <a:solidFill>
                <a:srgbClr val="57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t>My scholarly work:</a:t>
                </a:r>
                <a:endParaRPr lang="en-US" sz="2400" b="1">
                  <a:solidFill>
                    <a:srgbClr val="FFFFFF"/>
                  </a:solidFill>
                  <a:latin typeface="Franklin Gothic Medium" panose="020B0603020102020204"/>
                </a:endParaRPr>
              </a:p>
            </p:txBody>
          </p:sp>
        </p:grpSp>
        <p:pic>
          <p:nvPicPr>
            <p:cNvPr id="15" name="Picture 14"/>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Layer>
                  </a14:imgProps>
                </a:ext>
              </a:extLst>
            </a:blip>
            <a:stretch>
              <a:fillRect/>
            </a:stretch>
          </p:blipFill>
          <p:spPr>
            <a:xfrm>
              <a:off x="5880462" y="4066669"/>
              <a:ext cx="6431282" cy="2792989"/>
            </a:xfrm>
            <a:prstGeom prst="rect">
              <a:avLst/>
            </a:prstGeom>
          </p:spPr>
        </p:pic>
      </p:grpSp>
    </p:spTree>
    <p:extLst>
      <p:ext uri="{BB962C8B-B14F-4D97-AF65-F5344CB8AC3E}">
        <p14:creationId xmlns:p14="http://schemas.microsoft.com/office/powerpoint/2010/main" val="9640078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242C"/>
        </a:solidFill>
        <a:effectLst/>
      </p:bgPr>
    </p:bg>
    <p:spTree>
      <p:nvGrpSpPr>
        <p:cNvPr id="1" name=""/>
        <p:cNvGrpSpPr/>
        <p:nvPr/>
      </p:nvGrpSpPr>
      <p:grpSpPr>
        <a:xfrm>
          <a:off x="0" y="0"/>
          <a:ext cx="0" cy="0"/>
          <a:chOff x="0" y="0"/>
          <a:chExt cx="0" cy="0"/>
        </a:xfrm>
      </p:grpSpPr>
      <p:cxnSp>
        <p:nvCxnSpPr>
          <p:cNvPr id="31" name="Straight Connector 30"/>
          <p:cNvCxnSpPr/>
          <p:nvPr/>
        </p:nvCxnSpPr>
        <p:spPr>
          <a:xfrm>
            <a:off x="0" y="3908064"/>
            <a:ext cx="7937500" cy="0"/>
          </a:xfrm>
          <a:prstGeom prst="line">
            <a:avLst/>
          </a:prstGeom>
          <a:ln w="317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2016" y="468125"/>
            <a:ext cx="4714788" cy="2257028"/>
          </a:xfrm>
          <a:prstGeom prst="rect">
            <a:avLst/>
          </a:prstGeom>
          <a:noFill/>
        </p:spPr>
        <p:txBody>
          <a:bodyPr wrap="square" lIns="0" tIns="0" rIns="0" bIns="0" rtlCol="0">
            <a:spAutoFit/>
          </a:bodyPr>
          <a:lstStyle/>
          <a:p>
            <a:pPr>
              <a:lnSpc>
                <a:spcPts val="4400"/>
              </a:lnSpc>
            </a:pPr>
            <a:r>
              <a:rPr lang="en-US" sz="4000" b="1" dirty="0">
                <a:solidFill>
                  <a:schemeClr val="bg1"/>
                </a:solidFill>
              </a:rPr>
              <a:t>Design (Simulated) Vs. </a:t>
            </a:r>
          </a:p>
          <a:p>
            <a:pPr>
              <a:lnSpc>
                <a:spcPts val="4400"/>
              </a:lnSpc>
            </a:pPr>
            <a:r>
              <a:rPr lang="en-US" sz="4000" b="1" dirty="0">
                <a:solidFill>
                  <a:schemeClr val="bg1"/>
                </a:solidFill>
              </a:rPr>
              <a:t>Measured EUI for LEED Buildings </a:t>
            </a:r>
          </a:p>
        </p:txBody>
      </p:sp>
      <p:grpSp>
        <p:nvGrpSpPr>
          <p:cNvPr id="5" name="Group 4"/>
          <p:cNvGrpSpPr/>
          <p:nvPr/>
        </p:nvGrpSpPr>
        <p:grpSpPr>
          <a:xfrm>
            <a:off x="20426" y="2949936"/>
            <a:ext cx="5383781" cy="3767451"/>
            <a:chOff x="220339" y="3864716"/>
            <a:chExt cx="5383781" cy="3767451"/>
          </a:xfrm>
        </p:grpSpPr>
        <p:sp>
          <p:nvSpPr>
            <p:cNvPr id="25" name="Rounded Rectangle 24"/>
            <p:cNvSpPr/>
            <p:nvPr/>
          </p:nvSpPr>
          <p:spPr>
            <a:xfrm>
              <a:off x="220339" y="4936394"/>
              <a:ext cx="5383781" cy="26957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ts val="3800"/>
                </a:lnSpc>
              </a:pPr>
              <a:r>
                <a:rPr lang="en-US" sz="3600" dirty="0">
                  <a:ln w="12700">
                    <a:noFill/>
                  </a:ln>
                  <a:solidFill>
                    <a:srgbClr val="57A2CA"/>
                  </a:solidFill>
                  <a:latin typeface="Franklin Gothic Medium" panose="020B0603020102020204"/>
                </a:rPr>
                <a:t>Building energy models with high predictive capabilities are needed for advanced controls and energy management.</a:t>
              </a:r>
              <a:endParaRPr lang="en-US" sz="3600" dirty="0">
                <a:ln w="12700">
                  <a:noFill/>
                </a:ln>
                <a:solidFill>
                  <a:srgbClr val="57A2CA"/>
                </a:solidFill>
              </a:endParaRPr>
            </a:p>
          </p:txBody>
        </p:sp>
        <p:sp>
          <p:nvSpPr>
            <p:cNvPr id="29" name="Rounded Rectangle 28"/>
            <p:cNvSpPr/>
            <p:nvPr/>
          </p:nvSpPr>
          <p:spPr>
            <a:xfrm>
              <a:off x="461170" y="3864716"/>
              <a:ext cx="4577871" cy="844573"/>
            </a:xfrm>
            <a:prstGeom prst="roundRect">
              <a:avLst/>
            </a:prstGeom>
            <a:solidFill>
              <a:srgbClr val="57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Building energy models are not sufficiently predictive!</a:t>
              </a:r>
              <a:endParaRPr lang="en-US" sz="2400" b="1" dirty="0">
                <a:solidFill>
                  <a:srgbClr val="FFFFFF"/>
                </a:solidFill>
                <a:latin typeface="Franklin Gothic Medium" panose="020B0603020102020204"/>
              </a:endParaRPr>
            </a:p>
          </p:txBody>
        </p:sp>
      </p:grpSp>
      <p:pic>
        <p:nvPicPr>
          <p:cNvPr id="6" name="Picture 5">
            <a:extLst>
              <a:ext uri="{FF2B5EF4-FFF2-40B4-BE49-F238E27FC236}">
                <a16:creationId xmlns:a16="http://schemas.microsoft.com/office/drawing/2014/main" id="{B3158CA3-0E65-E614-9055-094BBD1E51DF}"/>
              </a:ext>
            </a:extLst>
          </p:cNvPr>
          <p:cNvPicPr>
            <a:picLocks noChangeAspect="1"/>
          </p:cNvPicPr>
          <p:nvPr/>
        </p:nvPicPr>
        <p:blipFill>
          <a:blip r:embed="rId3"/>
          <a:stretch>
            <a:fillRect/>
          </a:stretch>
        </p:blipFill>
        <p:spPr>
          <a:xfrm>
            <a:off x="5263243" y="327238"/>
            <a:ext cx="6667500" cy="5686425"/>
          </a:xfrm>
          <a:prstGeom prst="rect">
            <a:avLst/>
          </a:prstGeom>
        </p:spPr>
      </p:pic>
      <p:sp>
        <p:nvSpPr>
          <p:cNvPr id="8" name="TextBox 7">
            <a:extLst>
              <a:ext uri="{FF2B5EF4-FFF2-40B4-BE49-F238E27FC236}">
                <a16:creationId xmlns:a16="http://schemas.microsoft.com/office/drawing/2014/main" id="{CAEF22DF-7BC0-8335-72FF-71BE046AF4DB}"/>
              </a:ext>
            </a:extLst>
          </p:cNvPr>
          <p:cNvSpPr txBox="1"/>
          <p:nvPr/>
        </p:nvSpPr>
        <p:spPr>
          <a:xfrm>
            <a:off x="5263243" y="6013663"/>
            <a:ext cx="6097712" cy="646331"/>
          </a:xfrm>
          <a:prstGeom prst="rect">
            <a:avLst/>
          </a:prstGeom>
          <a:noFill/>
        </p:spPr>
        <p:txBody>
          <a:bodyPr wrap="square">
            <a:spAutoFit/>
          </a:bodyPr>
          <a:lstStyle/>
          <a:p>
            <a:r>
              <a:rPr lang="en-US" dirty="0" err="1">
                <a:solidFill>
                  <a:schemeClr val="bg1"/>
                </a:solidFill>
              </a:rPr>
              <a:t>Available:http</a:t>
            </a:r>
            <a:r>
              <a:rPr lang="en-US" dirty="0">
                <a:solidFill>
                  <a:schemeClr val="bg1"/>
                </a:solidFill>
              </a:rPr>
              <a:t>://www.usgbc.org/Docs/Archive/General/Docs3930.pdf</a:t>
            </a:r>
          </a:p>
        </p:txBody>
      </p:sp>
    </p:spTree>
    <p:extLst>
      <p:ext uri="{BB962C8B-B14F-4D97-AF65-F5344CB8AC3E}">
        <p14:creationId xmlns:p14="http://schemas.microsoft.com/office/powerpoint/2010/main" val="2158693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0" name="Rectangle 49"/>
          <p:cNvSpPr/>
          <p:nvPr/>
        </p:nvSpPr>
        <p:spPr>
          <a:xfrm>
            <a:off x="-9525000" y="6286501"/>
            <a:ext cx="9144000" cy="954107"/>
          </a:xfrm>
          <a:prstGeom prst="rect">
            <a:avLst/>
          </a:prstGeom>
          <a:noFill/>
        </p:spPr>
        <p:txBody>
          <a:bodyPr wrap="square" rtlCol="0">
            <a:spAutoFit/>
          </a:bodyPr>
          <a:lstStyle/>
          <a:p>
            <a:pPr marL="457200">
              <a:spcBef>
                <a:spcPct val="0"/>
              </a:spcBef>
            </a:pPr>
            <a:endParaRPr lang="en-US" sz="2800">
              <a:solidFill>
                <a:schemeClr val="tx1">
                  <a:lumMod val="75000"/>
                  <a:lumOff val="25000"/>
                </a:schemeClr>
              </a:solidFill>
              <a:latin typeface="Arial Narrow" pitchFamily="34" charset="0"/>
              <a:cs typeface="Arial" pitchFamily="34" charset="0"/>
            </a:endParaRPr>
          </a:p>
          <a:p>
            <a:pPr lvl="1">
              <a:spcBef>
                <a:spcPct val="0"/>
              </a:spcBef>
            </a:pPr>
            <a:r>
              <a:rPr lang="en-US" sz="2800" b="1">
                <a:solidFill>
                  <a:schemeClr val="accent6">
                    <a:lumMod val="75000"/>
                  </a:schemeClr>
                </a:solidFill>
                <a:latin typeface="Arial Narrow" pitchFamily="34" charset="0"/>
                <a:cs typeface="Arial" pitchFamily="34" charset="0"/>
              </a:rPr>
              <a:t>	</a:t>
            </a:r>
            <a:endParaRPr lang="en-US" sz="2800">
              <a:solidFill>
                <a:schemeClr val="tx1">
                  <a:lumMod val="75000"/>
                  <a:lumOff val="25000"/>
                </a:schemeClr>
              </a:solidFill>
              <a:latin typeface="Arial Narrow" pitchFamily="34" charset="0"/>
              <a:cs typeface="Arial"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095" y="3720973"/>
            <a:ext cx="3559482" cy="235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itle 1"/>
          <p:cNvSpPr txBox="1">
            <a:spLocks/>
          </p:cNvSpPr>
          <p:nvPr/>
        </p:nvSpPr>
        <p:spPr>
          <a:xfrm>
            <a:off x="417095" y="6013957"/>
            <a:ext cx="11275520" cy="907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mj-lt"/>
                <a:ea typeface="+mj-ea"/>
                <a:cs typeface="+mj-cs"/>
              </a:defRPr>
            </a:lvl1pPr>
          </a:lstStyle>
          <a:p>
            <a:r>
              <a:rPr lang="en-US" sz="2600" b="1" i="1">
                <a:latin typeface="Arial Narrow" pitchFamily="34" charset="0"/>
              </a:rPr>
              <a:t>The purpose of models is to reduce the dependency on experiments.</a:t>
            </a:r>
          </a:p>
        </p:txBody>
      </p:sp>
      <p:sp>
        <p:nvSpPr>
          <p:cNvPr id="2" name="Title 1">
            <a:extLst>
              <a:ext uri="{FF2B5EF4-FFF2-40B4-BE49-F238E27FC236}">
                <a16:creationId xmlns:a16="http://schemas.microsoft.com/office/drawing/2014/main" id="{32B249EF-9F44-3F14-CDCF-890F38AC1D4D}"/>
              </a:ext>
            </a:extLst>
          </p:cNvPr>
          <p:cNvSpPr>
            <a:spLocks noGrp="1"/>
          </p:cNvSpPr>
          <p:nvPr>
            <p:ph type="title"/>
          </p:nvPr>
        </p:nvSpPr>
        <p:spPr>
          <a:xfrm>
            <a:off x="1" y="0"/>
            <a:ext cx="12191998" cy="1077218"/>
          </a:xfrm>
          <a:solidFill>
            <a:schemeClr val="bg1">
              <a:lumMod val="75000"/>
            </a:schemeClr>
          </a:solidFill>
        </p:spPr>
        <p:txBody>
          <a:bodyPr wrap="square" rtlCol="0">
            <a:spAutoFit/>
          </a:bodyPr>
          <a:lstStyle/>
          <a:p>
            <a:pPr algn="l"/>
            <a:r>
              <a:rPr lang="en-US" sz="3200" b="1">
                <a:latin typeface="Arial Narrow" pitchFamily="34" charset="0"/>
                <a:ea typeface="+mn-ea"/>
                <a:cs typeface="Arial" pitchFamily="34" charset="0"/>
              </a:rPr>
              <a:t>Paradigm shifts</a:t>
            </a:r>
            <a:r>
              <a:rPr lang="en-US" sz="3200" b="1">
                <a:solidFill>
                  <a:srgbClr val="199DC0"/>
                </a:solidFill>
                <a:latin typeface="Arial Narrow" pitchFamily="34" charset="0"/>
                <a:ea typeface="+mn-ea"/>
                <a:cs typeface="Arial" pitchFamily="34" charset="0"/>
              </a:rPr>
              <a:t> </a:t>
            </a:r>
            <a:r>
              <a:rPr lang="en-US" sz="3200" b="1">
                <a:latin typeface="Arial Narrow" pitchFamily="34" charset="0"/>
                <a:ea typeface="+mn-ea"/>
                <a:cs typeface="Arial" pitchFamily="34" charset="0"/>
              </a:rPr>
              <a:t>in scientific inquiries between experiment, theory and simulation…</a:t>
            </a:r>
          </a:p>
        </p:txBody>
      </p:sp>
      <p:sp>
        <p:nvSpPr>
          <p:cNvPr id="3" name="Rectangle 2">
            <a:extLst>
              <a:ext uri="{FF2B5EF4-FFF2-40B4-BE49-F238E27FC236}">
                <a16:creationId xmlns:a16="http://schemas.microsoft.com/office/drawing/2014/main" id="{B359A5C4-CE4C-CA27-2540-E1AD7265F944}"/>
              </a:ext>
            </a:extLst>
          </p:cNvPr>
          <p:cNvSpPr/>
          <p:nvPr/>
        </p:nvSpPr>
        <p:spPr>
          <a:xfrm>
            <a:off x="3976577" y="1295400"/>
            <a:ext cx="8113823" cy="1815882"/>
          </a:xfrm>
          <a:prstGeom prst="rect">
            <a:avLst/>
          </a:prstGeom>
          <a:noFill/>
        </p:spPr>
        <p:txBody>
          <a:bodyPr wrap="square" rtlCol="0">
            <a:spAutoFit/>
          </a:bodyPr>
          <a:lstStyle/>
          <a:p>
            <a:pPr lvl="1">
              <a:spcBef>
                <a:spcPct val="0"/>
              </a:spcBef>
            </a:pPr>
            <a:r>
              <a:rPr lang="en-US" sz="2800" b="1">
                <a:solidFill>
                  <a:srgbClr val="199DC0"/>
                </a:solidFill>
                <a:latin typeface="Arial Narrow" pitchFamily="34" charset="0"/>
                <a:cs typeface="Arial" pitchFamily="34" charset="0"/>
              </a:rPr>
              <a:t>Empirical paradigm: </a:t>
            </a:r>
            <a:r>
              <a:rPr lang="en-US" sz="2800">
                <a:solidFill>
                  <a:schemeClr val="tx1">
                    <a:lumMod val="75000"/>
                    <a:lumOff val="25000"/>
                  </a:schemeClr>
                </a:solidFill>
                <a:latin typeface="Arial Narrow" pitchFamily="34" charset="0"/>
                <a:cs typeface="Arial" pitchFamily="34" charset="0"/>
              </a:rPr>
              <a:t>A </a:t>
            </a:r>
            <a:r>
              <a:rPr lang="en-US" sz="2800" u="sng">
                <a:solidFill>
                  <a:schemeClr val="tx1">
                    <a:lumMod val="75000"/>
                    <a:lumOff val="25000"/>
                  </a:schemeClr>
                </a:solidFill>
                <a:latin typeface="Arial Narrow" pitchFamily="34" charset="0"/>
                <a:cs typeface="Arial" pitchFamily="34" charset="0"/>
              </a:rPr>
              <a:t>large</a:t>
            </a:r>
            <a:r>
              <a:rPr lang="en-US" sz="2800">
                <a:solidFill>
                  <a:schemeClr val="tx1">
                    <a:lumMod val="75000"/>
                    <a:lumOff val="25000"/>
                  </a:schemeClr>
                </a:solidFill>
                <a:latin typeface="Arial Narrow" pitchFamily="34" charset="0"/>
                <a:cs typeface="Arial" pitchFamily="34" charset="0"/>
              </a:rPr>
              <a:t> number of experiments are conducted to determine the behavior of a system, which is then represented with an empirically trained function to understand the experimentally observed behavior. </a:t>
            </a:r>
          </a:p>
        </p:txBody>
      </p:sp>
      <p:sp>
        <p:nvSpPr>
          <p:cNvPr id="4" name="Rectangle 3">
            <a:extLst>
              <a:ext uri="{FF2B5EF4-FFF2-40B4-BE49-F238E27FC236}">
                <a16:creationId xmlns:a16="http://schemas.microsoft.com/office/drawing/2014/main" id="{36A87764-235F-7A3F-3C1C-8D7932201521}"/>
              </a:ext>
            </a:extLst>
          </p:cNvPr>
          <p:cNvSpPr/>
          <p:nvPr/>
        </p:nvSpPr>
        <p:spPr>
          <a:xfrm>
            <a:off x="3976577" y="3720973"/>
            <a:ext cx="8113823" cy="2246769"/>
          </a:xfrm>
          <a:prstGeom prst="rect">
            <a:avLst/>
          </a:prstGeom>
          <a:noFill/>
        </p:spPr>
        <p:txBody>
          <a:bodyPr wrap="square" rtlCol="0">
            <a:spAutoFit/>
          </a:bodyPr>
          <a:lstStyle/>
          <a:p>
            <a:pPr lvl="1">
              <a:spcBef>
                <a:spcPct val="0"/>
              </a:spcBef>
            </a:pPr>
            <a:r>
              <a:rPr lang="en-US" sz="2800" b="1">
                <a:solidFill>
                  <a:srgbClr val="199DC0"/>
                </a:solidFill>
                <a:latin typeface="Arial Narrow" pitchFamily="34" charset="0"/>
                <a:cs typeface="Arial" pitchFamily="34" charset="0"/>
              </a:rPr>
              <a:t>Simulation paradigm:</a:t>
            </a:r>
            <a:r>
              <a:rPr lang="en-US" sz="2800" b="1">
                <a:solidFill>
                  <a:schemeClr val="tx1">
                    <a:lumMod val="75000"/>
                    <a:lumOff val="25000"/>
                  </a:schemeClr>
                </a:solidFill>
                <a:latin typeface="Arial Narrow" pitchFamily="34" charset="0"/>
                <a:cs typeface="Arial" pitchFamily="34" charset="0"/>
              </a:rPr>
              <a:t> </a:t>
            </a:r>
            <a:r>
              <a:rPr lang="en-US" sz="2800">
                <a:solidFill>
                  <a:schemeClr val="tx1">
                    <a:lumMod val="75000"/>
                    <a:lumOff val="25000"/>
                  </a:schemeClr>
                </a:solidFill>
                <a:latin typeface="Arial Narrow" pitchFamily="34" charset="0"/>
                <a:cs typeface="Arial" pitchFamily="34" charset="0"/>
              </a:rPr>
              <a:t>A </a:t>
            </a:r>
            <a:r>
              <a:rPr lang="en-US" sz="2800" u="sng">
                <a:solidFill>
                  <a:schemeClr val="tx1">
                    <a:lumMod val="75000"/>
                    <a:lumOff val="25000"/>
                  </a:schemeClr>
                </a:solidFill>
                <a:latin typeface="Arial Narrow" pitchFamily="34" charset="0"/>
                <a:cs typeface="Arial" pitchFamily="34" charset="0"/>
              </a:rPr>
              <a:t>small</a:t>
            </a:r>
            <a:r>
              <a:rPr lang="en-US" sz="2800">
                <a:solidFill>
                  <a:schemeClr val="tx1">
                    <a:lumMod val="75000"/>
                    <a:lumOff val="25000"/>
                  </a:schemeClr>
                </a:solidFill>
                <a:latin typeface="Arial Narrow" pitchFamily="34" charset="0"/>
                <a:cs typeface="Arial" pitchFamily="34" charset="0"/>
              </a:rPr>
              <a:t> number of experiments are conducted to </a:t>
            </a:r>
            <a:r>
              <a:rPr lang="en-US" sz="2800" i="1">
                <a:solidFill>
                  <a:schemeClr val="tx1">
                    <a:lumMod val="75000"/>
                    <a:lumOff val="25000"/>
                  </a:schemeClr>
                </a:solidFill>
                <a:latin typeface="Arial Narrow" pitchFamily="34" charset="0"/>
                <a:cs typeface="Arial" pitchFamily="34" charset="0"/>
              </a:rPr>
              <a:t>calibrate</a:t>
            </a:r>
            <a:r>
              <a:rPr lang="en-US" sz="2800">
                <a:solidFill>
                  <a:schemeClr val="tx1">
                    <a:lumMod val="75000"/>
                    <a:lumOff val="25000"/>
                  </a:schemeClr>
                </a:solidFill>
                <a:latin typeface="Arial Narrow" pitchFamily="34" charset="0"/>
                <a:cs typeface="Arial" pitchFamily="34" charset="0"/>
              </a:rPr>
              <a:t> simulation models built with first-principle physics and </a:t>
            </a:r>
            <a:r>
              <a:rPr lang="en-US" sz="2800" i="1">
                <a:solidFill>
                  <a:schemeClr val="tx1">
                    <a:lumMod val="75000"/>
                    <a:lumOff val="25000"/>
                  </a:schemeClr>
                </a:solidFill>
                <a:latin typeface="Arial Narrow" pitchFamily="34" charset="0"/>
                <a:cs typeface="Arial" pitchFamily="34" charset="0"/>
              </a:rPr>
              <a:t>validate</a:t>
            </a:r>
            <a:r>
              <a:rPr lang="en-US" sz="2800">
                <a:solidFill>
                  <a:schemeClr val="tx1">
                    <a:lumMod val="75000"/>
                    <a:lumOff val="25000"/>
                  </a:schemeClr>
                </a:solidFill>
                <a:latin typeface="Arial Narrow" pitchFamily="34" charset="0"/>
                <a:cs typeface="Arial" pitchFamily="34" charset="0"/>
              </a:rPr>
              <a:t> their predictions. Simulations are then used to predict with quantifiable confidence across the application domain.</a:t>
            </a:r>
          </a:p>
        </p:txBody>
      </p:sp>
      <p:pic>
        <p:nvPicPr>
          <p:cNvPr id="5" name="Picture 10" descr="Figure (E_Hubble)">
            <a:extLst>
              <a:ext uri="{FF2B5EF4-FFF2-40B4-BE49-F238E27FC236}">
                <a16:creationId xmlns:a16="http://schemas.microsoft.com/office/drawing/2014/main" id="{74F95F5E-7CCF-3B7C-8D2D-3D4D53C2D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5" y="1295401"/>
            <a:ext cx="3559482" cy="217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46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p:nvSpPr>
        <p:spPr>
          <a:xfrm>
            <a:off x="-1" y="1295400"/>
            <a:ext cx="12191999" cy="3108543"/>
          </a:xfrm>
          <a:prstGeom prst="rect">
            <a:avLst/>
          </a:prstGeom>
          <a:noFill/>
        </p:spPr>
        <p:txBody>
          <a:bodyPr wrap="square" rtlCol="0">
            <a:spAutoFit/>
          </a:bodyPr>
          <a:lstStyle/>
          <a:p>
            <a:pPr lvl="1">
              <a:spcBef>
                <a:spcPct val="0"/>
              </a:spcBef>
            </a:pPr>
            <a:r>
              <a:rPr lang="en-US" sz="2800" b="1">
                <a:solidFill>
                  <a:srgbClr val="199DC0"/>
                </a:solidFill>
                <a:latin typeface="Arial Narrow" pitchFamily="34" charset="0"/>
                <a:cs typeface="Arial" pitchFamily="34" charset="0"/>
              </a:rPr>
              <a:t>Convergent paradigm: </a:t>
            </a:r>
            <a:r>
              <a:rPr lang="en-US" sz="2800">
                <a:solidFill>
                  <a:schemeClr val="tx1">
                    <a:lumMod val="75000"/>
                    <a:lumOff val="25000"/>
                  </a:schemeClr>
                </a:solidFill>
                <a:latin typeface="Arial Narrow" pitchFamily="34" charset="0"/>
                <a:cs typeface="Arial" pitchFamily="34" charset="0"/>
              </a:rPr>
              <a:t>Observations are leveraged to identify the unforeseen or insufficiently understood relationships between input parameters and state variables - marrying the mechanistic approach of improving models’ predictive capability using first-principle physics and the empirical approach of training statistical emulators to explain the discrepancies between model simulations and observations. </a:t>
            </a:r>
          </a:p>
          <a:p>
            <a:pPr lvl="1">
              <a:spcBef>
                <a:spcPct val="0"/>
              </a:spcBef>
            </a:pPr>
            <a:r>
              <a:rPr lang="en-US" sz="2800">
                <a:solidFill>
                  <a:schemeClr val="tx1">
                    <a:lumMod val="75000"/>
                    <a:lumOff val="25000"/>
                  </a:schemeClr>
                </a:solidFill>
                <a:latin typeface="Arial Narrow" pitchFamily="34" charset="0"/>
                <a:cs typeface="Arial" pitchFamily="34" charset="0"/>
              </a:rPr>
              <a:t> </a:t>
            </a:r>
          </a:p>
          <a:p>
            <a:pPr marL="457200">
              <a:spcBef>
                <a:spcPct val="0"/>
              </a:spcBef>
            </a:pPr>
            <a:endParaRPr lang="en-US" sz="2800">
              <a:solidFill>
                <a:schemeClr val="tx1">
                  <a:lumMod val="75000"/>
                  <a:lumOff val="25000"/>
                </a:schemeClr>
              </a:solidFill>
              <a:latin typeface="Arial Narrow" pitchFamily="34" charset="0"/>
              <a:cs typeface="Arial" pitchFamily="34" charset="0"/>
            </a:endParaRPr>
          </a:p>
        </p:txBody>
      </p:sp>
      <p:sp>
        <p:nvSpPr>
          <p:cNvPr id="50" name="Rectangle 49"/>
          <p:cNvSpPr/>
          <p:nvPr/>
        </p:nvSpPr>
        <p:spPr>
          <a:xfrm>
            <a:off x="-9525000" y="6286501"/>
            <a:ext cx="9144000" cy="954107"/>
          </a:xfrm>
          <a:prstGeom prst="rect">
            <a:avLst/>
          </a:prstGeom>
          <a:noFill/>
        </p:spPr>
        <p:txBody>
          <a:bodyPr wrap="square" rtlCol="0">
            <a:spAutoFit/>
          </a:bodyPr>
          <a:lstStyle/>
          <a:p>
            <a:pPr marL="457200">
              <a:spcBef>
                <a:spcPct val="0"/>
              </a:spcBef>
            </a:pPr>
            <a:endParaRPr lang="en-US" sz="2800">
              <a:solidFill>
                <a:schemeClr val="tx1">
                  <a:lumMod val="75000"/>
                  <a:lumOff val="25000"/>
                </a:schemeClr>
              </a:solidFill>
              <a:latin typeface="Arial Narrow" pitchFamily="34" charset="0"/>
              <a:cs typeface="Arial" pitchFamily="34" charset="0"/>
            </a:endParaRPr>
          </a:p>
          <a:p>
            <a:pPr lvl="1">
              <a:spcBef>
                <a:spcPct val="0"/>
              </a:spcBef>
            </a:pPr>
            <a:r>
              <a:rPr lang="en-US" sz="2800" b="1">
                <a:solidFill>
                  <a:schemeClr val="accent6">
                    <a:lumMod val="75000"/>
                  </a:schemeClr>
                </a:solidFill>
                <a:latin typeface="Arial Narrow" pitchFamily="34" charset="0"/>
                <a:cs typeface="Arial" pitchFamily="34" charset="0"/>
              </a:rPr>
              <a:t>	</a:t>
            </a:r>
            <a:endParaRPr lang="en-US" sz="2800">
              <a:solidFill>
                <a:schemeClr val="tx1">
                  <a:lumMod val="75000"/>
                  <a:lumOff val="25000"/>
                </a:schemeClr>
              </a:solidFill>
              <a:latin typeface="Arial Narrow" pitchFamily="34" charset="0"/>
              <a:cs typeface="Arial" pitchFamily="34" charset="0"/>
            </a:endParaRPr>
          </a:p>
        </p:txBody>
      </p:sp>
      <p:sp>
        <p:nvSpPr>
          <p:cNvPr id="67" name="Title 1"/>
          <p:cNvSpPr txBox="1">
            <a:spLocks/>
          </p:cNvSpPr>
          <p:nvPr/>
        </p:nvSpPr>
        <p:spPr>
          <a:xfrm>
            <a:off x="6477000" y="4178595"/>
            <a:ext cx="4191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mj-lt"/>
                <a:ea typeface="+mj-ea"/>
                <a:cs typeface="+mj-cs"/>
              </a:defRPr>
            </a:lvl1pPr>
          </a:lstStyle>
          <a:p>
            <a:r>
              <a:rPr lang="en-US" sz="2600" b="1" i="1">
                <a:latin typeface="Arial Narrow" pitchFamily="34" charset="0"/>
              </a:rPr>
              <a:t>Big data revolution: simulation models are augmented by data-driven representations of ‘unknown principles.’  </a:t>
            </a:r>
          </a:p>
        </p:txBody>
      </p:sp>
      <p:sp>
        <p:nvSpPr>
          <p:cNvPr id="2" name="Title 1">
            <a:extLst>
              <a:ext uri="{FF2B5EF4-FFF2-40B4-BE49-F238E27FC236}">
                <a16:creationId xmlns:a16="http://schemas.microsoft.com/office/drawing/2014/main" id="{32B249EF-9F44-3F14-CDCF-890F38AC1D4D}"/>
              </a:ext>
            </a:extLst>
          </p:cNvPr>
          <p:cNvSpPr>
            <a:spLocks noGrp="1"/>
          </p:cNvSpPr>
          <p:nvPr>
            <p:ph type="title"/>
          </p:nvPr>
        </p:nvSpPr>
        <p:spPr>
          <a:xfrm>
            <a:off x="0" y="0"/>
            <a:ext cx="12191999" cy="1077218"/>
          </a:xfrm>
          <a:solidFill>
            <a:schemeClr val="bg1">
              <a:lumMod val="75000"/>
            </a:schemeClr>
          </a:solidFill>
        </p:spPr>
        <p:txBody>
          <a:bodyPr wrap="square" rtlCol="0">
            <a:spAutoFit/>
          </a:bodyPr>
          <a:lstStyle/>
          <a:p>
            <a:pPr algn="l"/>
            <a:r>
              <a:rPr lang="en-US" sz="3200" b="1">
                <a:latin typeface="Arial Narrow" pitchFamily="34" charset="0"/>
                <a:ea typeface="+mn-ea"/>
                <a:cs typeface="Arial" pitchFamily="34" charset="0"/>
              </a:rPr>
              <a:t>Paradigm shifts</a:t>
            </a:r>
            <a:r>
              <a:rPr lang="en-US" sz="3200" b="1">
                <a:solidFill>
                  <a:srgbClr val="199DC0"/>
                </a:solidFill>
                <a:latin typeface="Arial Narrow" pitchFamily="34" charset="0"/>
                <a:ea typeface="+mn-ea"/>
                <a:cs typeface="Arial" pitchFamily="34" charset="0"/>
              </a:rPr>
              <a:t> </a:t>
            </a:r>
            <a:r>
              <a:rPr lang="en-US" sz="3200" b="1">
                <a:latin typeface="Arial Narrow" pitchFamily="34" charset="0"/>
                <a:ea typeface="+mn-ea"/>
                <a:cs typeface="Arial" pitchFamily="34" charset="0"/>
              </a:rPr>
              <a:t>in scientific inquiries between experiment, theory and simulation…</a:t>
            </a:r>
          </a:p>
        </p:txBody>
      </p:sp>
      <p:pic>
        <p:nvPicPr>
          <p:cNvPr id="3" name="Picture 2" descr="ASME_fig_SR1.tif">
            <a:extLst>
              <a:ext uri="{FF2B5EF4-FFF2-40B4-BE49-F238E27FC236}">
                <a16:creationId xmlns:a16="http://schemas.microsoft.com/office/drawing/2014/main" id="{8C418863-50D2-24B5-4C6E-A774E30EA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940" y="3797387"/>
            <a:ext cx="4389120" cy="2194560"/>
          </a:xfrm>
          <a:prstGeom prst="rect">
            <a:avLst/>
          </a:prstGeom>
        </p:spPr>
      </p:pic>
    </p:spTree>
    <p:extLst>
      <p:ext uri="{BB962C8B-B14F-4D97-AF65-F5344CB8AC3E}">
        <p14:creationId xmlns:p14="http://schemas.microsoft.com/office/powerpoint/2010/main" val="366022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p:cNvSpPr txBox="1">
            <a:spLocks/>
          </p:cNvSpPr>
          <p:nvPr/>
        </p:nvSpPr>
        <p:spPr>
          <a:xfrm>
            <a:off x="0" y="0"/>
            <a:ext cx="12191999" cy="1143000"/>
          </a:xfrm>
          <a:prstGeom prst="rect">
            <a:avLst/>
          </a:prstGeom>
          <a:solidFill>
            <a:schemeClr val="bg1">
              <a:lumMod val="85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solidFill>
                  <a:schemeClr val="tx1">
                    <a:lumMod val="75000"/>
                    <a:lumOff val="25000"/>
                  </a:schemeClr>
                </a:solidFill>
                <a:latin typeface="Arial Narrow" pitchFamily="34" charset="0"/>
              </a:rPr>
              <a:t>A popular approach to determining the imperfect, biased nature of a numerical model , known as Kennedy and O’Hagan (2001) (KOH) model. </a:t>
            </a:r>
          </a:p>
        </p:txBody>
      </p:sp>
      <p:sp>
        <p:nvSpPr>
          <p:cNvPr id="29" name="Content Placeholder 2"/>
          <p:cNvSpPr txBox="1">
            <a:spLocks/>
          </p:cNvSpPr>
          <p:nvPr/>
        </p:nvSpPr>
        <p:spPr>
          <a:xfrm>
            <a:off x="2680819" y="2940540"/>
            <a:ext cx="6812830" cy="3688861"/>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150"/>
          </a:p>
          <a:p>
            <a:endParaRPr lang="en-US" sz="150"/>
          </a:p>
          <a:p>
            <a:endParaRPr lang="en-US" sz="1650"/>
          </a:p>
          <a:p>
            <a:endParaRPr lang="en-US" sz="1650"/>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3752" r="6198"/>
          <a:stretch/>
        </p:blipFill>
        <p:spPr bwMode="auto">
          <a:xfrm>
            <a:off x="1640282" y="1637074"/>
            <a:ext cx="2743200" cy="2209016"/>
          </a:xfrm>
          <a:prstGeom prst="rect">
            <a:avLst/>
          </a:prstGeom>
          <a:noFill/>
          <a:ln>
            <a:noFill/>
          </a:ln>
          <a:extLst>
            <a:ext uri="{53640926-AAD7-44d8-BBD7-CCE9431645EC}">
              <a14:shadowObscured xmlns="" xmlns:a14="http://schemas.microsoft.com/office/drawing/2010/main"/>
            </a:ext>
          </a:extLst>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3752" r="7270"/>
          <a:stretch/>
        </p:blipFill>
        <p:spPr bwMode="auto">
          <a:xfrm>
            <a:off x="4460801" y="1614980"/>
            <a:ext cx="2926080" cy="2243468"/>
          </a:xfrm>
          <a:prstGeom prst="rect">
            <a:avLst/>
          </a:prstGeom>
          <a:noFill/>
          <a:ln>
            <a:noFill/>
          </a:ln>
          <a:extLst>
            <a:ext uri="{53640926-AAD7-44d8-BBD7-CCE9431645EC}">
              <a14:shadowObscured xmlns="" xmlns:a14="http://schemas.microsoft.com/office/drawing/2010/main"/>
            </a:ext>
          </a:extLst>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3289" r="6021"/>
          <a:stretch/>
        </p:blipFill>
        <p:spPr bwMode="auto">
          <a:xfrm>
            <a:off x="7464200" y="1660152"/>
            <a:ext cx="2926080" cy="2153124"/>
          </a:xfrm>
          <a:prstGeom prst="rect">
            <a:avLst/>
          </a:prstGeom>
          <a:noFill/>
          <a:ln>
            <a:noFill/>
          </a:ln>
          <a:extLst>
            <a:ext uri="{53640926-AAD7-44d8-BBD7-CCE9431645EC}">
              <a14:shadowObscured xmlns="" xmlns:a14="http://schemas.microsoft.com/office/drawing/2010/main"/>
            </a:ext>
          </a:extLst>
        </p:spPr>
      </p:pic>
      <p:sp>
        <p:nvSpPr>
          <p:cNvPr id="34" name="Content Placeholder 2"/>
          <p:cNvSpPr txBox="1">
            <a:spLocks/>
          </p:cNvSpPr>
          <p:nvPr/>
        </p:nvSpPr>
        <p:spPr bwMode="auto">
          <a:xfrm>
            <a:off x="4070432" y="3962401"/>
            <a:ext cx="8298284" cy="2597634"/>
          </a:xfrm>
          <a:prstGeom prst="rect">
            <a:avLst/>
          </a:prstGeom>
          <a:noFill/>
          <a:ln w="9525">
            <a:noFill/>
            <a:miter lim="800000"/>
            <a:headEnd/>
            <a:tailEnd/>
          </a:ln>
        </p:spPr>
        <p:txBody>
          <a:bodyPr wrap="square">
            <a:spAutoFit/>
          </a:bodyPr>
          <a:lstStyle/>
          <a:p>
            <a:pPr eaLnBrk="0" hangingPunct="0">
              <a:spcBef>
                <a:spcPct val="20000"/>
              </a:spcBef>
              <a:defRPr/>
            </a:pPr>
            <a:r>
              <a:rPr lang="en-US" sz="2200"/>
              <a:t>The input x corresponds to known state conditions in the physical system called control inputs. </a:t>
            </a:r>
          </a:p>
          <a:p>
            <a:pPr eaLnBrk="0" hangingPunct="0">
              <a:spcBef>
                <a:spcPct val="20000"/>
              </a:spcBef>
              <a:defRPr/>
            </a:pPr>
            <a:r>
              <a:rPr lang="en-US" sz="2200"/>
              <a:t>The calibration parameters are the model parameters that are not known with certainty and are represented by</a:t>
            </a:r>
            <a:r>
              <a:rPr lang="en-US" sz="2200" i="1"/>
              <a:t> t</a:t>
            </a:r>
            <a:r>
              <a:rPr lang="en-US" sz="2200"/>
              <a:t>. </a:t>
            </a:r>
          </a:p>
          <a:p>
            <a:pPr eaLnBrk="0" hangingPunct="0">
              <a:spcBef>
                <a:spcPct val="20000"/>
              </a:spcBef>
              <a:defRPr/>
            </a:pPr>
            <a:r>
              <a:rPr lang="en-US" sz="2200"/>
              <a:t>Denote true physical system as ξ(x), then the model bias is defined as δ(x) = ξ(x) - η(</a:t>
            </a:r>
            <a:r>
              <a:rPr lang="en-US" sz="2200" err="1"/>
              <a:t>x,θ</a:t>
            </a:r>
            <a:r>
              <a:rPr lang="en-US" sz="2200"/>
              <a:t>), where θ is the best input to the computer code to make it agree with reality as close as possible. </a:t>
            </a:r>
          </a:p>
        </p:txBody>
      </p:sp>
      <p:sp>
        <p:nvSpPr>
          <p:cNvPr id="38" name="TextBox 37"/>
          <p:cNvSpPr txBox="1"/>
          <p:nvPr/>
        </p:nvSpPr>
        <p:spPr>
          <a:xfrm>
            <a:off x="550563" y="5631360"/>
            <a:ext cx="3486852" cy="769441"/>
          </a:xfrm>
          <a:prstGeom prst="rect">
            <a:avLst/>
          </a:prstGeom>
          <a:noFill/>
        </p:spPr>
        <p:txBody>
          <a:bodyPr wrap="square" rtlCol="0">
            <a:spAutoFit/>
          </a:bodyPr>
          <a:lstStyle/>
          <a:p>
            <a:r>
              <a:rPr lang="en-US" sz="2200" i="1">
                <a:latin typeface="Times New Roman"/>
                <a:cs typeface="Times New Roman"/>
              </a:rPr>
              <a:t>y(</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 ƞ(</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a:t>
            </a:r>
            <a:r>
              <a:rPr lang="en-US" sz="2200" b="1" i="1">
                <a:latin typeface="Times New Roman"/>
                <a:cs typeface="Times New Roman"/>
              </a:rPr>
              <a:t>θ</a:t>
            </a:r>
            <a:r>
              <a:rPr lang="en-US" sz="2200" i="1">
                <a:latin typeface="Times New Roman"/>
                <a:cs typeface="Times New Roman"/>
              </a:rPr>
              <a:t>)</a:t>
            </a:r>
            <a:r>
              <a:rPr lang="en-US" sz="2200">
                <a:latin typeface="Times New Roman"/>
                <a:cs typeface="Times New Roman"/>
              </a:rPr>
              <a:t> + </a:t>
            </a:r>
            <a:r>
              <a:rPr lang="en-US" sz="2200" i="1">
                <a:latin typeface="Times New Roman"/>
                <a:cs typeface="Times New Roman"/>
              </a:rPr>
              <a:t>δ(</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a:t>
            </a:r>
            <a:r>
              <a:rPr lang="en-US" sz="2200">
                <a:latin typeface="Times New Roman"/>
                <a:cs typeface="Times New Roman"/>
              </a:rPr>
              <a:t> </a:t>
            </a:r>
            <a:r>
              <a:rPr lang="en-US" sz="2200" i="1">
                <a:latin typeface="Times New Roman"/>
                <a:cs typeface="Times New Roman"/>
              </a:rPr>
              <a:t>+ </a:t>
            </a:r>
            <a:r>
              <a:rPr lang="en-US" sz="2200" i="1">
                <a:latin typeface="Times New Roman"/>
                <a:cs typeface="Times New Roman"/>
                <a:sym typeface="Symbol"/>
              </a:rPr>
              <a:t></a:t>
            </a:r>
            <a:r>
              <a:rPr lang="en-US" sz="2200" i="1">
                <a:latin typeface="Times New Roman"/>
                <a:cs typeface="Times New Roman"/>
              </a:rPr>
              <a:t>(</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a:t>
            </a:r>
          </a:p>
          <a:p>
            <a:r>
              <a:rPr lang="en-US" sz="2200" i="1">
                <a:latin typeface="Times New Roman"/>
                <a:cs typeface="Times New Roman"/>
              </a:rPr>
              <a:t>	</a:t>
            </a:r>
          </a:p>
        </p:txBody>
      </p:sp>
      <p:sp>
        <p:nvSpPr>
          <p:cNvPr id="39" name="TextBox 38"/>
          <p:cNvSpPr txBox="1"/>
          <p:nvPr/>
        </p:nvSpPr>
        <p:spPr>
          <a:xfrm>
            <a:off x="550563" y="4882365"/>
            <a:ext cx="2770310" cy="430887"/>
          </a:xfrm>
          <a:prstGeom prst="rect">
            <a:avLst/>
          </a:prstGeom>
          <a:noFill/>
        </p:spPr>
        <p:txBody>
          <a:bodyPr wrap="square" rtlCol="0">
            <a:spAutoFit/>
          </a:bodyPr>
          <a:lstStyle/>
          <a:p>
            <a:r>
              <a:rPr lang="en-US" sz="2200" i="1" err="1">
                <a:latin typeface="Times New Roman"/>
                <a:cs typeface="Times New Roman"/>
              </a:rPr>
              <a:t>ζ</a:t>
            </a:r>
            <a:r>
              <a:rPr lang="en-US" sz="2200" i="1">
                <a:latin typeface="Times New Roman"/>
                <a:cs typeface="Times New Roman"/>
              </a:rPr>
              <a:t>(</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 </a:t>
            </a:r>
            <a:r>
              <a:rPr lang="en-US" sz="2200" i="1" err="1">
                <a:latin typeface="Times New Roman"/>
                <a:cs typeface="Times New Roman"/>
              </a:rPr>
              <a:t>ƞ</a:t>
            </a:r>
            <a:r>
              <a:rPr lang="en-US" sz="2200" i="1">
                <a:latin typeface="Times New Roman"/>
                <a:cs typeface="Times New Roman"/>
              </a:rPr>
              <a:t>(</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a:t>
            </a:r>
            <a:r>
              <a:rPr lang="en-US" sz="2200" b="1" i="1">
                <a:latin typeface="Times New Roman"/>
                <a:cs typeface="Times New Roman"/>
              </a:rPr>
              <a:t>t</a:t>
            </a:r>
            <a:r>
              <a:rPr lang="en-US" sz="2200" i="1">
                <a:latin typeface="Times New Roman"/>
                <a:cs typeface="Times New Roman"/>
              </a:rPr>
              <a:t>) + </a:t>
            </a:r>
            <a:r>
              <a:rPr lang="en-US" sz="2200" i="1" err="1">
                <a:latin typeface="Times New Roman"/>
                <a:cs typeface="Times New Roman"/>
              </a:rPr>
              <a:t>ψ</a:t>
            </a:r>
            <a:r>
              <a:rPr lang="en-US" sz="2200" i="1">
                <a:latin typeface="Times New Roman"/>
                <a:cs typeface="Times New Roman"/>
              </a:rPr>
              <a:t> (</a:t>
            </a:r>
            <a:r>
              <a:rPr lang="en-US" sz="2200" b="1" i="1">
                <a:latin typeface="Times New Roman"/>
                <a:cs typeface="Times New Roman"/>
              </a:rPr>
              <a:t>x</a:t>
            </a:r>
            <a:r>
              <a:rPr lang="en-US" sz="2200" i="1" baseline="30000">
                <a:latin typeface="Times New Roman"/>
                <a:cs typeface="Times New Roman"/>
              </a:rPr>
              <a:t>i</a:t>
            </a:r>
            <a:r>
              <a:rPr lang="en-US" sz="2200" i="1"/>
              <a:t>)</a:t>
            </a:r>
            <a:r>
              <a:rPr lang="en-US" sz="2200"/>
              <a:t> </a:t>
            </a:r>
          </a:p>
        </p:txBody>
      </p:sp>
      <p:sp>
        <p:nvSpPr>
          <p:cNvPr id="40" name="TextBox 39"/>
          <p:cNvSpPr txBox="1"/>
          <p:nvPr/>
        </p:nvSpPr>
        <p:spPr>
          <a:xfrm>
            <a:off x="550563" y="3991054"/>
            <a:ext cx="2501006" cy="430887"/>
          </a:xfrm>
          <a:prstGeom prst="rect">
            <a:avLst/>
          </a:prstGeom>
          <a:noFill/>
        </p:spPr>
        <p:txBody>
          <a:bodyPr wrap="square" rtlCol="0">
            <a:spAutoFit/>
          </a:bodyPr>
          <a:lstStyle/>
          <a:p>
            <a:r>
              <a:rPr lang="en-US" sz="2200" i="1">
                <a:latin typeface="Times New Roman"/>
                <a:cs typeface="Times New Roman"/>
              </a:rPr>
              <a:t>y(</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 </a:t>
            </a:r>
            <a:r>
              <a:rPr lang="en-US" sz="2200" i="1" err="1">
                <a:latin typeface="Times New Roman"/>
                <a:cs typeface="Times New Roman"/>
              </a:rPr>
              <a:t>ζ</a:t>
            </a:r>
            <a:r>
              <a:rPr lang="en-US" sz="2200" i="1">
                <a:latin typeface="Times New Roman"/>
                <a:cs typeface="Times New Roman"/>
              </a:rPr>
              <a:t> (</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 + </a:t>
            </a:r>
            <a:r>
              <a:rPr lang="en-US" sz="2200" i="1">
                <a:latin typeface="Times New Roman"/>
                <a:cs typeface="Times New Roman"/>
                <a:sym typeface="Symbol"/>
              </a:rPr>
              <a:t></a:t>
            </a:r>
            <a:r>
              <a:rPr lang="en-US" sz="2200" i="1">
                <a:latin typeface="Times New Roman"/>
                <a:cs typeface="Times New Roman"/>
              </a:rPr>
              <a:t>(</a:t>
            </a:r>
            <a:r>
              <a:rPr lang="en-US" sz="2200" b="1" i="1">
                <a:latin typeface="Times New Roman"/>
                <a:cs typeface="Times New Roman"/>
              </a:rPr>
              <a:t>x</a:t>
            </a:r>
            <a:r>
              <a:rPr lang="en-US" sz="2200" i="1" baseline="30000">
                <a:latin typeface="Times New Roman"/>
                <a:cs typeface="Times New Roman"/>
              </a:rPr>
              <a:t>i</a:t>
            </a:r>
            <a:r>
              <a:rPr lang="en-US" sz="2200" i="1">
                <a:latin typeface="Times New Roman"/>
                <a:cs typeface="Times New Roman"/>
              </a:rPr>
              <a:t>)</a:t>
            </a:r>
            <a:r>
              <a:rPr lang="en-US" sz="2200">
                <a:latin typeface="Times New Roman"/>
                <a:cs typeface="Times New Roman"/>
              </a:rPr>
              <a:t> </a:t>
            </a:r>
          </a:p>
        </p:txBody>
      </p:sp>
      <p:cxnSp>
        <p:nvCxnSpPr>
          <p:cNvPr id="41" name="Straight Arrow Connector 40"/>
          <p:cNvCxnSpPr/>
          <p:nvPr/>
        </p:nvCxnSpPr>
        <p:spPr>
          <a:xfrm>
            <a:off x="2064249" y="5313250"/>
            <a:ext cx="0" cy="3181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864831" y="5312379"/>
            <a:ext cx="0" cy="3181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73537" y="5309033"/>
            <a:ext cx="578735"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9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 y="1"/>
            <a:ext cx="12191999" cy="1138879"/>
          </a:xfrm>
          <a:solidFill>
            <a:schemeClr val="bg1">
              <a:lumMod val="85000"/>
            </a:schemeClr>
          </a:solidFill>
        </p:spPr>
        <p:txBody>
          <a:bodyPr>
            <a:normAutofit/>
          </a:bodyPr>
          <a:lstStyle/>
          <a:p>
            <a:pPr algn="l"/>
            <a:r>
              <a:rPr lang="en-US" sz="3200" b="1">
                <a:solidFill>
                  <a:schemeClr val="tx1">
                    <a:lumMod val="75000"/>
                    <a:lumOff val="25000"/>
                  </a:schemeClr>
                </a:solidFill>
                <a:latin typeface="Arial Narrow" pitchFamily="34" charset="0"/>
              </a:rPr>
              <a:t>KOH-style calibration methods proposed in the literature assume that the calibrated parameter values are fixed throughout the input domain.</a:t>
            </a:r>
          </a:p>
        </p:txBody>
      </p:sp>
      <p:sp>
        <p:nvSpPr>
          <p:cNvPr id="18" name="Rectangle 5"/>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graphicFrame>
        <p:nvGraphicFramePr>
          <p:cNvPr id="19" name="Object 18"/>
          <p:cNvGraphicFramePr>
            <a:graphicFrameLocks noChangeAspect="1"/>
          </p:cNvGraphicFramePr>
          <p:nvPr>
            <p:extLst>
              <p:ext uri="{D42A27DB-BD31-4B8C-83A1-F6EECF244321}">
                <p14:modId xmlns:p14="http://schemas.microsoft.com/office/powerpoint/2010/main" val="1200013194"/>
              </p:ext>
            </p:extLst>
          </p:nvPr>
        </p:nvGraphicFramePr>
        <p:xfrm>
          <a:off x="260493" y="1613785"/>
          <a:ext cx="3565525" cy="711200"/>
        </p:xfrm>
        <a:graphic>
          <a:graphicData uri="http://schemas.openxmlformats.org/presentationml/2006/ole">
            <mc:AlternateContent xmlns:mc="http://schemas.openxmlformats.org/markup-compatibility/2006">
              <mc:Choice xmlns:v="urn:schemas-microsoft-com:vml" Requires="v">
                <p:oleObj spid="_x0000_s1026" name="Equation" r:id="rId4" imgW="2323800" imgH="444240" progId="Equation.DSMT4">
                  <p:embed/>
                </p:oleObj>
              </mc:Choice>
              <mc:Fallback>
                <p:oleObj name="Equation" r:id="rId4" imgW="2323800" imgH="444240" progId="Equation.DSMT4">
                  <p:embed/>
                  <p:pic>
                    <p:nvPicPr>
                      <p:cNvPr id="19" name="Object 18"/>
                      <p:cNvPicPr>
                        <a:picLocks noChangeAspect="1" noChangeArrowheads="1"/>
                      </p:cNvPicPr>
                      <p:nvPr/>
                    </p:nvPicPr>
                    <p:blipFill>
                      <a:blip r:embed="rId5"/>
                      <a:srcRect/>
                      <a:stretch>
                        <a:fillRect/>
                      </a:stretch>
                    </p:blipFill>
                    <p:spPr bwMode="auto">
                      <a:xfrm>
                        <a:off x="260493" y="1613785"/>
                        <a:ext cx="3565525" cy="711200"/>
                      </a:xfrm>
                      <a:prstGeom prst="rect">
                        <a:avLst/>
                      </a:prstGeom>
                      <a:noFill/>
                    </p:spPr>
                  </p:pic>
                </p:oleObj>
              </mc:Fallback>
            </mc:AlternateContent>
          </a:graphicData>
        </a:graphic>
      </p:graphicFrame>
      <p:sp>
        <p:nvSpPr>
          <p:cNvPr id="20" name="Rectangle 7"/>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graphicFrame>
        <p:nvGraphicFramePr>
          <p:cNvPr id="21" name="Object 20"/>
          <p:cNvGraphicFramePr>
            <a:graphicFrameLocks noChangeAspect="1"/>
          </p:cNvGraphicFramePr>
          <p:nvPr>
            <p:extLst>
              <p:ext uri="{D42A27DB-BD31-4B8C-83A1-F6EECF244321}">
                <p14:modId xmlns:p14="http://schemas.microsoft.com/office/powerpoint/2010/main" val="118702126"/>
              </p:ext>
            </p:extLst>
          </p:nvPr>
        </p:nvGraphicFramePr>
        <p:xfrm>
          <a:off x="328490" y="2737885"/>
          <a:ext cx="3237365" cy="731520"/>
        </p:xfrm>
        <a:graphic>
          <a:graphicData uri="http://schemas.openxmlformats.org/presentationml/2006/ole">
            <mc:AlternateContent xmlns:mc="http://schemas.openxmlformats.org/markup-compatibility/2006">
              <mc:Choice xmlns:v="urn:schemas-microsoft-com:vml" Requires="v">
                <p:oleObj spid="_x0000_s1027" name="Equation" r:id="rId6" imgW="1981200" imgH="431800" progId="Equation.DSMT4">
                  <p:embed/>
                </p:oleObj>
              </mc:Choice>
              <mc:Fallback>
                <p:oleObj name="Equation" r:id="rId6" imgW="1981200" imgH="431800" progId="Equation.DSMT4">
                  <p:embed/>
                  <p:pic>
                    <p:nvPicPr>
                      <p:cNvPr id="21"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90" y="2737885"/>
                        <a:ext cx="3237365" cy="731520"/>
                      </a:xfrm>
                      <a:prstGeom prst="rect">
                        <a:avLst/>
                      </a:prstGeom>
                      <a:noFill/>
                    </p:spPr>
                  </p:pic>
                </p:oleObj>
              </mc:Fallback>
            </mc:AlternateContent>
          </a:graphicData>
        </a:graphic>
      </p:graphicFrame>
      <p:sp>
        <p:nvSpPr>
          <p:cNvPr id="24" name="Content Placeholder 2"/>
          <p:cNvSpPr txBox="1">
            <a:spLocks/>
          </p:cNvSpPr>
          <p:nvPr/>
        </p:nvSpPr>
        <p:spPr bwMode="auto">
          <a:xfrm>
            <a:off x="-146172" y="1295339"/>
            <a:ext cx="5005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US" sz="2000" b="1">
                <a:solidFill>
                  <a:srgbClr val="199DC0"/>
                </a:solidFill>
                <a:latin typeface="Arial Narrow" pitchFamily="34" charset="0"/>
              </a:rPr>
              <a:t>GP model emulator for model predictions:</a:t>
            </a:r>
          </a:p>
        </p:txBody>
      </p:sp>
      <p:sp>
        <p:nvSpPr>
          <p:cNvPr id="25" name="Content Placeholder 2"/>
          <p:cNvSpPr txBox="1">
            <a:spLocks/>
          </p:cNvSpPr>
          <p:nvPr/>
        </p:nvSpPr>
        <p:spPr bwMode="auto">
          <a:xfrm>
            <a:off x="-128709" y="2309989"/>
            <a:ext cx="60616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US" sz="2000" b="1">
                <a:solidFill>
                  <a:srgbClr val="199DC0"/>
                </a:solidFill>
                <a:latin typeface="Arial Narrow" pitchFamily="34" charset="0"/>
              </a:rPr>
              <a:t>GP model emulator for discrepancy predictions:</a:t>
            </a:r>
          </a:p>
        </p:txBody>
      </p:sp>
      <p:sp>
        <p:nvSpPr>
          <p:cNvPr id="26" name="Content Placeholder 2"/>
          <p:cNvSpPr txBox="1">
            <a:spLocks/>
          </p:cNvSpPr>
          <p:nvPr/>
        </p:nvSpPr>
        <p:spPr bwMode="auto">
          <a:xfrm>
            <a:off x="-128709" y="3359153"/>
            <a:ext cx="4818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l-GR" sz="1800" i="1">
                <a:solidFill>
                  <a:schemeClr val="tx2">
                    <a:lumMod val="75000"/>
                  </a:schemeClr>
                </a:solidFill>
                <a:latin typeface="Arial Narrow" pitchFamily="34" charset="0"/>
              </a:rPr>
              <a:t>λ</a:t>
            </a:r>
            <a:r>
              <a:rPr lang="en-US" sz="1800" i="1">
                <a:solidFill>
                  <a:schemeClr val="tx2">
                    <a:lumMod val="75000"/>
                  </a:schemeClr>
                </a:solidFill>
                <a:latin typeface="Arial Narrow" pitchFamily="34" charset="0"/>
              </a:rPr>
              <a:t> and </a:t>
            </a:r>
            <a:r>
              <a:rPr lang="el-GR" sz="1800" i="1">
                <a:solidFill>
                  <a:schemeClr val="tx2">
                    <a:lumMod val="75000"/>
                  </a:schemeClr>
                </a:solidFill>
                <a:latin typeface="Arial Narrow" pitchFamily="34" charset="0"/>
              </a:rPr>
              <a:t>ρ</a:t>
            </a:r>
            <a:r>
              <a:rPr lang="en-US" sz="1800" i="1">
                <a:solidFill>
                  <a:schemeClr val="tx2">
                    <a:lumMod val="75000"/>
                  </a:schemeClr>
                </a:solidFill>
                <a:latin typeface="Arial Narrow" pitchFamily="34" charset="0"/>
              </a:rPr>
              <a:t> represent GPM hyper-parameters</a:t>
            </a:r>
          </a:p>
        </p:txBody>
      </p:sp>
      <p:sp>
        <p:nvSpPr>
          <p:cNvPr id="22" name="Rectangle 12"/>
          <p:cNvSpPr>
            <a:spLocks noChangeArrowheads="1"/>
          </p:cNvSpPr>
          <p:nvPr/>
        </p:nvSpPr>
        <p:spPr bwMode="auto">
          <a:xfrm>
            <a:off x="15240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graphicFrame>
        <p:nvGraphicFramePr>
          <p:cNvPr id="23" name="Object 22"/>
          <p:cNvGraphicFramePr>
            <a:graphicFrameLocks noChangeAspect="1"/>
          </p:cNvGraphicFramePr>
          <p:nvPr>
            <p:extLst>
              <p:ext uri="{D42A27DB-BD31-4B8C-83A1-F6EECF244321}">
                <p14:modId xmlns:p14="http://schemas.microsoft.com/office/powerpoint/2010/main" val="186973316"/>
              </p:ext>
            </p:extLst>
          </p:nvPr>
        </p:nvGraphicFramePr>
        <p:xfrm>
          <a:off x="568467" y="4866170"/>
          <a:ext cx="6216650" cy="457200"/>
        </p:xfrm>
        <a:graphic>
          <a:graphicData uri="http://schemas.openxmlformats.org/presentationml/2006/ole">
            <mc:AlternateContent xmlns:mc="http://schemas.openxmlformats.org/markup-compatibility/2006">
              <mc:Choice xmlns:v="urn:schemas-microsoft-com:vml" Requires="v">
                <p:oleObj spid="_x0000_s1028" name="Equation" r:id="rId8" imgW="3365280" imgH="241200" progId="Equation.DSMT4">
                  <p:embed/>
                </p:oleObj>
              </mc:Choice>
              <mc:Fallback>
                <p:oleObj name="Equation" r:id="rId8" imgW="3365280" imgH="241200" progId="Equation.DSMT4">
                  <p:embed/>
                  <p:pic>
                    <p:nvPicPr>
                      <p:cNvPr id="23" name="Object 22"/>
                      <p:cNvPicPr>
                        <a:picLocks noChangeAspect="1" noChangeArrowheads="1"/>
                      </p:cNvPicPr>
                      <p:nvPr/>
                    </p:nvPicPr>
                    <p:blipFill>
                      <a:blip r:embed="rId9"/>
                      <a:srcRect/>
                      <a:stretch>
                        <a:fillRect/>
                      </a:stretch>
                    </p:blipFill>
                    <p:spPr bwMode="auto">
                      <a:xfrm>
                        <a:off x="568467" y="4866170"/>
                        <a:ext cx="6216650" cy="457200"/>
                      </a:xfrm>
                      <a:prstGeom prst="rect">
                        <a:avLst/>
                      </a:prstGeom>
                      <a:noFill/>
                    </p:spPr>
                  </p:pic>
                </p:oleObj>
              </mc:Fallback>
            </mc:AlternateContent>
          </a:graphicData>
        </a:graphic>
      </p:graphicFrame>
      <p:sp>
        <p:nvSpPr>
          <p:cNvPr id="29" name="Content Placeholder 2"/>
          <p:cNvSpPr txBox="1">
            <a:spLocks/>
          </p:cNvSpPr>
          <p:nvPr/>
        </p:nvSpPr>
        <p:spPr bwMode="auto">
          <a:xfrm>
            <a:off x="-136647" y="3795826"/>
            <a:ext cx="66803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US" sz="2000" b="1">
                <a:solidFill>
                  <a:srgbClr val="199DC0"/>
                </a:solidFill>
                <a:latin typeface="Arial Narrow" pitchFamily="34" charset="0"/>
              </a:rPr>
              <a:t>Posterior distributions are conditioned on experimental data (D represents vector of model outputs and experimental data):</a:t>
            </a:r>
          </a:p>
        </p:txBody>
      </p:sp>
      <p:graphicFrame>
        <p:nvGraphicFramePr>
          <p:cNvPr id="2" name="Object 1"/>
          <p:cNvGraphicFramePr>
            <a:graphicFrameLocks noChangeAspect="1"/>
          </p:cNvGraphicFramePr>
          <p:nvPr>
            <p:extLst>
              <p:ext uri="{D42A27DB-BD31-4B8C-83A1-F6EECF244321}">
                <p14:modId xmlns:p14="http://schemas.microsoft.com/office/powerpoint/2010/main" val="3580920501"/>
              </p:ext>
            </p:extLst>
          </p:nvPr>
        </p:nvGraphicFramePr>
        <p:xfrm>
          <a:off x="1524000" y="5335762"/>
          <a:ext cx="5019675" cy="457200"/>
        </p:xfrm>
        <a:graphic>
          <a:graphicData uri="http://schemas.openxmlformats.org/presentationml/2006/ole">
            <mc:AlternateContent xmlns:mc="http://schemas.openxmlformats.org/markup-compatibility/2006">
              <mc:Choice xmlns:v="urn:schemas-microsoft-com:vml" Requires="v">
                <p:oleObj spid="_x0000_s1029" name="Equation" r:id="rId10" imgW="2717640" imgH="241200" progId="Equation.DSMT4">
                  <p:embed/>
                </p:oleObj>
              </mc:Choice>
              <mc:Fallback>
                <p:oleObj name="Equation" r:id="rId10" imgW="2717640" imgH="241200" progId="Equation.DSMT4">
                  <p:embed/>
                  <p:pic>
                    <p:nvPicPr>
                      <p:cNvPr id="2" name="Object 1"/>
                      <p:cNvPicPr>
                        <a:picLocks noChangeAspect="1" noChangeArrowheads="1"/>
                      </p:cNvPicPr>
                      <p:nvPr/>
                    </p:nvPicPr>
                    <p:blipFill>
                      <a:blip r:embed="rId11"/>
                      <a:srcRect/>
                      <a:stretch>
                        <a:fillRect/>
                      </a:stretch>
                    </p:blipFill>
                    <p:spPr bwMode="auto">
                      <a:xfrm>
                        <a:off x="1524000" y="5335762"/>
                        <a:ext cx="501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88490845"/>
              </p:ext>
            </p:extLst>
          </p:nvPr>
        </p:nvGraphicFramePr>
        <p:xfrm>
          <a:off x="3883158" y="1552170"/>
          <a:ext cx="2162175" cy="568325"/>
        </p:xfrm>
        <a:graphic>
          <a:graphicData uri="http://schemas.openxmlformats.org/presentationml/2006/ole">
            <mc:AlternateContent xmlns:mc="http://schemas.openxmlformats.org/markup-compatibility/2006">
              <mc:Choice xmlns:v="urn:schemas-microsoft-com:vml" Requires="v">
                <p:oleObj spid="_x0000_s1030" name="Equation" r:id="rId12" imgW="1409400" imgH="355320" progId="Equation.DSMT4">
                  <p:embed/>
                </p:oleObj>
              </mc:Choice>
              <mc:Fallback>
                <p:oleObj name="Equation" r:id="rId12" imgW="1409400" imgH="355320" progId="Equation.DSMT4">
                  <p:embed/>
                  <p:pic>
                    <p:nvPicPr>
                      <p:cNvPr id="3" name="Object 2"/>
                      <p:cNvPicPr>
                        <a:picLocks noChangeAspect="1" noChangeArrowheads="1"/>
                      </p:cNvPicPr>
                      <p:nvPr/>
                    </p:nvPicPr>
                    <p:blipFill>
                      <a:blip r:embed="rId13"/>
                      <a:srcRect/>
                      <a:stretch>
                        <a:fillRect/>
                      </a:stretch>
                    </p:blipFill>
                    <p:spPr bwMode="auto">
                      <a:xfrm>
                        <a:off x="3883158" y="1552170"/>
                        <a:ext cx="21621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8" name="Text Box 12"/>
              <p:cNvSpPr txBox="1">
                <a:spLocks noChangeArrowheads="1"/>
              </p:cNvSpPr>
              <p:nvPr/>
            </p:nvSpPr>
            <p:spPr bwMode="auto">
              <a:xfrm>
                <a:off x="0" y="5997308"/>
                <a:ext cx="12192000" cy="757130"/>
              </a:xfrm>
              <a:prstGeom prst="rect">
                <a:avLst/>
              </a:prstGeom>
              <a:noFill/>
              <a:ln w="25400">
                <a:noFill/>
                <a:miter lim="800000"/>
                <a:headEnd/>
                <a:tailEnd/>
              </a:ln>
              <a:effectLst/>
              <a:extLst>
                <a:ext uri="{909E8E84-426E-40DD-AFC4-6F175D3DCCD1}">
                  <a14:hiddenFill>
                    <a:solidFill>
                      <a:schemeClr val="accent1"/>
                    </a:solidFill>
                  </a14:hiddenFill>
                </a:ext>
                <a:ext uri="{AF507438-7753-43E0-B8FC-AC1667EBCBE1}">
                  <a14:hiddenEffects>
                    <a:effectLst>
                      <a:outerShdw dist="35921" dir="2700000" algn="ctr" rotWithShape="0">
                        <a:schemeClr val="bg2"/>
                      </a:outerShdw>
                    </a:effectLst>
                  </a14:hiddenEffects>
                </a:ext>
              </a:extLst>
            </p:spPr>
            <p:txBody>
              <a:bodyPr wrap="square">
                <a:spAutoFit/>
              </a:bodyPr>
              <a:lstStyle/>
              <a:p>
                <a:pPr algn="just">
                  <a:lnSpc>
                    <a:spcPct val="90000"/>
                  </a:lnSpc>
                </a:pPr>
                <a:r>
                  <a:rPr lang="en-US" sz="2400"/>
                  <a:t>Bayesian treatment of the problem permits putting prior distribution on </a:t>
                </a:r>
                <a14:m>
                  <m:oMath xmlns:m="http://schemas.openxmlformats.org/officeDocument/2006/math">
                    <m:r>
                      <a:rPr lang="en-US" sz="2400" i="1">
                        <a:latin typeface="Cambria Math" panose="02040503050406030204" pitchFamily="18" charset="0"/>
                      </a:rPr>
                      <m:t> </m:t>
                    </m:r>
                    <m:r>
                      <a:rPr lang="en-US" sz="2400" i="1">
                        <a:latin typeface="Cambria Math" panose="02040503050406030204" pitchFamily="18" charset="0"/>
                      </a:rPr>
                      <m:t>𝜃</m:t>
                    </m:r>
                  </m:oMath>
                </a14:m>
                <a:r>
                  <a:rPr lang="en-US" sz="2400"/>
                  <a:t> to constrain it to elicited, plausible values. A Gaussian process prior is typically used to model the bias function. </a:t>
                </a:r>
                <a:endParaRPr lang="en-US" sz="2400">
                  <a:solidFill>
                    <a:schemeClr val="tx2">
                      <a:lumMod val="75000"/>
                    </a:schemeClr>
                  </a:solidFill>
                  <a:latin typeface="Arial Narrow" pitchFamily="34" charset="0"/>
                </a:endParaRPr>
              </a:p>
            </p:txBody>
          </p:sp>
        </mc:Choice>
        <mc:Fallback xmlns="">
          <p:sp>
            <p:nvSpPr>
              <p:cNvPr id="38" name="Text Box 12"/>
              <p:cNvSpPr txBox="1">
                <a:spLocks noRot="1" noChangeAspect="1" noMove="1" noResize="1" noEditPoints="1" noAdjustHandles="1" noChangeArrowheads="1" noChangeShapeType="1" noTextEdit="1"/>
              </p:cNvSpPr>
              <p:nvPr/>
            </p:nvSpPr>
            <p:spPr bwMode="auto">
              <a:xfrm>
                <a:off x="0" y="5997308"/>
                <a:ext cx="12192000" cy="757130"/>
              </a:xfrm>
              <a:prstGeom prst="rect">
                <a:avLst/>
              </a:prstGeom>
              <a:blipFill>
                <a:blip r:embed="rId14"/>
                <a:stretch>
                  <a:fillRect l="-750" t="-11290" r="-750" b="-17742"/>
                </a:stretch>
              </a:blip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6">
            <a:extLst>
              <a:ext uri="{FF2B5EF4-FFF2-40B4-BE49-F238E27FC236}">
                <a16:creationId xmlns:a16="http://schemas.microsoft.com/office/drawing/2014/main" id="{19BCEE12-F994-BC84-BEEC-502EFB46EFC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12601" y="1249323"/>
            <a:ext cx="4597664" cy="459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175676"/>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ES">
      <a:dk1>
        <a:srgbClr val="000000"/>
      </a:dk1>
      <a:lt1>
        <a:srgbClr val="FFFFFF"/>
      </a:lt1>
      <a:dk2>
        <a:srgbClr val="4A5B6B"/>
      </a:dk2>
      <a:lt2>
        <a:srgbClr val="E7E6E6"/>
      </a:lt2>
      <a:accent1>
        <a:srgbClr val="522982"/>
      </a:accent1>
      <a:accent2>
        <a:srgbClr val="F86626"/>
      </a:accent2>
      <a:accent3>
        <a:srgbClr val="85888B"/>
      </a:accent3>
      <a:accent4>
        <a:srgbClr val="D4C99B"/>
      </a:accent4>
      <a:accent5>
        <a:srgbClr val="394859"/>
      </a:accent5>
      <a:accent6>
        <a:srgbClr val="685C52"/>
      </a:accent6>
      <a:hlink>
        <a:srgbClr val="009CC2"/>
      </a:hlink>
      <a:folHlink>
        <a:srgbClr val="A3500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0</TotalTime>
  <Words>2080</Words>
  <Application>Microsoft Office PowerPoint</Application>
  <PresentationFormat>Widescreen</PresentationFormat>
  <Paragraphs>215</Paragraphs>
  <Slides>19</Slides>
  <Notes>13</Notes>
  <HiddenSlides>0</HiddenSlides>
  <MMClips>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2" baseType="lpstr">
      <vt:lpstr>Arial</vt:lpstr>
      <vt:lpstr>Arial Narrow</vt:lpstr>
      <vt:lpstr>Calibri</vt:lpstr>
      <vt:lpstr>Cambria</vt:lpstr>
      <vt:lpstr>Cambria Math</vt:lpstr>
      <vt:lpstr>Franklin Gothic Book</vt:lpstr>
      <vt:lpstr>Franklin Gothic Medium</vt:lpstr>
      <vt:lpstr>Tenorite</vt:lpstr>
      <vt:lpstr>Times New Roman</vt:lpstr>
      <vt:lpstr>Office Theme</vt:lpstr>
      <vt:lpstr>Office Theme</vt:lpstr>
      <vt:lpstr>Adjacency</vt:lpstr>
      <vt:lpstr>Equation</vt:lpstr>
      <vt:lpstr>PowerPoint Presentation</vt:lpstr>
      <vt:lpstr>PowerPoint Presentation</vt:lpstr>
      <vt:lpstr>The 5-year Engineering Degree</vt:lpstr>
      <vt:lpstr>PowerPoint Presentation</vt:lpstr>
      <vt:lpstr>PowerPoint Presentation</vt:lpstr>
      <vt:lpstr>Paradigm shifts in scientific inquiries between experiment, theory and simulation…</vt:lpstr>
      <vt:lpstr>Paradigm shifts in scientific inquiries between experiment, theory and simulation…</vt:lpstr>
      <vt:lpstr>PowerPoint Presentation</vt:lpstr>
      <vt:lpstr>KOH-style calibration methods proposed in the literature assume that the calibrated parameter values are fixed throughout the input domain.</vt:lpstr>
      <vt:lpstr>PowerPoint Presentation</vt:lpstr>
      <vt:lpstr>PowerPoint Presentation</vt:lpstr>
      <vt:lpstr>PowerPoint Presentation</vt:lpstr>
      <vt:lpstr>PowerPoint Presentation</vt:lpstr>
      <vt:lpstr>Batch Sequential Design (BSD) searches for new experimental settings that optimize a design criterion.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NCC Present</cp:lastModifiedBy>
  <cp:revision>15</cp:revision>
  <cp:lastPrinted>2017-09-29T13:02:07Z</cp:lastPrinted>
  <dcterms:created xsi:type="dcterms:W3CDTF">2017-08-30T18:44:40Z</dcterms:created>
  <dcterms:modified xsi:type="dcterms:W3CDTF">2022-10-27T12:16:12Z</dcterms:modified>
  <cp:category/>
</cp:coreProperties>
</file>