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401" r:id="rId3"/>
    <p:sldId id="277" r:id="rId4"/>
    <p:sldId id="278" r:id="rId5"/>
    <p:sldId id="284" r:id="rId6"/>
    <p:sldId id="279" r:id="rId7"/>
    <p:sldId id="288" r:id="rId8"/>
    <p:sldId id="289" r:id="rId9"/>
    <p:sldId id="290" r:id="rId10"/>
    <p:sldId id="280" r:id="rId11"/>
    <p:sldId id="403" r:id="rId12"/>
    <p:sldId id="404" r:id="rId13"/>
    <p:sldId id="405" r:id="rId14"/>
    <p:sldId id="282" r:id="rId15"/>
    <p:sldId id="287" r:id="rId16"/>
    <p:sldId id="292" r:id="rId17"/>
    <p:sldId id="297" r:id="rId18"/>
    <p:sldId id="298" r:id="rId19"/>
    <p:sldId id="259" r:id="rId20"/>
    <p:sldId id="258" r:id="rId21"/>
    <p:sldId id="265" r:id="rId22"/>
    <p:sldId id="275" r:id="rId23"/>
    <p:sldId id="406" r:id="rId24"/>
    <p:sldId id="295" r:id="rId25"/>
    <p:sldId id="285" r:id="rId26"/>
    <p:sldId id="30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21"/>
    <p:restoredTop sz="70477"/>
  </p:normalViewPr>
  <p:slideViewPr>
    <p:cSldViewPr snapToGrid="0">
      <p:cViewPr varScale="1">
        <p:scale>
          <a:sx n="110" d="100"/>
          <a:sy n="110" d="100"/>
        </p:scale>
        <p:origin x="2048" y="168"/>
      </p:cViewPr>
      <p:guideLst/>
    </p:cSldViewPr>
  </p:slideViewPr>
  <p:outlineViewPr>
    <p:cViewPr>
      <p:scale>
        <a:sx n="33" d="100"/>
        <a:sy n="33" d="100"/>
      </p:scale>
      <p:origin x="0" y="-52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2B8D47-D897-6641-9040-D1000A22E987}" type="datetimeFigureOut">
              <a:rPr lang="en-US" smtClean="0"/>
              <a:t>10/28/22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C26E96-DE54-2F44-8954-130F29680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998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2476DD-4C1C-46B7-A02C-9E8CEFB063B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400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C26E96-DE54-2F44-8954-130F29680FC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4187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C26E96-DE54-2F44-8954-130F29680FC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6690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C26E96-DE54-2F44-8954-130F29680FC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6460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C26E96-DE54-2F44-8954-130F29680FC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8713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C26E96-DE54-2F44-8954-130F29680FC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480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C26E96-DE54-2F44-8954-130F29680FC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224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C26E96-DE54-2F44-8954-130F29680FC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6323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C26E96-DE54-2F44-8954-130F29680FC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4432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2476DD-4C1C-46B7-A02C-9E8CEFB063B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7308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C26E96-DE54-2F44-8954-130F29680FC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736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81448-AAC9-4BD9-96B4-3995E5D9573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986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2476DD-4C1C-46B7-A02C-9E8CEFB063B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8263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Espcially</a:t>
            </a:r>
            <a:r>
              <a:rPr lang="en-US" dirty="0"/>
              <a:t> dataset and tasks require spatial features. </a:t>
            </a:r>
          </a:p>
          <a:p>
            <a:endParaRPr lang="en-US" dirty="0"/>
          </a:p>
          <a:p>
            <a:r>
              <a:rPr lang="en-US" dirty="0"/>
              <a:t>Immersive technologies, stereoscopic and headtracking  and 3d user interfaces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C26E96-DE54-2F44-8954-130F29680FC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5693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C26E96-DE54-2F44-8954-130F29680FC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2451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C26E96-DE54-2F44-8954-130F29680FC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5076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C26E96-DE54-2F44-8954-130F29680FC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3104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2476DD-4C1C-46B7-A02C-9E8CEFB063B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2015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C26E96-DE54-2F44-8954-130F29680FC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3364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C26E96-DE54-2F44-8954-130F29680FC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9233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C26E96-DE54-2F44-8954-130F29680FC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0043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C26E96-DE54-2F44-8954-130F29680FC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7324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C26E96-DE54-2F44-8954-130F29680FC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2940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C26E96-DE54-2F44-8954-130F29680FC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489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E3E09-EB6C-A28B-BADA-D5803F706D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3254AE-0861-95B7-702D-43214F7827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DD12B-3F2B-C127-002F-450D434B6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2C651-C0AF-AA4C-A416-3C3C3F186A24}" type="datetimeFigureOut">
              <a:rPr lang="en-US" smtClean="0"/>
              <a:t>10/28/22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7947DB-908B-0B4C-BEC0-A1B3ABE01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833C00-9368-58AD-EBB2-1A4A774DA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590F-D537-9144-80FD-77D56313E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242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30B44-CCF6-DF35-6DCF-A6DA5B65F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7A7941-7A0B-7A96-EC68-89776BB5C2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44696-018C-E663-82C9-9A97119E1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2C651-C0AF-AA4C-A416-3C3C3F186A24}" type="datetimeFigureOut">
              <a:rPr lang="en-US" smtClean="0"/>
              <a:t>10/28/22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97ECED-D96A-0D98-5903-8F3E162FC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14DD19-3AFA-1D58-AEDE-CB46BD775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590F-D537-9144-80FD-77D56313E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749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80E5BD-ED73-3BB7-2072-2026D581E9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98BB84-90C7-E062-EB1E-0227909025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231F62-B242-E663-4EA2-A60EB38E6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2C651-C0AF-AA4C-A416-3C3C3F186A24}" type="datetimeFigureOut">
              <a:rPr lang="en-US" smtClean="0"/>
              <a:t>10/28/22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7BCA5F-FA1B-BD19-B97A-991FF515B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59090-A8F8-6197-4131-9928BFC3B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590F-D537-9144-80FD-77D56313E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155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A9CEA-8538-D044-D4CC-216EC7AFF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91F9AD-2B1C-BE69-15E3-AD5924BAF4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F26568-B873-EC08-24BF-E2EADA3B0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2C651-C0AF-AA4C-A416-3C3C3F186A24}" type="datetimeFigureOut">
              <a:rPr lang="en-US" smtClean="0"/>
              <a:t>10/28/22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F9F30A-14D3-13C4-F710-CD5FD87A0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5BFAB-30BB-6A0E-D8C9-35EEC6516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590F-D537-9144-80FD-77D56313E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694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94929-EDB1-DCCF-31AF-BEEC651C2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387B1F-B46A-98A7-6460-84C549B5EA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2806C1-03D7-BFD8-7A7D-C446F6676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2C651-C0AF-AA4C-A416-3C3C3F186A24}" type="datetimeFigureOut">
              <a:rPr lang="en-US" smtClean="0"/>
              <a:t>10/28/22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793AE-0BC2-9594-DDD2-21E97DC27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04DEC9-43CD-2A67-67FD-240050545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590F-D537-9144-80FD-77D56313E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311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174D2-BE38-C492-C523-73CA3B34B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48503A-F276-B7DC-B4D0-19A06D077E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B2794-8265-864C-C6D5-3C2AB83DAF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20D1B6-3278-3811-F685-AA21C490E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2C651-C0AF-AA4C-A416-3C3C3F186A24}" type="datetimeFigureOut">
              <a:rPr lang="en-US" smtClean="0"/>
              <a:t>10/28/22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BC6BF3-C4CD-88E1-61A2-9B250A848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EAAE51-9E28-0E4D-7135-B40A65F15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590F-D537-9144-80FD-77D56313E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411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AB305-B68D-EA9C-E0DD-B27DE483F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08087B-D099-C922-DF96-0332CF7E75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97BCD0-D281-2464-6969-B8A388B295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578872-2058-7DC9-A60F-477CA9C02D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648BDF-B32D-97E0-3CB3-5DFED42243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F01D52-1FD8-66A5-609E-88A4B4ECA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2C651-C0AF-AA4C-A416-3C3C3F186A24}" type="datetimeFigureOut">
              <a:rPr lang="en-US" smtClean="0"/>
              <a:t>10/28/22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17D77C-241B-F10E-EB87-B5E590519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927E6E-8FCD-195A-11D9-6A2A19C5C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590F-D537-9144-80FD-77D56313E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410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EB4BD-2E91-1DEC-ED2C-8CA84D4FE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231401-579C-D54A-DD39-7375FA009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2C651-C0AF-AA4C-A416-3C3C3F186A24}" type="datetimeFigureOut">
              <a:rPr lang="en-US" smtClean="0"/>
              <a:t>10/28/22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DF3FEA-7251-02FA-7898-3A2BA2A99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3ADE26-9FAE-2A2D-770C-64D22AB62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590F-D537-9144-80FD-77D56313E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519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16C253-AB10-3F40-8987-7B9C43308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2C651-C0AF-AA4C-A416-3C3C3F186A24}" type="datetimeFigureOut">
              <a:rPr lang="en-US" smtClean="0"/>
              <a:t>10/28/22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FA849D-2EC2-7ECD-5B9D-E0BF829A0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A31D36-A124-090D-3FA5-AAE9298F0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590F-D537-9144-80FD-77D56313E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43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E36E9-C5B1-5358-8064-C65294467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503213-E618-F992-3305-9E8EA2A2AF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01DEBD-2228-9875-EDB5-E5F100EE8C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7F0A7C-2CBC-6B37-FDE0-336659207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2C651-C0AF-AA4C-A416-3C3C3F186A24}" type="datetimeFigureOut">
              <a:rPr lang="en-US" smtClean="0"/>
              <a:t>10/28/22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2ABCCD-C650-0058-EC8C-C37123F5F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2704EA-AB84-DEF5-6762-1F8DA9756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590F-D537-9144-80FD-77D56313E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271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6DFE5-A787-11FA-5D82-320DC6236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B07BC9-BA95-4D46-A979-2E2607B39A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7521FE-4EDD-B462-DED5-DAE46DED7A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98D8CE-E7E7-63C0-0404-FEA93E1C2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2C651-C0AF-AA4C-A416-3C3C3F186A24}" type="datetimeFigureOut">
              <a:rPr lang="en-US" smtClean="0"/>
              <a:t>10/28/22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BC3046-C99B-88A2-F9DF-04485E5DF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A8DA25-70A6-6EAE-7054-71F7A4C96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590F-D537-9144-80FD-77D56313E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505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9523CA-0D7B-243C-D4D5-81BE5B448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A79C6-8CDF-AF95-E86C-9ECB94E402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5E81D8-0BD9-87F7-9549-DF2FFCB031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F2C651-C0AF-AA4C-A416-3C3C3F186A24}" type="datetimeFigureOut">
              <a:rPr lang="en-US" smtClean="0"/>
              <a:t>10/28/22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A31F57-D2FB-314E-885B-7BC5AB783F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299D6A-E7F4-7951-80D1-3C0E574C1B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1F590F-D537-9144-80FD-77D56313E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022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vizus.cs.usu.edu/app/pdviz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f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urbanactivityexplorer.com/" TargetMode="External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2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43.jpg"/><Relationship Id="rId10" Type="http://schemas.openxmlformats.org/officeDocument/2006/relationships/image" Target="../media/image26.png"/><Relationship Id="rId4" Type="http://schemas.openxmlformats.org/officeDocument/2006/relationships/image" Target="../media/image41.png"/><Relationship Id="rId9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vizus.usu.edu/" TargetMode="External"/><Relationship Id="rId4" Type="http://schemas.openxmlformats.org/officeDocument/2006/relationships/hyperlink" Target="mailto:Isaac.cho@usu.ed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332088"/>
            <a:ext cx="11125200" cy="2136991"/>
          </a:xfrm>
        </p:spPr>
        <p:txBody>
          <a:bodyPr>
            <a:normAutofit/>
          </a:bodyPr>
          <a:lstStyle/>
          <a:p>
            <a:r>
              <a:rPr lang="en-US" sz="4400" b="1" dirty="0">
                <a:latin typeface="Ariel"/>
              </a:rPr>
              <a:t>Distributed Data Visual Analytics Framework</a:t>
            </a:r>
            <a:br>
              <a:rPr lang="en-US" b="1" dirty="0">
                <a:latin typeface="Ariel"/>
              </a:rPr>
            </a:br>
            <a:r>
              <a:rPr lang="en-US" sz="2000" b="1" dirty="0">
                <a:latin typeface="Ariel"/>
              </a:rPr>
              <a:t>(for Wellbeing Centric Sustainable Built Environment Ecosystems)</a:t>
            </a:r>
            <a:endParaRPr lang="en-US" sz="3100" b="1" dirty="0">
              <a:latin typeface="Arie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42949" y="3888987"/>
            <a:ext cx="9144000" cy="1551114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>
                <a:latin typeface="Ariel"/>
              </a:rPr>
              <a:t>Isaac Cho, Ph.D. </a:t>
            </a:r>
          </a:p>
          <a:p>
            <a:r>
              <a:rPr lang="en-US" b="1" dirty="0">
                <a:latin typeface="Ariel"/>
              </a:rPr>
              <a:t>Assistant Professor, Computer Science Department</a:t>
            </a:r>
          </a:p>
          <a:p>
            <a:r>
              <a:rPr lang="en-US" b="1" dirty="0">
                <a:latin typeface="Ariel"/>
              </a:rPr>
              <a:t>Utah State University</a:t>
            </a:r>
          </a:p>
          <a:p>
            <a:r>
              <a:rPr lang="en-US" b="1" dirty="0" err="1">
                <a:latin typeface="Ariel"/>
              </a:rPr>
              <a:t>isaac.cho@usu.edu</a:t>
            </a:r>
            <a:endParaRPr lang="en-US" b="1" dirty="0">
              <a:latin typeface="Ariel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" y="6045996"/>
            <a:ext cx="12191999" cy="811580"/>
            <a:chOff x="1" y="6045996"/>
            <a:chExt cx="12191999" cy="811580"/>
          </a:xfrm>
          <a:solidFill>
            <a:srgbClr val="113257"/>
          </a:solidFill>
        </p:grpSpPr>
        <p:sp>
          <p:nvSpPr>
            <p:cNvPr id="7" name="object 6"/>
            <p:cNvSpPr/>
            <p:nvPr/>
          </p:nvSpPr>
          <p:spPr>
            <a:xfrm>
              <a:off x="1" y="6045996"/>
              <a:ext cx="12191999" cy="811580"/>
            </a:xfrm>
            <a:custGeom>
              <a:avLst/>
              <a:gdLst/>
              <a:ahLst/>
              <a:cxnLst/>
              <a:rect l="l" t="t" r="r" b="b"/>
              <a:pathLst>
                <a:path w="19435127" h="1550272">
                  <a:moveTo>
                    <a:pt x="0" y="1550272"/>
                  </a:moveTo>
                  <a:lnTo>
                    <a:pt x="19435127" y="1550272"/>
                  </a:lnTo>
                  <a:lnTo>
                    <a:pt x="19435127" y="0"/>
                  </a:lnTo>
                  <a:lnTo>
                    <a:pt x="0" y="0"/>
                  </a:lnTo>
                  <a:lnTo>
                    <a:pt x="0" y="1550272"/>
                  </a:lnTo>
                  <a:close/>
                </a:path>
              </a:pathLst>
            </a:custGeom>
            <a:grpFill/>
            <a:effectLst/>
          </p:spPr>
          <p:txBody>
            <a:bodyPr wrap="square" lIns="0" tIns="0" rIns="0" bIns="0" rtlCol="0">
              <a:noAutofit/>
            </a:bodyPr>
            <a:lstStyle/>
            <a:p>
              <a:endParaRPr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6949" y="6179648"/>
              <a:ext cx="1265351" cy="544275"/>
            </a:xfrm>
            <a:prstGeom prst="rect">
              <a:avLst/>
            </a:prstGeom>
            <a:grpFill/>
          </p:spPr>
        </p:pic>
        <p:pic>
          <p:nvPicPr>
            <p:cNvPr id="10" name="Picture 4" descr="Viscenter log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22275" y="6139677"/>
              <a:ext cx="924974" cy="624216"/>
            </a:xfrm>
            <a:prstGeom prst="rect">
              <a:avLst/>
            </a:prstGeom>
            <a:grp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 descr="UNLV Rebels vs Utah St. Aggies box score">
            <a:extLst>
              <a:ext uri="{FF2B5EF4-FFF2-40B4-BE49-F238E27FC236}">
                <a16:creationId xmlns:a16="http://schemas.microsoft.com/office/drawing/2014/main" id="{DDA5D357-132E-4C29-ACEA-D249C2B26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7601" y="5989298"/>
            <a:ext cx="924974" cy="92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oogle Shape;62;p12">
            <a:extLst>
              <a:ext uri="{FF2B5EF4-FFF2-40B4-BE49-F238E27FC236}">
                <a16:creationId xmlns:a16="http://schemas.microsoft.com/office/drawing/2014/main" id="{408990D9-3DF2-7482-B973-48EF1DB186E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59140" y="6178476"/>
            <a:ext cx="642836" cy="584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64;p12">
            <a:extLst>
              <a:ext uri="{FF2B5EF4-FFF2-40B4-BE49-F238E27FC236}">
                <a16:creationId xmlns:a16="http://schemas.microsoft.com/office/drawing/2014/main" id="{B18E9899-76B4-33DF-3CAC-66C59551EE5F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875065" y="6167314"/>
            <a:ext cx="642836" cy="606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 descr="Cleveland State University - Wikipedia">
            <a:extLst>
              <a:ext uri="{FF2B5EF4-FFF2-40B4-BE49-F238E27FC236}">
                <a16:creationId xmlns:a16="http://schemas.microsoft.com/office/drawing/2014/main" id="{760A2CA2-9332-4276-0AB5-8E884F45C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906" y="6167314"/>
            <a:ext cx="600459" cy="60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46574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3B66D-133E-D7E3-8A23-0BAFFE6EB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VAF Pipeline: </a:t>
            </a:r>
            <a:r>
              <a:rPr lang="en" b="1" dirty="0"/>
              <a:t>Visual Analytics Interface</a:t>
            </a:r>
            <a:endParaRPr lang="en-US" b="1" dirty="0"/>
          </a:p>
        </p:txBody>
      </p:sp>
      <p:pic>
        <p:nvPicPr>
          <p:cNvPr id="4" name="Google Shape;157;p24">
            <a:extLst>
              <a:ext uri="{FF2B5EF4-FFF2-40B4-BE49-F238E27FC236}">
                <a16:creationId xmlns:a16="http://schemas.microsoft.com/office/drawing/2014/main" id="{2A738FBE-95A8-382C-8AF4-C0D86393D5D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8351" y="1770701"/>
            <a:ext cx="9995300" cy="40589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58;p24">
            <a:extLst>
              <a:ext uri="{FF2B5EF4-FFF2-40B4-BE49-F238E27FC236}">
                <a16:creationId xmlns:a16="http://schemas.microsoft.com/office/drawing/2014/main" id="{4F3D66AF-A391-A170-FA39-0305317CD12F}"/>
              </a:ext>
            </a:extLst>
          </p:cNvPr>
          <p:cNvSpPr txBox="1"/>
          <p:nvPr/>
        </p:nvSpPr>
        <p:spPr>
          <a:xfrm>
            <a:off x="1055633" y="5829601"/>
            <a:ext cx="10038000" cy="471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1467" dirty="0">
                <a:latin typeface="Spectral"/>
                <a:ea typeface="Spectral"/>
                <a:cs typeface="Spectral"/>
                <a:sym typeface="Spectral"/>
              </a:rPr>
              <a:t>Proposed VAF pipeline for DAS.</a:t>
            </a:r>
            <a:endParaRPr sz="1467" dirty="0"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6" name="Google Shape;159;p24">
            <a:extLst>
              <a:ext uri="{FF2B5EF4-FFF2-40B4-BE49-F238E27FC236}">
                <a16:creationId xmlns:a16="http://schemas.microsoft.com/office/drawing/2014/main" id="{657995CE-E960-603A-81EA-1B375041F635}"/>
              </a:ext>
            </a:extLst>
          </p:cNvPr>
          <p:cNvSpPr/>
          <p:nvPr/>
        </p:nvSpPr>
        <p:spPr>
          <a:xfrm>
            <a:off x="7192833" y="1770700"/>
            <a:ext cx="3900800" cy="21432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583608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07054-44DD-FCAF-11F7-E718C87FE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b="1" dirty="0"/>
              <a:t>User Interface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18D080-DBCC-1CA1-F00C-554950DB63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en-US" dirty="0"/>
              <a:t>Workflow Management</a:t>
            </a:r>
          </a:p>
          <a:p>
            <a:pPr>
              <a:lnSpc>
                <a:spcPct val="200000"/>
              </a:lnSpc>
            </a:pPr>
            <a:r>
              <a:rPr lang="en-US" dirty="0"/>
              <a:t>Task Management</a:t>
            </a:r>
          </a:p>
          <a:p>
            <a:pPr>
              <a:lnSpc>
                <a:spcPct val="200000"/>
              </a:lnSpc>
            </a:pPr>
            <a:r>
              <a:rPr lang="en-US" dirty="0"/>
              <a:t>Visual Analytics module</a:t>
            </a:r>
          </a:p>
          <a:p>
            <a:pPr>
              <a:lnSpc>
                <a:spcPct val="200000"/>
              </a:lnSpc>
            </a:pPr>
            <a:r>
              <a:rPr lang="en-US" dirty="0"/>
              <a:t>Interactive visualizations</a:t>
            </a:r>
          </a:p>
          <a:p>
            <a:endParaRPr lang="en-US" dirty="0"/>
          </a:p>
        </p:txBody>
      </p:sp>
      <p:pic>
        <p:nvPicPr>
          <p:cNvPr id="4" name="Google Shape;176;p26">
            <a:extLst>
              <a:ext uri="{FF2B5EF4-FFF2-40B4-BE49-F238E27FC236}">
                <a16:creationId xmlns:a16="http://schemas.microsoft.com/office/drawing/2014/main" id="{F18520F4-E6CF-B649-46D4-584463FC497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78885" y="1943018"/>
            <a:ext cx="5397500" cy="35687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77;p26">
            <a:extLst>
              <a:ext uri="{FF2B5EF4-FFF2-40B4-BE49-F238E27FC236}">
                <a16:creationId xmlns:a16="http://schemas.microsoft.com/office/drawing/2014/main" id="{62572DBA-7D32-C526-91D3-B421712FE287}"/>
              </a:ext>
            </a:extLst>
          </p:cNvPr>
          <p:cNvSpPr txBox="1"/>
          <p:nvPr/>
        </p:nvSpPr>
        <p:spPr>
          <a:xfrm>
            <a:off x="6378851" y="5328767"/>
            <a:ext cx="5397600" cy="471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1467">
                <a:latin typeface="Spectral"/>
                <a:ea typeface="Spectral"/>
                <a:cs typeface="Spectral"/>
                <a:sym typeface="Spectral"/>
              </a:rPr>
              <a:t>Components in the visual analytics interface for DAS.</a:t>
            </a:r>
            <a:endParaRPr sz="1467">
              <a:latin typeface="Spectral"/>
              <a:ea typeface="Spectral"/>
              <a:cs typeface="Spectral"/>
              <a:sym typeface="Spectral"/>
            </a:endParaRPr>
          </a:p>
        </p:txBody>
      </p:sp>
    </p:spTree>
    <p:extLst>
      <p:ext uri="{BB962C8B-B14F-4D97-AF65-F5344CB8AC3E}">
        <p14:creationId xmlns:p14="http://schemas.microsoft.com/office/powerpoint/2010/main" val="27409107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51498-80DD-BDC2-22BE-8BDFEDC53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b="1" dirty="0"/>
              <a:t>VAF: Workflow Management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357C5D-62AD-1C93-F761-2BF1CC211F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342900">
              <a:lnSpc>
                <a:spcPct val="200000"/>
              </a:lnSpc>
              <a:spcBef>
                <a:spcPts val="0"/>
              </a:spcBef>
              <a:buSzPts val="1800"/>
              <a:buFont typeface="Arial" panose="020B0604020202020204" pitchFamily="34" charset="0"/>
              <a:buChar char="●"/>
            </a:pPr>
            <a:r>
              <a:rPr lang="en-US" dirty="0"/>
              <a:t>Code Editor</a:t>
            </a: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dirty="0"/>
              <a:t>File Browser</a:t>
            </a: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dirty="0"/>
              <a:t>Terminal View</a:t>
            </a: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dirty="0"/>
              <a:t>Manages configuration</a:t>
            </a: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dirty="0"/>
              <a:t>Executes workflows</a:t>
            </a:r>
          </a:p>
          <a:p>
            <a:endParaRPr lang="en-US" dirty="0"/>
          </a:p>
        </p:txBody>
      </p:sp>
      <p:pic>
        <p:nvPicPr>
          <p:cNvPr id="4" name="Google Shape;184;p27">
            <a:extLst>
              <a:ext uri="{FF2B5EF4-FFF2-40B4-BE49-F238E27FC236}">
                <a16:creationId xmlns:a16="http://schemas.microsoft.com/office/drawing/2014/main" id="{6BAEB972-E736-4B6D-B70A-9BC42E3447A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8114" y="1825625"/>
            <a:ext cx="6614786" cy="373987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86;p27">
            <a:extLst>
              <a:ext uri="{FF2B5EF4-FFF2-40B4-BE49-F238E27FC236}">
                <a16:creationId xmlns:a16="http://schemas.microsoft.com/office/drawing/2014/main" id="{FB2FE9BE-5D78-A7B2-DB8C-AFCE27FF4A0B}"/>
              </a:ext>
            </a:extLst>
          </p:cNvPr>
          <p:cNvSpPr txBox="1"/>
          <p:nvPr/>
        </p:nvSpPr>
        <p:spPr>
          <a:xfrm>
            <a:off x="6863100" y="5999963"/>
            <a:ext cx="53289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latin typeface="Spectral"/>
                <a:ea typeface="Spectral"/>
                <a:cs typeface="Spectral"/>
                <a:sym typeface="Spectral"/>
              </a:rPr>
              <a:t>Analytic workflow management through our visual analytics interface.</a:t>
            </a:r>
            <a:endParaRPr sz="1100" dirty="0">
              <a:latin typeface="Spectral"/>
              <a:ea typeface="Spectral"/>
              <a:cs typeface="Spectral"/>
              <a:sym typeface="Spectral"/>
            </a:endParaRPr>
          </a:p>
        </p:txBody>
      </p:sp>
    </p:spTree>
    <p:extLst>
      <p:ext uri="{BB962C8B-B14F-4D97-AF65-F5344CB8AC3E}">
        <p14:creationId xmlns:p14="http://schemas.microsoft.com/office/powerpoint/2010/main" val="20533353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67F04-AF7F-C9EB-833F-3EE4D508D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b="1" dirty="0"/>
              <a:t>VAF: Task Management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179632-01A5-AB92-3DBF-8C2257B188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dirty="0"/>
              <a:t>Unique task ID for each executed scheduled workflows.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dirty="0"/>
              <a:t>Provides indication for the task progression.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dirty="0"/>
              <a:t>Each task linked to the runtime logs, script directory, and results, </a:t>
            </a:r>
            <a:r>
              <a:rPr lang="en-US" dirty="0" err="1"/>
              <a:t>etc</a:t>
            </a:r>
            <a:endParaRPr lang="en-US" dirty="0"/>
          </a:p>
        </p:txBody>
      </p:sp>
      <p:pic>
        <p:nvPicPr>
          <p:cNvPr id="4" name="Google Shape;194;p28">
            <a:extLst>
              <a:ext uri="{FF2B5EF4-FFF2-40B4-BE49-F238E27FC236}">
                <a16:creationId xmlns:a16="http://schemas.microsoft.com/office/drawing/2014/main" id="{09AB27D6-4E1F-976B-D652-ADB7BB00B58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66391" y="4176936"/>
            <a:ext cx="10059217" cy="179273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95;p28">
            <a:extLst>
              <a:ext uri="{FF2B5EF4-FFF2-40B4-BE49-F238E27FC236}">
                <a16:creationId xmlns:a16="http://schemas.microsoft.com/office/drawing/2014/main" id="{5F413E6D-23D5-1C9B-1CA4-1D0AB1C5F86C}"/>
              </a:ext>
            </a:extLst>
          </p:cNvPr>
          <p:cNvSpPr txBox="1"/>
          <p:nvPr/>
        </p:nvSpPr>
        <p:spPr>
          <a:xfrm>
            <a:off x="2713122" y="5969675"/>
            <a:ext cx="7528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Spectral"/>
                <a:ea typeface="Spectral"/>
                <a:cs typeface="Spectral"/>
                <a:sym typeface="Spectral"/>
              </a:rPr>
              <a:t>Task  management  interface  allows  the  user  to  interact  with  the scheduled tasks for inspecting logs, tracking progress, visual exploration of the results or re-running the workflow.</a:t>
            </a:r>
            <a:endParaRPr sz="1100">
              <a:latin typeface="Spectral"/>
              <a:ea typeface="Spectral"/>
              <a:cs typeface="Spectral"/>
              <a:sym typeface="Spectral"/>
            </a:endParaRPr>
          </a:p>
        </p:txBody>
      </p:sp>
    </p:spTree>
    <p:extLst>
      <p:ext uri="{BB962C8B-B14F-4D97-AF65-F5344CB8AC3E}">
        <p14:creationId xmlns:p14="http://schemas.microsoft.com/office/powerpoint/2010/main" val="16510501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AFEED-2E19-5B7C-03E4-19454F5B0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/>
              <a:t>User Interface</a:t>
            </a:r>
          </a:p>
        </p:txBody>
      </p:sp>
      <p:pic>
        <p:nvPicPr>
          <p:cNvPr id="14" name="Google Shape;203;p29">
            <a:extLst>
              <a:ext uri="{FF2B5EF4-FFF2-40B4-BE49-F238E27FC236}">
                <a16:creationId xmlns:a16="http://schemas.microsoft.com/office/drawing/2014/main" id="{CC54D713-0E08-5F6B-1346-63BE8D468CC3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6065" y="1690687"/>
            <a:ext cx="8495070" cy="48021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89348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3FEFD-8B28-4DB2-D482-A0BBF8B11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SHBE Use 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573179-42E4-F5BC-3B1E-C5D3F6E36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70129" cy="4351338"/>
          </a:xfrm>
        </p:spPr>
        <p:txBody>
          <a:bodyPr>
            <a:normAutofit/>
          </a:bodyPr>
          <a:lstStyle/>
          <a:p>
            <a:pPr>
              <a:buSzPts val="1400"/>
            </a:pPr>
            <a:r>
              <a:rPr lang="en-US" sz="2400" dirty="0"/>
              <a:t>Workflows for light switching on-off  probabilities for the work area illuminance in a smart building.</a:t>
            </a:r>
          </a:p>
          <a:p>
            <a:pPr>
              <a:buSzPts val="1400"/>
            </a:pPr>
            <a:r>
              <a:rPr lang="en-US" sz="2400" dirty="0"/>
              <a:t>It illustrates a more complex workflow design in the proposed VAF.</a:t>
            </a:r>
          </a:p>
          <a:p>
            <a:pPr>
              <a:buSzPts val="1400"/>
            </a:pPr>
            <a:r>
              <a:rPr lang="en-US" sz="2400" dirty="0"/>
              <a:t>It involves analysis over three distributed data sites for training and prediction.</a:t>
            </a:r>
          </a:p>
          <a:p>
            <a:pPr>
              <a:buSzPts val="1400"/>
            </a:pPr>
            <a:r>
              <a:rPr lang="en-US" sz="2400" dirty="0"/>
              <a:t>Sequential workflow execution until satisfies the stopping condition.</a:t>
            </a:r>
          </a:p>
          <a:p>
            <a:endParaRPr lang="en-US" sz="2400" dirty="0"/>
          </a:p>
        </p:txBody>
      </p:sp>
      <p:sp>
        <p:nvSpPr>
          <p:cNvPr id="5" name="Google Shape;249;p34">
            <a:extLst>
              <a:ext uri="{FF2B5EF4-FFF2-40B4-BE49-F238E27FC236}">
                <a16:creationId xmlns:a16="http://schemas.microsoft.com/office/drawing/2014/main" id="{D65D61B2-21D2-7B16-AC62-A572643B33A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15</a:t>
            </a:fld>
            <a:endParaRPr/>
          </a:p>
        </p:txBody>
      </p:sp>
      <p:pic>
        <p:nvPicPr>
          <p:cNvPr id="6" name="Google Shape;250;p34">
            <a:extLst>
              <a:ext uri="{FF2B5EF4-FFF2-40B4-BE49-F238E27FC236}">
                <a16:creationId xmlns:a16="http://schemas.microsoft.com/office/drawing/2014/main" id="{7109A3B6-8C34-6C00-B1F8-51B32140D49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86640" y="1841434"/>
            <a:ext cx="5189761" cy="365401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51;p34">
            <a:extLst>
              <a:ext uri="{FF2B5EF4-FFF2-40B4-BE49-F238E27FC236}">
                <a16:creationId xmlns:a16="http://schemas.microsoft.com/office/drawing/2014/main" id="{D96259DE-3FC0-11A1-5DEE-B0D4A7A78CE8}"/>
              </a:ext>
            </a:extLst>
          </p:cNvPr>
          <p:cNvSpPr txBox="1"/>
          <p:nvPr/>
        </p:nvSpPr>
        <p:spPr>
          <a:xfrm>
            <a:off x="6624700" y="5520034"/>
            <a:ext cx="5025200" cy="697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just"/>
            <a:r>
              <a:rPr lang="en" sz="1467" dirty="0">
                <a:latin typeface="Spectral"/>
                <a:ea typeface="Spectral"/>
                <a:cs typeface="Spectral"/>
                <a:sym typeface="Spectral"/>
              </a:rPr>
              <a:t>Workflow implementation for SHBE light switch on-off probability in smart buildings.</a:t>
            </a:r>
            <a:endParaRPr sz="1467" dirty="0">
              <a:latin typeface="Spectral"/>
              <a:ea typeface="Spectral"/>
              <a:cs typeface="Spectral"/>
              <a:sym typeface="Spectral"/>
            </a:endParaRPr>
          </a:p>
        </p:txBody>
      </p:sp>
    </p:spTree>
    <p:extLst>
      <p:ext uri="{BB962C8B-B14F-4D97-AF65-F5344CB8AC3E}">
        <p14:creationId xmlns:p14="http://schemas.microsoft.com/office/powerpoint/2010/main" val="2795534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AFEED-2E19-5B7C-03E4-19454F5B0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/>
              <a:t>Visual Analytics User Interface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E97C76-8339-88B2-DB96-0DD095F780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Google Shape;240;p33">
            <a:extLst>
              <a:ext uri="{FF2B5EF4-FFF2-40B4-BE49-F238E27FC236}">
                <a16:creationId xmlns:a16="http://schemas.microsoft.com/office/drawing/2014/main" id="{70810D1E-B57F-CEF7-CB2F-91BA6F5EA57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670" y="0"/>
            <a:ext cx="9940413" cy="557463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4C5691C-6EF0-75C1-C004-24FBE42E081D}"/>
              </a:ext>
            </a:extLst>
          </p:cNvPr>
          <p:cNvSpPr/>
          <p:nvPr/>
        </p:nvSpPr>
        <p:spPr>
          <a:xfrm>
            <a:off x="-12317" y="5574632"/>
            <a:ext cx="12276221" cy="1283368"/>
          </a:xfrm>
          <a:prstGeom prst="rect">
            <a:avLst/>
          </a:prstGeom>
          <a:solidFill>
            <a:schemeClr val="tx1">
              <a:alpha val="41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F4A0FB7-39C6-27EF-75FC-DEB995F87927}"/>
              </a:ext>
            </a:extLst>
          </p:cNvPr>
          <p:cNvSpPr/>
          <p:nvPr/>
        </p:nvSpPr>
        <p:spPr>
          <a:xfrm>
            <a:off x="309194" y="6197600"/>
            <a:ext cx="114029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A-A-R Nayeem, H. Lee, D. Han, M.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Elshambakey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, W.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Tolone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, T. Dobbs, D. Crichton, and I. Cho.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DCPViz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: A Visual Analytics Approach for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Downscaled Climate Projections. In 2022 IEEE Conference on Big Data (to appear). IEEE.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D96B48C-6CBF-4EEB-06F1-2BE7743FBB6F}"/>
              </a:ext>
            </a:extLst>
          </p:cNvPr>
          <p:cNvSpPr txBox="1">
            <a:spLocks/>
          </p:cNvSpPr>
          <p:nvPr/>
        </p:nvSpPr>
        <p:spPr>
          <a:xfrm>
            <a:off x="309194" y="52546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el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Visual Analytics for Climate Change</a:t>
            </a:r>
          </a:p>
        </p:txBody>
      </p:sp>
    </p:spTree>
    <p:extLst>
      <p:ext uri="{BB962C8B-B14F-4D97-AF65-F5344CB8AC3E}">
        <p14:creationId xmlns:p14="http://schemas.microsoft.com/office/powerpoint/2010/main" val="14800427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AFEED-2E19-5B7C-03E4-19454F5B0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/>
              <a:t>Visual Analytics User Interface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E97C76-8339-88B2-DB96-0DD095F780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5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37D0EF52-1459-1DCF-3F9D-A7D51CE01B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320" y="1825625"/>
            <a:ext cx="10261480" cy="4820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3830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5926E-9BAF-613B-AC1B-33EF12827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D11A79AB-1EEC-E3CB-BA3D-EF7605C4051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Content Placeholder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F2518EE1-B75B-A055-0E6B-D0422728E3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 bwMode="auto">
          <a:xfrm>
            <a:off x="39803" y="0"/>
            <a:ext cx="11941690" cy="5574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7EFD719-E6CA-55EF-E262-70A5455CF298}"/>
              </a:ext>
            </a:extLst>
          </p:cNvPr>
          <p:cNvSpPr/>
          <p:nvPr/>
        </p:nvSpPr>
        <p:spPr>
          <a:xfrm>
            <a:off x="-12317" y="5574632"/>
            <a:ext cx="12276221" cy="1283368"/>
          </a:xfrm>
          <a:prstGeom prst="rect">
            <a:avLst/>
          </a:prstGeom>
          <a:solidFill>
            <a:schemeClr val="tx1">
              <a:alpha val="41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C576EE-C141-F72A-0309-36AEA3843EA4}"/>
              </a:ext>
            </a:extLst>
          </p:cNvPr>
          <p:cNvSpPr/>
          <p:nvPr/>
        </p:nvSpPr>
        <p:spPr>
          <a:xfrm>
            <a:off x="309194" y="6197600"/>
            <a:ext cx="114029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D. Han, A-A-R Nayeem, J.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Windett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, and I. Cho.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PDViz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: a Visual Analytics Approach for State Policy Diffusion.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Eurographics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Computer Graphics Forum (to appear)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54F4909-1559-83EC-17C8-283D80AE5CC2}"/>
              </a:ext>
            </a:extLst>
          </p:cNvPr>
          <p:cNvSpPr txBox="1">
            <a:spLocks/>
          </p:cNvSpPr>
          <p:nvPr/>
        </p:nvSpPr>
        <p:spPr>
          <a:xfrm>
            <a:off x="309194" y="52546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el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Visual Analytics for State Policies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6D2930-A4C2-E342-232B-9DD25A3E19D9}"/>
              </a:ext>
            </a:extLst>
          </p:cNvPr>
          <p:cNvSpPr txBox="1"/>
          <p:nvPr/>
        </p:nvSpPr>
        <p:spPr>
          <a:xfrm>
            <a:off x="8332959" y="5714431"/>
            <a:ext cx="61403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https://vizus.cs.usu.edu/app/pdviz/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31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Isaac\Dropbox\vast presentation\vairoma_interface.PNG">
            <a:extLst>
              <a:ext uri="{FF2B5EF4-FFF2-40B4-BE49-F238E27FC236}">
                <a16:creationId xmlns:a16="http://schemas.microsoft.com/office/drawing/2014/main" id="{057EA738-A444-4CDF-A8CE-06DC7939F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39" y="-202915"/>
            <a:ext cx="12206639" cy="7263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-12317" y="5254625"/>
            <a:ext cx="12276221" cy="1603375"/>
            <a:chOff x="-80211" y="5254625"/>
            <a:chExt cx="12276221" cy="1603375"/>
          </a:xfrm>
        </p:grpSpPr>
        <p:sp>
          <p:nvSpPr>
            <p:cNvPr id="8" name="Rectangle 7"/>
            <p:cNvSpPr/>
            <p:nvPr/>
          </p:nvSpPr>
          <p:spPr>
            <a:xfrm>
              <a:off x="-80211" y="5574632"/>
              <a:ext cx="12276221" cy="1283368"/>
            </a:xfrm>
            <a:prstGeom prst="rect">
              <a:avLst/>
            </a:prstGeom>
            <a:solidFill>
              <a:schemeClr val="tx1">
                <a:alpha val="41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241300" y="6197600"/>
              <a:ext cx="1069340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Cho, I., Dou, W., Wang, D.X., </a:t>
              </a:r>
              <a:r>
                <a:rPr lang="en-US" sz="1400" b="0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Sauda</a:t>
              </a:r>
              <a:r>
                <a:rPr lang="en-US" sz="1400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, E. and </a:t>
              </a:r>
              <a:r>
                <a:rPr lang="en-US" sz="1400" b="0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Ribarsky</a:t>
              </a:r>
              <a:r>
                <a:rPr lang="en-US" sz="1400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, W., 2016. “</a:t>
              </a:r>
              <a:r>
                <a:rPr lang="en-US" sz="1400" b="0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VAiRoma</a:t>
              </a:r>
              <a:r>
                <a:rPr lang="en-US" sz="1400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: A visual analytics system for making sense of places, times, and events in roman history”. </a:t>
              </a:r>
              <a:r>
                <a:rPr lang="en-US" sz="1400" b="0" i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IEEE transactions on visualization and computer graphics</a:t>
              </a:r>
              <a:r>
                <a:rPr lang="en-US" sz="1400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, </a:t>
              </a:r>
              <a:r>
                <a:rPr lang="en-US" sz="1400" b="0" i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22</a:t>
              </a:r>
              <a:r>
                <a:rPr lang="en-US" sz="1400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(1), pp.210-219.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10" name="Title 1"/>
            <p:cNvSpPr txBox="1">
              <a:spLocks/>
            </p:cNvSpPr>
            <p:nvPr/>
          </p:nvSpPr>
          <p:spPr>
            <a:xfrm>
              <a:off x="241300" y="5254625"/>
              <a:ext cx="10515600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Ariel"/>
                  <a:ea typeface="+mj-ea"/>
                  <a:cs typeface="+mj-cs"/>
                </a:defRPr>
              </a:lvl1pPr>
            </a:lstStyle>
            <a:p>
              <a:r>
                <a:rPr lang="en-US" dirty="0">
                  <a:solidFill>
                    <a:schemeClr val="bg1"/>
                  </a:solidFill>
                </a:rPr>
                <a:t>Event Detection from Unstructured Data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156385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3">
            <a:extLst>
              <a:ext uri="{FF2B5EF4-FFF2-40B4-BE49-F238E27FC236}">
                <a16:creationId xmlns:a16="http://schemas.microsoft.com/office/drawing/2014/main" id="{969D5C38-5241-4BE5-94B5-1B5446344C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87172" cy="6858000"/>
          </a:xfrm>
          <a:prstGeom prst="rect">
            <a:avLst/>
          </a:prstGeom>
          <a:noFill/>
        </p:spPr>
      </p:pic>
      <p:pic>
        <p:nvPicPr>
          <p:cNvPr id="33" name="Picture 2">
            <a:extLst>
              <a:ext uri="{FF2B5EF4-FFF2-40B4-BE49-F238E27FC236}">
                <a16:creationId xmlns:a16="http://schemas.microsoft.com/office/drawing/2014/main" id="{4ABAC26D-AE4D-4CB6-B2FC-83BCC9D75E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89" b="-5"/>
          <a:stretch/>
        </p:blipFill>
        <p:spPr bwMode="auto">
          <a:xfrm>
            <a:off x="0" y="4858586"/>
            <a:ext cx="3155071" cy="2850749"/>
          </a:xfrm>
          <a:custGeom>
            <a:avLst/>
            <a:gdLst/>
            <a:ahLst/>
            <a:cxnLst/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A picture containing person, person, standing, monitor&#10;&#10;Description automatically generated">
            <a:extLst>
              <a:ext uri="{FF2B5EF4-FFF2-40B4-BE49-F238E27FC236}">
                <a16:creationId xmlns:a16="http://schemas.microsoft.com/office/drawing/2014/main" id="{048231B2-26AE-4614-92D0-9D06DA250B7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5" r="12476" b="2"/>
          <a:stretch/>
        </p:blipFill>
        <p:spPr>
          <a:xfrm flipH="1">
            <a:off x="0" y="0"/>
            <a:ext cx="4525370" cy="3794758"/>
          </a:xfrm>
          <a:custGeom>
            <a:avLst/>
            <a:gdLst/>
            <a:ahLst/>
            <a:cxnLst/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</p:spPr>
      </p:pic>
      <p:pic>
        <p:nvPicPr>
          <p:cNvPr id="10" name="Picture 9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357A1C84-8FE8-45CB-BA1E-DF848AEC5D9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10" t="6" r="27493"/>
          <a:stretch/>
        </p:blipFill>
        <p:spPr>
          <a:xfrm>
            <a:off x="4769623" y="2"/>
            <a:ext cx="2041407" cy="2041407"/>
          </a:xfrm>
          <a:custGeom>
            <a:avLst/>
            <a:gdLst/>
            <a:ahLst/>
            <a:cxnLst/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EF7DB0A-5173-4035-B345-D77A6D2243B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725" t="-1" r="31044" b="37"/>
          <a:stretch/>
        </p:blipFill>
        <p:spPr>
          <a:xfrm>
            <a:off x="3531227" y="3551359"/>
            <a:ext cx="2732602" cy="2732602"/>
          </a:xfrm>
          <a:custGeom>
            <a:avLst/>
            <a:gdLst/>
            <a:ahLst/>
            <a:cxnLst/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FF67AED-6551-4313-A7B8-D03C817C7AC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6988" t="8319" r="330" b="34807"/>
          <a:stretch/>
        </p:blipFill>
        <p:spPr>
          <a:xfrm>
            <a:off x="4704460" y="-4"/>
            <a:ext cx="2171731" cy="2171731"/>
          </a:xfrm>
          <a:custGeom>
            <a:avLst/>
            <a:gdLst/>
            <a:ahLst/>
            <a:cxnLst/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</p:spPr>
      </p:pic>
      <p:pic>
        <p:nvPicPr>
          <p:cNvPr id="15" name="Content Placeholder 8" descr="A picture containing chart&#10;&#10;Description automatically generated">
            <a:extLst>
              <a:ext uri="{FF2B5EF4-FFF2-40B4-BE49-F238E27FC236}">
                <a16:creationId xmlns:a16="http://schemas.microsoft.com/office/drawing/2014/main" id="{0BF8AC72-A255-E04F-8C58-0C331C359A6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82" r="12269" b="2"/>
          <a:stretch/>
        </p:blipFill>
        <p:spPr>
          <a:xfrm>
            <a:off x="6379683" y="799024"/>
            <a:ext cx="1691640" cy="1691640"/>
          </a:xfrm>
          <a:custGeom>
            <a:avLst/>
            <a:gdLst/>
            <a:ahLst/>
            <a:cxnLst/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Content Placeholder 8">
            <a:extLst>
              <a:ext uri="{FF2B5EF4-FFF2-40B4-BE49-F238E27FC236}">
                <a16:creationId xmlns:a16="http://schemas.microsoft.com/office/drawing/2014/main" id="{5DD2C8E0-FCA2-F652-EBAB-DBA0BD2BC6B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50"/>
          <a:stretch/>
        </p:blipFill>
        <p:spPr>
          <a:xfrm>
            <a:off x="6482300" y="3143262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</p:spPr>
      </p:pic>
      <p:pic>
        <p:nvPicPr>
          <p:cNvPr id="18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A5ABCB25-DCB3-85D7-05A8-9F9FA1C507E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4" r="10401"/>
          <a:stretch/>
        </p:blipFill>
        <p:spPr>
          <a:xfrm>
            <a:off x="8392702" y="4060"/>
            <a:ext cx="3913376" cy="3281569"/>
          </a:xfrm>
          <a:custGeom>
            <a:avLst/>
            <a:gdLst/>
            <a:ahLst/>
            <a:cxnLst/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</p:spPr>
      </p:pic>
      <p:pic>
        <p:nvPicPr>
          <p:cNvPr id="19" name="Picture 1" descr="age2image32115968">
            <a:extLst>
              <a:ext uri="{FF2B5EF4-FFF2-40B4-BE49-F238E27FC236}">
                <a16:creationId xmlns:a16="http://schemas.microsoft.com/office/drawing/2014/main" id="{FDC75368-F827-4095-5CDC-5298B3B69F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" t="1078" r="29228" b="-1081"/>
          <a:stretch/>
        </p:blipFill>
        <p:spPr bwMode="auto">
          <a:xfrm>
            <a:off x="9123494" y="4135604"/>
            <a:ext cx="3178912" cy="2726454"/>
          </a:xfrm>
          <a:custGeom>
            <a:avLst/>
            <a:gdLst/>
            <a:ahLst/>
            <a:cxnLst/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97906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2"/>
          <a:stretch/>
        </p:blipFill>
        <p:spPr>
          <a:xfrm>
            <a:off x="0" y="0"/>
            <a:ext cx="12196010" cy="63881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12317" y="5574632"/>
            <a:ext cx="12276221" cy="1283368"/>
          </a:xfrm>
          <a:prstGeom prst="rect">
            <a:avLst/>
          </a:prstGeom>
          <a:solidFill>
            <a:schemeClr val="tx1">
              <a:alpha val="41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9194" y="6197600"/>
            <a:ext cx="114029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Dou, W., Cho, I.,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ElTayeby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, O., Choo, J., Wang, X., &amp;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Ribarsky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, W. (2015, October).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DemographicVis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: Analyzing demographic information based on user generated content. In 2015 IEEE Conference on Visual Analytics Science and Technology (VAST) (pp. 57-64). IEEE.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09194" y="52546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el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chemeClr val="bg1"/>
                </a:solidFill>
              </a:rPr>
              <a:t>DemographicVis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0232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Urban Space Explorer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0398" y="0"/>
            <a:ext cx="13892796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-80211" y="5254625"/>
            <a:ext cx="12276221" cy="1603375"/>
            <a:chOff x="-80211" y="5254625"/>
            <a:chExt cx="12276221" cy="1603375"/>
          </a:xfrm>
        </p:grpSpPr>
        <p:sp>
          <p:nvSpPr>
            <p:cNvPr id="6" name="Rectangle 5"/>
            <p:cNvSpPr/>
            <p:nvPr/>
          </p:nvSpPr>
          <p:spPr>
            <a:xfrm>
              <a:off x="-80211" y="5574632"/>
              <a:ext cx="12276221" cy="1283368"/>
            </a:xfrm>
            <a:prstGeom prst="rect">
              <a:avLst/>
            </a:prstGeom>
            <a:solidFill>
              <a:schemeClr val="tx1">
                <a:alpha val="41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241300" y="6197600"/>
              <a:ext cx="1069340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8" name="Title 1"/>
            <p:cNvSpPr txBox="1">
              <a:spLocks/>
            </p:cNvSpPr>
            <p:nvPr/>
          </p:nvSpPr>
          <p:spPr>
            <a:xfrm>
              <a:off x="241300" y="5254625"/>
              <a:ext cx="10515600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Ariel"/>
                  <a:ea typeface="+mj-ea"/>
                  <a:cs typeface="+mj-cs"/>
                </a:defRPr>
              </a:lvl1pPr>
            </a:lstStyle>
            <a:p>
              <a:r>
                <a:rPr lang="en-US" dirty="0">
                  <a:solidFill>
                    <a:schemeClr val="bg1"/>
                  </a:solidFill>
                </a:rPr>
                <a:t>Urban Space Explorer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309194" y="6197600"/>
            <a:ext cx="114029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Karduni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, A., Cho, I., Wessel, G.,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Ribarsky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, W.,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Sauda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, E., &amp; Dou, W. (2017). Urban Space Explorer: A Visual Analytics System for Urban Planning. IEEE computer graphics and applications, 37(5), 50-60.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BC9381-EFED-74BD-0323-AA3C93AFFBC4}"/>
              </a:ext>
            </a:extLst>
          </p:cNvPr>
          <p:cNvSpPr txBox="1"/>
          <p:nvPr/>
        </p:nvSpPr>
        <p:spPr>
          <a:xfrm>
            <a:off x="5964969" y="5761871"/>
            <a:ext cx="69505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http://urbanactivityexplorer.com/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3387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urba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985155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F0A32-BF19-CABB-7F4F-0D6B758CB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Immersive Visual Analytics 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A5107C-B841-877D-0ABD-12CC7A5A50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6BCCF9-0E75-B5A4-7A02-A90A82A2C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6023" y="2451653"/>
            <a:ext cx="6201777" cy="41472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09B00C-923B-B2D3-BB54-2BF88DBD13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06" r="15782"/>
          <a:stretch/>
        </p:blipFill>
        <p:spPr>
          <a:xfrm>
            <a:off x="351183" y="1723585"/>
            <a:ext cx="619723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2928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768CD-8D32-133E-5FFC-0B5B0ED28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Multi-scale (immersive) visual analytics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0AD629-57DF-F528-DF48-720005874F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Content Placeholder 5" descr="A tall building in a city&#10;&#10;Description automatically generated with medium confidence">
            <a:extLst>
              <a:ext uri="{FF2B5EF4-FFF2-40B4-BE49-F238E27FC236}">
                <a16:creationId xmlns:a16="http://schemas.microsoft.com/office/drawing/2014/main" id="{3B6732BA-DDF0-7F89-C1E8-24142BC7FD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309" r="12475" b="-3"/>
          <a:stretch/>
        </p:blipFill>
        <p:spPr>
          <a:xfrm>
            <a:off x="6192448" y="1811508"/>
            <a:ext cx="2926060" cy="40050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B99DB3-247E-567F-166F-26614D9A3F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777" r="21381" b="4"/>
          <a:stretch/>
        </p:blipFill>
        <p:spPr>
          <a:xfrm>
            <a:off x="9276296" y="1825629"/>
            <a:ext cx="2935224" cy="4005067"/>
          </a:xfrm>
          <a:prstGeom prst="rect">
            <a:avLst/>
          </a:prstGeom>
        </p:spPr>
      </p:pic>
      <p:pic>
        <p:nvPicPr>
          <p:cNvPr id="13" name="Content Placeholder 5" descr="A picture containing text, stationary, box, envelope&#10;&#10;Description automatically generated">
            <a:extLst>
              <a:ext uri="{FF2B5EF4-FFF2-40B4-BE49-F238E27FC236}">
                <a16:creationId xmlns:a16="http://schemas.microsoft.com/office/drawing/2014/main" id="{DB715792-4B22-8BBB-2BD6-663D518AEBF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497" r="10376" b="-1"/>
          <a:stretch/>
        </p:blipFill>
        <p:spPr>
          <a:xfrm>
            <a:off x="-19520" y="1825625"/>
            <a:ext cx="2935224" cy="4005071"/>
          </a:xfrm>
          <a:prstGeom prst="rect">
            <a:avLst/>
          </a:prstGeom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01ECE6E2-040B-2198-4243-38ECB91C14B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345" r="23867" b="2"/>
          <a:stretch/>
        </p:blipFill>
        <p:spPr>
          <a:xfrm>
            <a:off x="3086464" y="1825624"/>
            <a:ext cx="2935224" cy="4005072"/>
          </a:xfrm>
          <a:prstGeom prst="rect">
            <a:avLst/>
          </a:prstGeom>
        </p:spPr>
      </p:pic>
      <p:sp>
        <p:nvSpPr>
          <p:cNvPr id="18" name="Right Arrow 17">
            <a:extLst>
              <a:ext uri="{FF2B5EF4-FFF2-40B4-BE49-F238E27FC236}">
                <a16:creationId xmlns:a16="http://schemas.microsoft.com/office/drawing/2014/main" id="{612148B9-24BF-B7EA-FC6F-1B4EE065B79D}"/>
              </a:ext>
            </a:extLst>
          </p:cNvPr>
          <p:cNvSpPr/>
          <p:nvPr/>
        </p:nvSpPr>
        <p:spPr>
          <a:xfrm>
            <a:off x="1236555" y="1404175"/>
            <a:ext cx="10328476" cy="300942"/>
          </a:xfrm>
          <a:prstGeom prst="rightArrow">
            <a:avLst>
              <a:gd name="adj1" fmla="val 26923"/>
              <a:gd name="adj2" fmla="val 11923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EFB53DCD-F1A1-4B24-FA88-7D3AF79E2377}"/>
              </a:ext>
            </a:extLst>
          </p:cNvPr>
          <p:cNvSpPr/>
          <p:nvPr/>
        </p:nvSpPr>
        <p:spPr>
          <a:xfrm rot="10800000">
            <a:off x="1028210" y="6026492"/>
            <a:ext cx="10328476" cy="300942"/>
          </a:xfrm>
          <a:prstGeom prst="rightArrow">
            <a:avLst>
              <a:gd name="adj1" fmla="val 26923"/>
              <a:gd name="adj2" fmla="val 11923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3D84DAE-8320-F4EA-AAF4-96ECD48A94C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2720"/>
          <a:stretch/>
        </p:blipFill>
        <p:spPr>
          <a:xfrm>
            <a:off x="5059149" y="3924227"/>
            <a:ext cx="2100996" cy="210226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971149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40B26-D4C6-44DA-EC9B-1F06C405E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Multimodal Visual Analytics</a:t>
            </a:r>
          </a:p>
        </p:txBody>
      </p:sp>
      <p:pic>
        <p:nvPicPr>
          <p:cNvPr id="2050" name="Picture 2" descr="What is Data Visualization and Why You Need It | Victor Strategy">
            <a:extLst>
              <a:ext uri="{FF2B5EF4-FFF2-40B4-BE49-F238E27FC236}">
                <a16:creationId xmlns:a16="http://schemas.microsoft.com/office/drawing/2014/main" id="{53D1890E-810E-C9AD-5462-8A917700E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22" y="345992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18932D-C8B5-CE21-7827-E0DA011BF6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720"/>
          <a:stretch/>
        </p:blipFill>
        <p:spPr>
          <a:xfrm>
            <a:off x="6479378" y="2739223"/>
            <a:ext cx="3109729" cy="311160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 descr="A picture containing child, child, person, little&#10;&#10;Description automatically generated">
            <a:extLst>
              <a:ext uri="{FF2B5EF4-FFF2-40B4-BE49-F238E27FC236}">
                <a16:creationId xmlns:a16="http://schemas.microsoft.com/office/drawing/2014/main" id="{88746E89-6D81-D4D3-9878-EED811D61F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720" t="10426" r="14124" b="37675"/>
          <a:stretch/>
        </p:blipFill>
        <p:spPr>
          <a:xfrm>
            <a:off x="8843058" y="3779556"/>
            <a:ext cx="2986049" cy="29878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C06D7606-AF80-2246-9C9B-3068225AB27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561" t="-407" r="16921" b="-1"/>
          <a:stretch/>
        </p:blipFill>
        <p:spPr>
          <a:xfrm>
            <a:off x="9378166" y="1391053"/>
            <a:ext cx="2671933" cy="25286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Content Placeholder 5" descr="A tall building in a city&#10;&#10;Description automatically generated with medium confidence">
            <a:extLst>
              <a:ext uri="{FF2B5EF4-FFF2-40B4-BE49-F238E27FC236}">
                <a16:creationId xmlns:a16="http://schemas.microsoft.com/office/drawing/2014/main" id="{862A059A-B24B-902C-E3C5-82B31C8957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/>
          <a:srcRect l="8136"/>
          <a:stretch/>
        </p:blipFill>
        <p:spPr>
          <a:xfrm>
            <a:off x="7775020" y="875830"/>
            <a:ext cx="2136076" cy="21381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Content Placeholder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A4E438EA-29F6-CEF3-51CA-A9FBFC9AB0E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6574" r="36791"/>
          <a:stretch/>
        </p:blipFill>
        <p:spPr bwMode="auto">
          <a:xfrm>
            <a:off x="593054" y="1751331"/>
            <a:ext cx="1806247" cy="180806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Content Placeholder 5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93D2F22A-D8F0-524A-D0D0-990D6653EDD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1558" t="1051" r="1447" b="-1051"/>
          <a:stretch/>
        </p:blipFill>
        <p:spPr>
          <a:xfrm>
            <a:off x="2501028" y="1395925"/>
            <a:ext cx="2357596" cy="23565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Google Shape;203;p29">
            <a:extLst>
              <a:ext uri="{FF2B5EF4-FFF2-40B4-BE49-F238E27FC236}">
                <a16:creationId xmlns:a16="http://schemas.microsoft.com/office/drawing/2014/main" id="{BBC511AF-82B7-EDBC-0C58-CB6900B6DF9E}"/>
              </a:ext>
            </a:extLst>
          </p:cNvPr>
          <p:cNvPicPr preferRelativeResize="0">
            <a:picLocks/>
          </p:cNvPicPr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41721" y="3861699"/>
            <a:ext cx="3183038" cy="1771367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Left-Right Arrow 16">
            <a:extLst>
              <a:ext uri="{FF2B5EF4-FFF2-40B4-BE49-F238E27FC236}">
                <a16:creationId xmlns:a16="http://schemas.microsoft.com/office/drawing/2014/main" id="{0A68CFB6-0CD2-CAB1-463B-9B6CCE56DD3E}"/>
              </a:ext>
            </a:extLst>
          </p:cNvPr>
          <p:cNvSpPr/>
          <p:nvPr/>
        </p:nvSpPr>
        <p:spPr>
          <a:xfrm>
            <a:off x="5132890" y="3861699"/>
            <a:ext cx="796023" cy="518135"/>
          </a:xfrm>
          <a:prstGeom prst="leftRightArrow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6501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C30B023-3CEA-4B5A-88A4-F80633D83E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53416" cy="6858000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A0140FF-D7F2-96AA-AA44-89468D5BB5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808070"/>
            <a:ext cx="12153416" cy="1747778"/>
          </a:xfrm>
          <a:solidFill>
            <a:schemeClr val="tx1">
              <a:alpha val="40988"/>
            </a:schemeClr>
          </a:solidFill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chemeClr val="bg1"/>
                </a:solidFill>
              </a:rPr>
              <a:t>Thank you </a:t>
            </a:r>
          </a:p>
          <a:p>
            <a:pPr marL="0" indent="0" algn="ctr">
              <a:buNone/>
            </a:pPr>
            <a:r>
              <a:rPr lang="en-US" b="1" dirty="0">
                <a:solidFill>
                  <a:schemeClr val="bg1"/>
                </a:solidFill>
              </a:rPr>
              <a:t>Isaac Cho, Ph.D.</a:t>
            </a:r>
            <a:endParaRPr lang="en-US" b="1" dirty="0">
              <a:solidFill>
                <a:schemeClr val="bg1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Isaac.cho@usu.edu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https://vizus.usu.edu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543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>
            <a:extLst>
              <a:ext uri="{FF2B5EF4-FFF2-40B4-BE49-F238E27FC236}">
                <a16:creationId xmlns:a16="http://schemas.microsoft.com/office/drawing/2014/main" id="{70C41E90-CD1B-43D9-8004-46A791BF8E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290" y="2937217"/>
            <a:ext cx="7165639" cy="3666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Interactive Visual Analytics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Visual Analytics</a:t>
            </a:r>
          </a:p>
          <a:p>
            <a:pPr lvl="1"/>
            <a:r>
              <a:rPr lang="en-US" dirty="0"/>
              <a:t>Interactive </a:t>
            </a:r>
            <a:r>
              <a:rPr lang="en-US" b="1" dirty="0">
                <a:solidFill>
                  <a:srgbClr val="004584"/>
                </a:solidFill>
              </a:rPr>
              <a:t>Visualization</a:t>
            </a:r>
            <a:r>
              <a:rPr lang="en-US" dirty="0"/>
              <a:t> + Automated </a:t>
            </a:r>
            <a:r>
              <a:rPr lang="en-US" b="1" dirty="0">
                <a:solidFill>
                  <a:srgbClr val="004584"/>
                </a:solidFill>
              </a:rPr>
              <a:t>Data Analytics </a:t>
            </a:r>
            <a:r>
              <a:rPr lang="en-US" dirty="0"/>
              <a:t>methods (ML, AI)</a:t>
            </a:r>
          </a:p>
          <a:p>
            <a:pPr lvl="1"/>
            <a:r>
              <a:rPr lang="en-US" b="1" dirty="0">
                <a:solidFill>
                  <a:srgbClr val="004584"/>
                </a:solidFill>
              </a:rPr>
              <a:t>Human in the loop</a:t>
            </a:r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549319" y="6492875"/>
            <a:ext cx="15910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Sacha et al. 2014</a:t>
            </a:r>
          </a:p>
        </p:txBody>
      </p:sp>
      <p:pic>
        <p:nvPicPr>
          <p:cNvPr id="7170" name="Picture 2" descr="Fig. 10">
            <a:extLst>
              <a:ext uri="{FF2B5EF4-FFF2-40B4-BE49-F238E27FC236}">
                <a16:creationId xmlns:a16="http://schemas.microsoft.com/office/drawing/2014/main" id="{9919AC95-2141-4435-8B46-70C6D206A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5915" y="146482"/>
            <a:ext cx="4038600" cy="197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4734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FD37D-29CE-D21E-4028-38CEB5896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Visual Analytics Framework (VAF)</a:t>
            </a:r>
          </a:p>
        </p:txBody>
      </p:sp>
      <p:sp>
        <p:nvSpPr>
          <p:cNvPr id="4" name="Google Shape;99;p17">
            <a:extLst>
              <a:ext uri="{FF2B5EF4-FFF2-40B4-BE49-F238E27FC236}">
                <a16:creationId xmlns:a16="http://schemas.microsoft.com/office/drawing/2014/main" id="{ECB69179-DD2F-7645-0E96-4616D8D79ADF}"/>
              </a:ext>
            </a:extLst>
          </p:cNvPr>
          <p:cNvSpPr txBox="1">
            <a:spLocks/>
          </p:cNvSpPr>
          <p:nvPr/>
        </p:nvSpPr>
        <p:spPr>
          <a:xfrm>
            <a:off x="5861300" y="1870467"/>
            <a:ext cx="6261200" cy="4560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Provide access to distributed servers from the user interface.</a:t>
            </a:r>
          </a:p>
          <a:p>
            <a:r>
              <a:rPr lang="en-US" dirty="0"/>
              <a:t>Enable integration with infrastructures that enable analytics over distributed data.</a:t>
            </a:r>
          </a:p>
          <a:p>
            <a:r>
              <a:rPr lang="en-US" dirty="0"/>
              <a:t>Assist preparing the analytical scripts.</a:t>
            </a:r>
          </a:p>
          <a:p>
            <a:r>
              <a:rPr lang="en-US" dirty="0"/>
              <a:t>Explore resulting data.</a:t>
            </a:r>
          </a:p>
        </p:txBody>
      </p:sp>
      <p:pic>
        <p:nvPicPr>
          <p:cNvPr id="5" name="Google Shape;100;p17">
            <a:extLst>
              <a:ext uri="{FF2B5EF4-FFF2-40B4-BE49-F238E27FC236}">
                <a16:creationId xmlns:a16="http://schemas.microsoft.com/office/drawing/2014/main" id="{C1685826-D81C-4226-E58C-CF527A5020C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701" y="1870467"/>
            <a:ext cx="5099799" cy="35449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01;p17">
            <a:extLst>
              <a:ext uri="{FF2B5EF4-FFF2-40B4-BE49-F238E27FC236}">
                <a16:creationId xmlns:a16="http://schemas.microsoft.com/office/drawing/2014/main" id="{3811CB0B-D94D-0208-5C45-EF58C4C4E5B4}"/>
              </a:ext>
            </a:extLst>
          </p:cNvPr>
          <p:cNvSpPr txBox="1"/>
          <p:nvPr/>
        </p:nvSpPr>
        <p:spPr>
          <a:xfrm>
            <a:off x="651972" y="5507648"/>
            <a:ext cx="5444028" cy="471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just"/>
            <a:r>
              <a:rPr lang="en" sz="1467" dirty="0">
                <a:latin typeface="Spectral"/>
                <a:ea typeface="Spectral"/>
                <a:cs typeface="Spectral"/>
                <a:sym typeface="Spectral"/>
              </a:rPr>
              <a:t>Visual analytic system pipelines for distributed analysis systems.</a:t>
            </a:r>
            <a:endParaRPr sz="1467" dirty="0"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7" name="Google Shape;102;p17">
            <a:extLst>
              <a:ext uri="{FF2B5EF4-FFF2-40B4-BE49-F238E27FC236}">
                <a16:creationId xmlns:a16="http://schemas.microsoft.com/office/drawing/2014/main" id="{BC64D8C0-F7BE-DB18-9AF2-F5A41CE01E1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4</a:t>
            </a:fld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5EE39C-D35A-F506-5429-029D41B6C40F}"/>
              </a:ext>
            </a:extLst>
          </p:cNvPr>
          <p:cNvSpPr txBox="1"/>
          <p:nvPr/>
        </p:nvSpPr>
        <p:spPr>
          <a:xfrm>
            <a:off x="5942671" y="6037844"/>
            <a:ext cx="60984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AA-Nayeem et al. A Visual Analytics Framework for Distributed Data Analysis Systems. In2021 IEEE International Conference on Big Data (Big Data) 2021 Dec 1 (pp. 229-240). IEEE Computer Society.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554488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AA888-9C6B-9621-64DC-5109C8406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Virtual Information Fabric Infrastructure (VIFI) </a:t>
            </a:r>
            <a:r>
              <a:rPr lang="en-US" dirty="0"/>
              <a:t>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AE0B147-E3E0-CCED-9232-64467028A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4157" y="1690688"/>
            <a:ext cx="9232446" cy="4377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9B5547-6F16-00F5-0C0B-E5DD4826A9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2968" y="1295670"/>
            <a:ext cx="25400" cy="127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7BFEE30-41D7-174A-BA93-F2A5A3507D81}"/>
              </a:ext>
            </a:extLst>
          </p:cNvPr>
          <p:cNvSpPr txBox="1"/>
          <p:nvPr/>
        </p:nvSpPr>
        <p:spPr>
          <a:xfrm>
            <a:off x="451414" y="6354375"/>
            <a:ext cx="112946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CIF21 DIBBS: EI: VIFI: Virtual Information-Fabric Infrastructure (VIFI) for Data-Driven Decisions from Distributed Data (PI: William J. </a:t>
            </a:r>
            <a:r>
              <a:rPr lang="en-US" sz="120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Tolone</a:t>
            </a:r>
            <a:r>
              <a:rPr lang="en-US" sz="120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)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121776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0CA95-6C47-E6A5-8E70-674C4F72A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VAF Pipeline</a:t>
            </a:r>
          </a:p>
        </p:txBody>
      </p:sp>
      <p:pic>
        <p:nvPicPr>
          <p:cNvPr id="4" name="Google Shape;122;p20">
            <a:extLst>
              <a:ext uri="{FF2B5EF4-FFF2-40B4-BE49-F238E27FC236}">
                <a16:creationId xmlns:a16="http://schemas.microsoft.com/office/drawing/2014/main" id="{59A4A1F9-AA60-747F-83F1-364FC33D87A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8351" y="1770701"/>
            <a:ext cx="9995300" cy="40589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23;p20">
            <a:extLst>
              <a:ext uri="{FF2B5EF4-FFF2-40B4-BE49-F238E27FC236}">
                <a16:creationId xmlns:a16="http://schemas.microsoft.com/office/drawing/2014/main" id="{EA787B3C-03B0-9BA9-3029-FB8B4B8521D5}"/>
              </a:ext>
            </a:extLst>
          </p:cNvPr>
          <p:cNvSpPr txBox="1"/>
          <p:nvPr/>
        </p:nvSpPr>
        <p:spPr>
          <a:xfrm>
            <a:off x="1055633" y="5829601"/>
            <a:ext cx="10038000" cy="471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1467" dirty="0">
                <a:latin typeface="Spectral"/>
                <a:ea typeface="Spectral"/>
                <a:cs typeface="Spectral"/>
                <a:sym typeface="Spectral"/>
              </a:rPr>
              <a:t>Proposed VAF pipeline for DAS</a:t>
            </a:r>
            <a:endParaRPr sz="1467" dirty="0">
              <a:latin typeface="Spectral"/>
              <a:ea typeface="Spectral"/>
              <a:cs typeface="Spectral"/>
              <a:sym typeface="Spectral"/>
            </a:endParaRPr>
          </a:p>
        </p:txBody>
      </p:sp>
    </p:spTree>
    <p:extLst>
      <p:ext uri="{BB962C8B-B14F-4D97-AF65-F5344CB8AC3E}">
        <p14:creationId xmlns:p14="http://schemas.microsoft.com/office/powerpoint/2010/main" val="2299826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26309-E69F-8957-2A1B-86DE1A05D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b="1" dirty="0"/>
              <a:t>VAF Pipeline: Data Source</a:t>
            </a:r>
            <a:endParaRPr lang="en-US" b="1" dirty="0"/>
          </a:p>
        </p:txBody>
      </p:sp>
      <p:pic>
        <p:nvPicPr>
          <p:cNvPr id="4" name="Google Shape;130;p21">
            <a:extLst>
              <a:ext uri="{FF2B5EF4-FFF2-40B4-BE49-F238E27FC236}">
                <a16:creationId xmlns:a16="http://schemas.microsoft.com/office/drawing/2014/main" id="{F84E5CB4-FFF4-6BB8-BEBE-18F82F19B3A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8351" y="1770701"/>
            <a:ext cx="9995300" cy="40589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31;p21">
            <a:extLst>
              <a:ext uri="{FF2B5EF4-FFF2-40B4-BE49-F238E27FC236}">
                <a16:creationId xmlns:a16="http://schemas.microsoft.com/office/drawing/2014/main" id="{6DE741AD-3C06-3BEE-B9F6-96C3B17516F9}"/>
              </a:ext>
            </a:extLst>
          </p:cNvPr>
          <p:cNvSpPr txBox="1"/>
          <p:nvPr/>
        </p:nvSpPr>
        <p:spPr>
          <a:xfrm>
            <a:off x="1055633" y="5829601"/>
            <a:ext cx="10038000" cy="471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1467" dirty="0">
                <a:latin typeface="Spectral"/>
                <a:ea typeface="Spectral"/>
                <a:cs typeface="Spectral"/>
                <a:sym typeface="Spectral"/>
              </a:rPr>
              <a:t>Proposed VAF pipeline for DAS</a:t>
            </a:r>
            <a:endParaRPr sz="1467" dirty="0"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6" name="Google Shape;132;p21">
            <a:extLst>
              <a:ext uri="{FF2B5EF4-FFF2-40B4-BE49-F238E27FC236}">
                <a16:creationId xmlns:a16="http://schemas.microsoft.com/office/drawing/2014/main" id="{40747781-4E9C-71B3-B6AD-A730832D017B}"/>
              </a:ext>
            </a:extLst>
          </p:cNvPr>
          <p:cNvSpPr/>
          <p:nvPr/>
        </p:nvSpPr>
        <p:spPr>
          <a:xfrm>
            <a:off x="1055633" y="1854200"/>
            <a:ext cx="710800" cy="35952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587903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2FF56-4128-3114-0271-56681CEE2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b="1" dirty="0"/>
              <a:t>VAF Pipeline: Distributed Analysis System</a:t>
            </a:r>
            <a:endParaRPr lang="en-US" b="1" dirty="0"/>
          </a:p>
        </p:txBody>
      </p:sp>
      <p:pic>
        <p:nvPicPr>
          <p:cNvPr id="4" name="Google Shape;139;p22">
            <a:extLst>
              <a:ext uri="{FF2B5EF4-FFF2-40B4-BE49-F238E27FC236}">
                <a16:creationId xmlns:a16="http://schemas.microsoft.com/office/drawing/2014/main" id="{9AC92C89-8181-AE30-B6EC-C22D18A4E27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8351" y="1770701"/>
            <a:ext cx="9995300" cy="40589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40;p22">
            <a:extLst>
              <a:ext uri="{FF2B5EF4-FFF2-40B4-BE49-F238E27FC236}">
                <a16:creationId xmlns:a16="http://schemas.microsoft.com/office/drawing/2014/main" id="{9D6E94D6-1F1C-F1AA-58D4-E92631B9215E}"/>
              </a:ext>
            </a:extLst>
          </p:cNvPr>
          <p:cNvSpPr txBox="1"/>
          <p:nvPr/>
        </p:nvSpPr>
        <p:spPr>
          <a:xfrm>
            <a:off x="1055633" y="5829601"/>
            <a:ext cx="10038000" cy="471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1467" dirty="0">
                <a:latin typeface="Spectral"/>
                <a:ea typeface="Spectral"/>
                <a:cs typeface="Spectral"/>
                <a:sym typeface="Spectral"/>
              </a:rPr>
              <a:t>Proposed VAF pipeline for DAS</a:t>
            </a:r>
            <a:endParaRPr sz="1467" dirty="0"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6" name="Google Shape;141;p22">
            <a:extLst>
              <a:ext uri="{FF2B5EF4-FFF2-40B4-BE49-F238E27FC236}">
                <a16:creationId xmlns:a16="http://schemas.microsoft.com/office/drawing/2014/main" id="{C0FE6D72-927F-7260-80E4-4EA1FF4AAC99}"/>
              </a:ext>
            </a:extLst>
          </p:cNvPr>
          <p:cNvSpPr/>
          <p:nvPr/>
        </p:nvSpPr>
        <p:spPr>
          <a:xfrm>
            <a:off x="1766467" y="1770700"/>
            <a:ext cx="3105600" cy="37712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47572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2C11E-704F-568C-0EA4-E67A3C170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b="1" dirty="0"/>
              <a:t>System Pipeline: Middleware</a:t>
            </a:r>
            <a:endParaRPr lang="en-US" b="1" dirty="0"/>
          </a:p>
        </p:txBody>
      </p:sp>
      <p:pic>
        <p:nvPicPr>
          <p:cNvPr id="4" name="Google Shape;148;p23">
            <a:extLst>
              <a:ext uri="{FF2B5EF4-FFF2-40B4-BE49-F238E27FC236}">
                <a16:creationId xmlns:a16="http://schemas.microsoft.com/office/drawing/2014/main" id="{241BA03B-AA2E-F081-1F6D-EC9BD6139B1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8351" y="1770701"/>
            <a:ext cx="9995300" cy="40589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49;p23">
            <a:extLst>
              <a:ext uri="{FF2B5EF4-FFF2-40B4-BE49-F238E27FC236}">
                <a16:creationId xmlns:a16="http://schemas.microsoft.com/office/drawing/2014/main" id="{7D240A5E-6403-0C2B-9495-095477BF1EAE}"/>
              </a:ext>
            </a:extLst>
          </p:cNvPr>
          <p:cNvSpPr txBox="1"/>
          <p:nvPr/>
        </p:nvSpPr>
        <p:spPr>
          <a:xfrm>
            <a:off x="1055633" y="5829601"/>
            <a:ext cx="10038000" cy="471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1467" dirty="0">
                <a:latin typeface="Spectral"/>
                <a:ea typeface="Spectral"/>
                <a:cs typeface="Spectral"/>
                <a:sym typeface="Spectral"/>
              </a:rPr>
              <a:t>Proposed VAF pipeline for DAS.</a:t>
            </a:r>
            <a:endParaRPr sz="1467" dirty="0"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6" name="Google Shape;150;p23">
            <a:extLst>
              <a:ext uri="{FF2B5EF4-FFF2-40B4-BE49-F238E27FC236}">
                <a16:creationId xmlns:a16="http://schemas.microsoft.com/office/drawing/2014/main" id="{B5F5FDA5-3EF0-9A41-BB53-213F673FBBED}"/>
              </a:ext>
            </a:extLst>
          </p:cNvPr>
          <p:cNvSpPr/>
          <p:nvPr/>
        </p:nvSpPr>
        <p:spPr>
          <a:xfrm>
            <a:off x="5322467" y="2671267"/>
            <a:ext cx="2505600" cy="31584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471224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7530</TotalTime>
  <Words>797</Words>
  <Application>Microsoft Macintosh PowerPoint</Application>
  <PresentationFormat>Widescreen</PresentationFormat>
  <Paragraphs>107</Paragraphs>
  <Slides>26</Slides>
  <Notes>24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Ariel</vt:lpstr>
      <vt:lpstr>Arial</vt:lpstr>
      <vt:lpstr>Calibri</vt:lpstr>
      <vt:lpstr>Calibri Light</vt:lpstr>
      <vt:lpstr>Spectral</vt:lpstr>
      <vt:lpstr>Verdana</vt:lpstr>
      <vt:lpstr>Office Theme</vt:lpstr>
      <vt:lpstr>Distributed Data Visual Analytics Framework (for Wellbeing Centric Sustainable Built Environment Ecosystems)</vt:lpstr>
      <vt:lpstr>PowerPoint Presentation</vt:lpstr>
      <vt:lpstr>Interactive Visual Analytics</vt:lpstr>
      <vt:lpstr>Visual Analytics Framework (VAF)</vt:lpstr>
      <vt:lpstr>Virtual Information Fabric Infrastructure (VIFI)  </vt:lpstr>
      <vt:lpstr>VAF Pipeline</vt:lpstr>
      <vt:lpstr>VAF Pipeline: Data Source</vt:lpstr>
      <vt:lpstr>VAF Pipeline: Distributed Analysis System</vt:lpstr>
      <vt:lpstr>System Pipeline: Middleware</vt:lpstr>
      <vt:lpstr>VAF Pipeline: Visual Analytics Interface</vt:lpstr>
      <vt:lpstr>User Interface</vt:lpstr>
      <vt:lpstr>VAF: Workflow Management</vt:lpstr>
      <vt:lpstr>VAF: Task Management</vt:lpstr>
      <vt:lpstr>User Interface</vt:lpstr>
      <vt:lpstr>SHBE Use Case</vt:lpstr>
      <vt:lpstr>Visual Analytics User Interface</vt:lpstr>
      <vt:lpstr>Visual Analytics User Interface</vt:lpstr>
      <vt:lpstr>PowerPoint Presentation</vt:lpstr>
      <vt:lpstr>PowerPoint Presentation</vt:lpstr>
      <vt:lpstr>PowerPoint Presentation</vt:lpstr>
      <vt:lpstr>Urban Space Explorer</vt:lpstr>
      <vt:lpstr>PowerPoint Presentation</vt:lpstr>
      <vt:lpstr>Immersive Visual Analytics </vt:lpstr>
      <vt:lpstr>Multi-scale (immersive) visual analytics </vt:lpstr>
      <vt:lpstr>Multimodal Visual Analytics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 Analytics Approach for Wellbeing Centric Sustainable Built Environment Ecosystems</dc:title>
  <dc:creator>Isaac Cho</dc:creator>
  <cp:lastModifiedBy>Isaac Cho</cp:lastModifiedBy>
  <cp:revision>36</cp:revision>
  <dcterms:created xsi:type="dcterms:W3CDTF">2022-10-22T23:55:17Z</dcterms:created>
  <dcterms:modified xsi:type="dcterms:W3CDTF">2022-10-28T11:27:55Z</dcterms:modified>
</cp:coreProperties>
</file>