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0" r:id="rId2"/>
    <p:sldId id="272" r:id="rId3"/>
    <p:sldId id="375" r:id="rId4"/>
    <p:sldId id="351" r:id="rId5"/>
    <p:sldId id="844" r:id="rId6"/>
    <p:sldId id="282" r:id="rId7"/>
    <p:sldId id="366" r:id="rId8"/>
    <p:sldId id="353" r:id="rId9"/>
    <p:sldId id="274" r:id="rId10"/>
    <p:sldId id="275" r:id="rId11"/>
    <p:sldId id="846" r:id="rId12"/>
    <p:sldId id="847" r:id="rId13"/>
    <p:sldId id="273" r:id="rId14"/>
    <p:sldId id="842" r:id="rId15"/>
    <p:sldId id="372" r:id="rId16"/>
    <p:sldId id="364" r:id="rId17"/>
    <p:sldId id="374" r:id="rId18"/>
    <p:sldId id="362" r:id="rId19"/>
    <p:sldId id="284" r:id="rId20"/>
    <p:sldId id="359" r:id="rId21"/>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Maier" initials="C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F3E612-1E92-EA4F-AB02-72FA5B977410}" v="3" dt="2022-10-27T09:33:31.3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65871" autoAdjust="0"/>
  </p:normalViewPr>
  <p:slideViewPr>
    <p:cSldViewPr snapToGrid="0" snapToObjects="1">
      <p:cViewPr varScale="1">
        <p:scale>
          <a:sx n="79" d="100"/>
          <a:sy n="79" d="100"/>
        </p:scale>
        <p:origin x="752"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3" d="100"/>
          <a:sy n="153" d="100"/>
        </p:scale>
        <p:origin x="362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59B2FDD6-008B-F046-BB52-43D1C287FCBB}" type="datetimeFigureOut">
              <a:rPr lang="en-US" smtClean="0"/>
              <a:t>10/27/22</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FA381E56-081D-DD42-9446-34299EF930BB}" type="slidenum">
              <a:rPr lang="en-US" smtClean="0"/>
              <a:t>‹#›</a:t>
            </a:fld>
            <a:endParaRPr lang="en-US"/>
          </a:p>
        </p:txBody>
      </p:sp>
    </p:spTree>
    <p:extLst>
      <p:ext uri="{BB962C8B-B14F-4D97-AF65-F5344CB8AC3E}">
        <p14:creationId xmlns:p14="http://schemas.microsoft.com/office/powerpoint/2010/main" val="2998212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ashboard.edi-net.eu/"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Not just DD</a:t>
            </a:r>
          </a:p>
          <a:p>
            <a:pPr marL="171450" indent="-171450">
              <a:buFont typeface="Arial" panose="020B0604020202020204" pitchFamily="34" charset="0"/>
              <a:buChar char="•"/>
            </a:pPr>
            <a:r>
              <a:rPr lang="en-GB" dirty="0"/>
              <a:t>Research professor </a:t>
            </a:r>
            <a:r>
              <a:rPr lang="en-GB" dirty="0" err="1"/>
              <a:t>Uk</a:t>
            </a:r>
            <a:r>
              <a:rPr lang="en-GB" dirty="0"/>
              <a:t> and EU projects</a:t>
            </a:r>
          </a:p>
        </p:txBody>
      </p:sp>
      <p:sp>
        <p:nvSpPr>
          <p:cNvPr id="4" name="Slide Number Placeholder 3"/>
          <p:cNvSpPr>
            <a:spLocks noGrp="1"/>
          </p:cNvSpPr>
          <p:nvPr>
            <p:ph type="sldNum" sz="quarter" idx="5"/>
          </p:nvPr>
        </p:nvSpPr>
        <p:spPr/>
        <p:txBody>
          <a:bodyPr/>
          <a:lstStyle/>
          <a:p>
            <a:fld id="{FA381E56-081D-DD42-9446-34299EF930BB}" type="slidenum">
              <a:rPr lang="en-US" smtClean="0"/>
              <a:t>1</a:t>
            </a:fld>
            <a:endParaRPr lang="en-US"/>
          </a:p>
        </p:txBody>
      </p:sp>
    </p:spTree>
    <p:extLst>
      <p:ext uri="{BB962C8B-B14F-4D97-AF65-F5344CB8AC3E}">
        <p14:creationId xmlns:p14="http://schemas.microsoft.com/office/powerpoint/2010/main" val="2519893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F0C9D0-0B3E-484F-B325-8C86C88BC213}" type="slidenum">
              <a:rPr lang="en-US" smtClean="0"/>
              <a:t>14</a:t>
            </a:fld>
            <a:endParaRPr lang="en-US" dirty="0"/>
          </a:p>
        </p:txBody>
      </p:sp>
    </p:spTree>
    <p:extLst>
      <p:ext uri="{BB962C8B-B14F-4D97-AF65-F5344CB8AC3E}">
        <p14:creationId xmlns:p14="http://schemas.microsoft.com/office/powerpoint/2010/main" val="3794791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Katy's work 3 'c's were identified</a:t>
            </a:r>
          </a:p>
          <a:p>
            <a:endParaRPr lang="en-US" dirty="0"/>
          </a:p>
          <a:p>
            <a:r>
              <a:rPr lang="en-US" dirty="0"/>
              <a:t>From the public</a:t>
            </a:r>
            <a:r>
              <a:rPr lang="en-US" baseline="0" dirty="0"/>
              <a:t> sector we then drew in the notion of priorities . . .</a:t>
            </a:r>
            <a:endParaRPr lang="en-US" dirty="0"/>
          </a:p>
        </p:txBody>
      </p:sp>
      <p:sp>
        <p:nvSpPr>
          <p:cNvPr id="4" name="Slide Number Placeholder 3"/>
          <p:cNvSpPr>
            <a:spLocks noGrp="1"/>
          </p:cNvSpPr>
          <p:nvPr>
            <p:ph type="sldNum" sz="quarter" idx="10"/>
          </p:nvPr>
        </p:nvSpPr>
        <p:spPr/>
        <p:txBody>
          <a:bodyPr/>
          <a:lstStyle/>
          <a:p>
            <a:fld id="{B60717C2-A925-4D6D-A303-5D4D966DA49D}" type="slidenum">
              <a:rPr lang="en-US" altLang="en-US" smtClean="0"/>
              <a:pPr/>
              <a:t>15</a:t>
            </a:fld>
            <a:endParaRPr lang="en-US" altLang="en-US"/>
          </a:p>
        </p:txBody>
      </p:sp>
    </p:spTree>
    <p:extLst>
      <p:ext uri="{BB962C8B-B14F-4D97-AF65-F5344CB8AC3E}">
        <p14:creationId xmlns:p14="http://schemas.microsoft.com/office/powerpoint/2010/main" val="1155124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a colleague at UCL We’ve been comparing our case studies in the non-domestic sector as we’ve explored increasing participation in organisations.</a:t>
            </a:r>
          </a:p>
          <a:p>
            <a:r>
              <a:rPr lang="en-GB" dirty="0"/>
              <a:t>We’ve identified this participation gap . . . </a:t>
            </a:r>
          </a:p>
        </p:txBody>
      </p:sp>
      <p:sp>
        <p:nvSpPr>
          <p:cNvPr id="4" name="Slide Number Placeholder 3"/>
          <p:cNvSpPr>
            <a:spLocks noGrp="1"/>
          </p:cNvSpPr>
          <p:nvPr>
            <p:ph type="sldNum" sz="quarter" idx="5"/>
          </p:nvPr>
        </p:nvSpPr>
        <p:spPr/>
        <p:txBody>
          <a:bodyPr/>
          <a:lstStyle/>
          <a:p>
            <a:fld id="{FA381E56-081D-DD42-9446-34299EF930BB}" type="slidenum">
              <a:rPr lang="en-US" smtClean="0"/>
              <a:t>17</a:t>
            </a:fld>
            <a:endParaRPr lang="en-US"/>
          </a:p>
        </p:txBody>
      </p:sp>
    </p:spTree>
    <p:extLst>
      <p:ext uri="{BB962C8B-B14F-4D97-AF65-F5344CB8AC3E}">
        <p14:creationId xmlns:p14="http://schemas.microsoft.com/office/powerpoint/2010/main" val="966256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a:t>Firstly, the core strategy of an </a:t>
            </a:r>
            <a:r>
              <a:rPr lang="en-US" sz="1100" dirty="0" err="1"/>
              <a:t>organisation</a:t>
            </a:r>
            <a:r>
              <a:rPr lang="en-US" sz="1100" dirty="0"/>
              <a:t> matters. Thus engagement around energy efficiency needs to happen within, and be aligned to, existing relationships, roles and teams. Further research is needed into how different internal </a:t>
            </a:r>
            <a:r>
              <a:rPr lang="en-US" sz="1100" dirty="0" err="1"/>
              <a:t>organisational</a:t>
            </a:r>
            <a:r>
              <a:rPr lang="en-US" sz="1100" dirty="0"/>
              <a:t> cultures frame employee duties, </a:t>
            </a:r>
            <a:r>
              <a:rPr lang="en-US" sz="1100" dirty="0" err="1"/>
              <a:t>behaviours</a:t>
            </a:r>
            <a:r>
              <a:rPr lang="en-US" sz="1100" dirty="0"/>
              <a:t>, and expectations, particularly with regard to data, analytics, and feedback.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a:t>This also applies to how budgets are managed and financial targets are set for </a:t>
            </a:r>
            <a:r>
              <a:rPr lang="en-US" sz="1100" dirty="0" err="1"/>
              <a:t>organisations</a:t>
            </a:r>
            <a:r>
              <a:rPr lang="en-US" sz="1100" dirty="0"/>
              <a:t>. If energy efficiency targets are going to compete with core business activities and profitability then there will be only one winner.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a:t>Second, we need to move beyond the ‘them and us’ culture and ‘information-deficit’ approach intrinsic in the narrow interpretation of energy efficiency as dashboards and feedback. Employee engagement should be framed in a way that acknowledges the positive contribution they can make to energy efficiency, rather than treating them as a ‘problem to be solved’ or another management project.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a:t>Finally, the challenge of organizing and achieving greater participation in the workplace is ever-present and the technical challenges that exist for smaller </a:t>
            </a:r>
            <a:r>
              <a:rPr lang="en-US" sz="1100" dirty="0" err="1"/>
              <a:t>organisations</a:t>
            </a:r>
            <a:r>
              <a:rPr lang="en-US" sz="1100" dirty="0"/>
              <a:t>, around both accessing the energy data via metering and makings sense of the data once its received, should not be dismissed. Relationships take time, trust and technical competency. </a:t>
            </a:r>
          </a:p>
          <a:p>
            <a:endParaRPr lang="en-US" dirty="0"/>
          </a:p>
        </p:txBody>
      </p:sp>
      <p:sp>
        <p:nvSpPr>
          <p:cNvPr id="4" name="Slide Number Placeholder 3"/>
          <p:cNvSpPr>
            <a:spLocks noGrp="1"/>
          </p:cNvSpPr>
          <p:nvPr>
            <p:ph type="sldNum" sz="quarter" idx="10"/>
          </p:nvPr>
        </p:nvSpPr>
        <p:spPr/>
        <p:txBody>
          <a:bodyPr/>
          <a:lstStyle/>
          <a:p>
            <a:fld id="{B60717C2-A925-4D6D-A303-5D4D966DA49D}" type="slidenum">
              <a:rPr lang="en-US" altLang="en-US" smtClean="0"/>
              <a:pPr/>
              <a:t>18</a:t>
            </a:fld>
            <a:endParaRPr lang="en-US" altLang="en-US"/>
          </a:p>
        </p:txBody>
      </p:sp>
    </p:spTree>
    <p:extLst>
      <p:ext uri="{BB962C8B-B14F-4D97-AF65-F5344CB8AC3E}">
        <p14:creationId xmlns:p14="http://schemas.microsoft.com/office/powerpoint/2010/main" val="3765373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Original conceptions of smart or intelligent buildings envisaged buildings that would take into account the preferences and experiences of the building-users, yet </a:t>
            </a:r>
            <a:r>
              <a:rPr lang="en-GB" b="1" u="sng" dirty="0">
                <a:latin typeface="Arial" panose="020B0604020202020204" pitchFamily="34" charset="0"/>
                <a:cs typeface="Arial" panose="020B0604020202020204" pitchFamily="34" charset="0"/>
              </a:rPr>
              <a:t>a techno-centric approach has tended to dominate –</a:t>
            </a:r>
            <a:endParaRPr lang="en-GB" dirty="0">
              <a:latin typeface="Arial" panose="020B0604020202020204" pitchFamily="34" charset="0"/>
              <a:cs typeface="Arial" panose="020B0604020202020204" pitchFamily="34" charset="0"/>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neither desirable nor democratic for the large ICT players to shape our cities without the clear engagement and involvement</a:t>
            </a:r>
          </a:p>
          <a:p>
            <a:r>
              <a:rPr lang="en-GB" sz="1200" kern="1200" dirty="0">
                <a:solidFill>
                  <a:schemeClr val="tx1"/>
                </a:solidFill>
                <a:effectLst/>
                <a:latin typeface="+mn-lt"/>
                <a:ea typeface="+mn-ea"/>
                <a:cs typeface="+mn-cs"/>
              </a:rPr>
              <a:t>of the people who live in them, especially given legitimate concerns around data privacy and security, as these new data-sharing platforms, from smart meters to sharing platforms, harvest personal information.</a:t>
            </a:r>
          </a:p>
          <a:p>
            <a:endParaRPr lang="en-GB" dirty="0"/>
          </a:p>
        </p:txBody>
      </p:sp>
      <p:sp>
        <p:nvSpPr>
          <p:cNvPr id="4" name="Slide Number Placeholder 3"/>
          <p:cNvSpPr>
            <a:spLocks noGrp="1"/>
          </p:cNvSpPr>
          <p:nvPr>
            <p:ph type="sldNum" sz="quarter" idx="5"/>
          </p:nvPr>
        </p:nvSpPr>
        <p:spPr/>
        <p:txBody>
          <a:bodyPr/>
          <a:lstStyle/>
          <a:p>
            <a:fld id="{FA381E56-081D-DD42-9446-34299EF930BB}" type="slidenum">
              <a:rPr lang="en-US" smtClean="0"/>
              <a:t>19</a:t>
            </a:fld>
            <a:endParaRPr lang="en-US"/>
          </a:p>
        </p:txBody>
      </p:sp>
    </p:spTree>
    <p:extLst>
      <p:ext uri="{BB962C8B-B14F-4D97-AF65-F5344CB8AC3E}">
        <p14:creationId xmlns:p14="http://schemas.microsoft.com/office/powerpoint/2010/main" val="371562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381E56-081D-DD42-9446-34299EF930BB}" type="slidenum">
              <a:rPr lang="en-US" smtClean="0"/>
              <a:t>20</a:t>
            </a:fld>
            <a:endParaRPr lang="en-US"/>
          </a:p>
        </p:txBody>
      </p:sp>
    </p:spTree>
    <p:extLst>
      <p:ext uri="{BB962C8B-B14F-4D97-AF65-F5344CB8AC3E}">
        <p14:creationId xmlns:p14="http://schemas.microsoft.com/office/powerpoint/2010/main" val="353685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Majority of World’s pop now live in cities</a:t>
            </a:r>
          </a:p>
          <a:p>
            <a:pPr marL="171450" indent="-171450">
              <a:buFont typeface="Arial" panose="020B0604020202020204" pitchFamily="34" charset="0"/>
              <a:buChar char="•"/>
            </a:pPr>
            <a:r>
              <a:rPr lang="en-GB" dirty="0"/>
              <a:t>Huge challenges around mobility, energy, water, health and wellbeing</a:t>
            </a:r>
          </a:p>
          <a:p>
            <a:pPr marL="171450" indent="-171450">
              <a:buFont typeface="Arial" panose="020B0604020202020204" pitchFamily="34" charset="0"/>
              <a:buChar char="•"/>
            </a:pPr>
            <a:r>
              <a:rPr lang="en-GB" dirty="0"/>
              <a:t>Are smart cities – digitally interconnected systems  - the solution?</a:t>
            </a:r>
          </a:p>
          <a:p>
            <a:pPr marL="171450" indent="-171450">
              <a:buFont typeface="Arial" panose="020B0604020202020204" pitchFamily="34" charset="0"/>
              <a:buChar char="•"/>
            </a:pPr>
            <a:r>
              <a:rPr lang="en-GB" dirty="0"/>
              <a:t>We have emerging examples of the role of ICT enabled solutions –energy management systems, smart buildings, travel apps, smart lighting solutions with associated challenges around  governance, privacy and security. </a:t>
            </a:r>
          </a:p>
          <a:p>
            <a:pPr marL="171450" indent="-171450">
              <a:buFont typeface="Arial" panose="020B0604020202020204" pitchFamily="34" charset="0"/>
              <a:buChar char="•"/>
            </a:pPr>
            <a:r>
              <a:rPr lang="en-GB" dirty="0"/>
              <a:t>What about the people who live in the cities – what do they want?</a:t>
            </a:r>
          </a:p>
          <a:p>
            <a:pPr marL="171450" indent="-171450">
              <a:buFont typeface="Arial" panose="020B0604020202020204" pitchFamily="34" charset="0"/>
              <a:buChar char="•"/>
            </a:pPr>
            <a:r>
              <a:rPr lang="en-GB" dirty="0"/>
              <a:t>Have we asked them?</a:t>
            </a:r>
          </a:p>
          <a:p>
            <a:pPr marL="171450" indent="-171450">
              <a:buFont typeface="Arial" panose="020B0604020202020204" pitchFamily="34" charset="0"/>
              <a:buChar char="•"/>
            </a:pPr>
            <a:r>
              <a:rPr lang="en-GB" dirty="0"/>
              <a:t>Should we ask them?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liennummernplatzhalter 3"/>
          <p:cNvSpPr>
            <a:spLocks noGrp="1"/>
          </p:cNvSpPr>
          <p:nvPr>
            <p:ph type="sldNum" sz="quarter" idx="10"/>
          </p:nvPr>
        </p:nvSpPr>
        <p:spPr/>
        <p:txBody>
          <a:bodyPr/>
          <a:lstStyle/>
          <a:p>
            <a:fld id="{C8819BF5-DD37-44C9-BB91-190400357C4B}" type="slidenum">
              <a:rPr lang="de-DE" smtClean="0"/>
              <a:pPr/>
              <a:t>2</a:t>
            </a:fld>
            <a:endParaRPr lang="de-DE"/>
          </a:p>
        </p:txBody>
      </p:sp>
    </p:spTree>
    <p:extLst>
      <p:ext uri="{BB962C8B-B14F-4D97-AF65-F5344CB8AC3E}">
        <p14:creationId xmlns:p14="http://schemas.microsoft.com/office/powerpoint/2010/main" val="174640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sense, in both cities and buildings, is that people, are </a:t>
            </a:r>
            <a:r>
              <a:rPr lang="en-US" baseline="0" dirty="0"/>
              <a:t>hurdle to overcome . . . Rather than a resource to be utilized. A positive force for good, of knowledge</a:t>
            </a:r>
          </a:p>
          <a:p>
            <a:endParaRPr lang="en-US" baseline="0" dirty="0"/>
          </a:p>
          <a:p>
            <a:r>
              <a:rPr lang="en-US" baseline="0" dirty="0"/>
              <a:t>Lost times I’ve heard it said – this building would function perfectly if it wasn’t for the people! Remind who our buildings are for?</a:t>
            </a:r>
            <a:endParaRPr lang="en-US" dirty="0"/>
          </a:p>
        </p:txBody>
      </p:sp>
      <p:sp>
        <p:nvSpPr>
          <p:cNvPr id="4" name="Slide Number Placeholder 3"/>
          <p:cNvSpPr>
            <a:spLocks noGrp="1"/>
          </p:cNvSpPr>
          <p:nvPr>
            <p:ph type="sldNum" sz="quarter" idx="10"/>
          </p:nvPr>
        </p:nvSpPr>
        <p:spPr/>
        <p:txBody>
          <a:bodyPr/>
          <a:lstStyle/>
          <a:p>
            <a:fld id="{0BF8C7C9-DF32-0444-B778-90B392138B78}" type="slidenum">
              <a:rPr lang="en-US" smtClean="0"/>
              <a:t>3</a:t>
            </a:fld>
            <a:endParaRPr lang="en-US"/>
          </a:p>
        </p:txBody>
      </p:sp>
    </p:spTree>
    <p:extLst>
      <p:ext uri="{BB962C8B-B14F-4D97-AF65-F5344CB8AC3E}">
        <p14:creationId xmlns:p14="http://schemas.microsoft.com/office/powerpoint/2010/main" val="77243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My research has focused here . . . </a:t>
            </a:r>
          </a:p>
          <a:p>
            <a:pPr marL="171450" indent="-171450">
              <a:buFont typeface="Arial"/>
              <a:buChar char="•"/>
            </a:pPr>
            <a:r>
              <a:rPr lang="en-US" dirty="0"/>
              <a:t>More</a:t>
            </a:r>
            <a:r>
              <a:rPr lang="en-US" baseline="0" dirty="0"/>
              <a:t> complex than residential</a:t>
            </a:r>
          </a:p>
          <a:p>
            <a:pPr marL="171450" indent="-171450">
              <a:buFont typeface="Arial"/>
              <a:buChar char="•"/>
            </a:pPr>
            <a:r>
              <a:rPr lang="en-US" dirty="0"/>
              <a:t>Many</a:t>
            </a:r>
            <a:r>
              <a:rPr lang="en-US" baseline="0" dirty="0"/>
              <a:t> of these approaches still rely on a ‘information deficit’ model whereby the building users are a hurdle to be overcome rather than a resource to be </a:t>
            </a:r>
            <a:r>
              <a:rPr lang="en-US" baseline="0" dirty="0" err="1"/>
              <a:t>utilised</a:t>
            </a:r>
            <a:r>
              <a:rPr lang="en-US" baseline="0" dirty="0"/>
              <a:t> – </a:t>
            </a:r>
          </a:p>
          <a:p>
            <a:pPr marL="171450" indent="-171450">
              <a:buFont typeface="Arial"/>
              <a:buChar char="•"/>
            </a:pPr>
            <a:r>
              <a:rPr lang="en-US" baseline="0" dirty="0"/>
              <a:t>Though some excellent recent papers coming out starting to </a:t>
            </a:r>
            <a:r>
              <a:rPr lang="en-US" baseline="0" dirty="0" err="1"/>
              <a:t>indentify</a:t>
            </a:r>
            <a:r>
              <a:rPr lang="en-US" baseline="0" dirty="0"/>
              <a:t> the </a:t>
            </a:r>
            <a:r>
              <a:rPr lang="en-US" baseline="0" dirty="0" err="1"/>
              <a:t>organisational</a:t>
            </a:r>
            <a:r>
              <a:rPr lang="en-US" baseline="0" dirty="0"/>
              <a:t> barriers around hierarchies in </a:t>
            </a:r>
            <a:r>
              <a:rPr lang="en-US" baseline="0" dirty="0" err="1"/>
              <a:t>organisations</a:t>
            </a:r>
            <a:r>
              <a:rPr lang="en-US" baseline="0" dirty="0"/>
              <a:t>, cost of </a:t>
            </a:r>
            <a:r>
              <a:rPr lang="en-US" baseline="0" dirty="0" err="1"/>
              <a:t>enegry</a:t>
            </a:r>
            <a:r>
              <a:rPr lang="en-US" baseline="0" dirty="0"/>
              <a:t> and culture (Andrews and Johnston 2016, ) and the need to move beyond feedback towards engagement.</a:t>
            </a:r>
          </a:p>
          <a:p>
            <a:endParaRPr lang="en-US" dirty="0"/>
          </a:p>
        </p:txBody>
      </p:sp>
      <p:sp>
        <p:nvSpPr>
          <p:cNvPr id="4" name="Slide Number Placeholder 3"/>
          <p:cNvSpPr>
            <a:spLocks noGrp="1"/>
          </p:cNvSpPr>
          <p:nvPr>
            <p:ph type="sldNum" sz="quarter" idx="10"/>
          </p:nvPr>
        </p:nvSpPr>
        <p:spPr/>
        <p:txBody>
          <a:bodyPr/>
          <a:lstStyle/>
          <a:p>
            <a:fld id="{0BF8C7C9-DF32-0444-B778-90B392138B78}" type="slidenum">
              <a:rPr lang="en-US" smtClean="0"/>
              <a:t>4</a:t>
            </a:fld>
            <a:endParaRPr lang="en-US"/>
          </a:p>
        </p:txBody>
      </p:sp>
    </p:spTree>
    <p:extLst>
      <p:ext uri="{BB962C8B-B14F-4D97-AF65-F5344CB8AC3E}">
        <p14:creationId xmlns:p14="http://schemas.microsoft.com/office/powerpoint/2010/main" val="188039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F14A54-654B-4E4C-9B33-8E59F736F1AE}" type="slidenum">
              <a:rPr lang="en-US" smtClean="0"/>
              <a:pPr>
                <a:defRPr/>
              </a:pPr>
              <a:t>5</a:t>
            </a:fld>
            <a:endParaRPr lang="en-US"/>
          </a:p>
        </p:txBody>
      </p:sp>
    </p:spTree>
    <p:extLst>
      <p:ext uri="{BB962C8B-B14F-4D97-AF65-F5344CB8AC3E}">
        <p14:creationId xmlns:p14="http://schemas.microsoft.com/office/powerpoint/2010/main" val="287028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381E56-081D-DD42-9446-34299EF930BB}" type="slidenum">
              <a:rPr lang="en-US" smtClean="0"/>
              <a:t>6</a:t>
            </a:fld>
            <a:endParaRPr lang="en-US"/>
          </a:p>
        </p:txBody>
      </p:sp>
    </p:spTree>
    <p:extLst>
      <p:ext uri="{BB962C8B-B14F-4D97-AF65-F5344CB8AC3E}">
        <p14:creationId xmlns:p14="http://schemas.microsoft.com/office/powerpoint/2010/main" val="311471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381E56-081D-DD42-9446-34299EF930BB}" type="slidenum">
              <a:rPr lang="en-US" smtClean="0"/>
              <a:t>7</a:t>
            </a:fld>
            <a:endParaRPr lang="en-US"/>
          </a:p>
        </p:txBody>
      </p:sp>
    </p:spTree>
    <p:extLst>
      <p:ext uri="{BB962C8B-B14F-4D97-AF65-F5344CB8AC3E}">
        <p14:creationId xmlns:p14="http://schemas.microsoft.com/office/powerpoint/2010/main" val="206624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Arnstein’s</a:t>
            </a:r>
            <a:r>
              <a:rPr lang="en-US" dirty="0"/>
              <a:t> ladder of participation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 increasingly popular model for </a:t>
            </a:r>
            <a:r>
              <a:rPr lang="en-US" sz="1200" kern="1200" dirty="0" err="1">
                <a:solidFill>
                  <a:schemeClr val="tx1"/>
                </a:solidFill>
                <a:effectLst/>
                <a:latin typeface="+mn-lt"/>
                <a:ea typeface="+mn-ea"/>
                <a:cs typeface="+mn-cs"/>
              </a:rPr>
              <a:t>conceptualising</a:t>
            </a:r>
            <a:r>
              <a:rPr lang="en-US" sz="1200" kern="1200" dirty="0">
                <a:solidFill>
                  <a:schemeClr val="tx1"/>
                </a:solidFill>
                <a:effectLst/>
                <a:latin typeface="+mn-lt"/>
                <a:ea typeface="+mn-ea"/>
                <a:cs typeface="+mn-cs"/>
              </a:rPr>
              <a:t> empowerment is Shelly </a:t>
            </a:r>
            <a:r>
              <a:rPr lang="en-US" sz="1200" kern="1200" dirty="0" err="1">
                <a:solidFill>
                  <a:schemeClr val="tx1"/>
                </a:solidFill>
                <a:effectLst/>
                <a:latin typeface="+mn-lt"/>
                <a:ea typeface="+mn-ea"/>
                <a:cs typeface="+mn-cs"/>
              </a:rPr>
              <a:t>Arnstein’s</a:t>
            </a:r>
            <a:r>
              <a:rPr lang="en-US" sz="1200" kern="1200" dirty="0">
                <a:solidFill>
                  <a:schemeClr val="tx1"/>
                </a:solidFill>
                <a:effectLst/>
                <a:latin typeface="+mn-lt"/>
                <a:ea typeface="+mn-ea"/>
                <a:cs typeface="+mn-cs"/>
              </a:rPr>
              <a:t> Ladder of Participation.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her model </a:t>
            </a:r>
            <a:r>
              <a:rPr lang="en-US" sz="1200" kern="1200" dirty="0" err="1">
                <a:solidFill>
                  <a:schemeClr val="tx1"/>
                </a:solidFill>
                <a:effectLst/>
                <a:latin typeface="+mn-lt"/>
                <a:ea typeface="+mn-ea"/>
                <a:cs typeface="+mn-cs"/>
              </a:rPr>
              <a:t>Arnstein</a:t>
            </a:r>
            <a:r>
              <a:rPr lang="en-US" sz="1200" kern="1200" dirty="0">
                <a:solidFill>
                  <a:schemeClr val="tx1"/>
                </a:solidFill>
                <a:effectLst/>
                <a:latin typeface="+mn-lt"/>
                <a:ea typeface="+mn-ea"/>
                <a:cs typeface="+mn-cs"/>
              </a:rPr>
              <a:t> argued that citizen involvement is a fairer way of distributing power in our society, especially within the planning context.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the bottom of the ladder are one-dimensional forms of communication that act as a substitute for more authentic types of interaction.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effectLst/>
                <a:latin typeface="+mn-lt"/>
                <a:ea typeface="+mn-ea"/>
                <a:cs typeface="+mn-cs"/>
              </a:rPr>
              <a:t>Arnstein</a:t>
            </a:r>
            <a:r>
              <a:rPr lang="en-US" sz="1200" kern="1200" dirty="0">
                <a:solidFill>
                  <a:schemeClr val="tx1"/>
                </a:solidFill>
                <a:effectLst/>
                <a:latin typeface="+mn-lt"/>
                <a:ea typeface="+mn-ea"/>
                <a:cs typeface="+mn-cs"/>
              </a:rPr>
              <a:t> believed that “citizen control” should be the top of the ladder thus signifying a redistribution of power to those who are often excluded from the decision-making processes within society [43].  This model has been successfully applied to a range of disciplines, most recently energy </a:t>
            </a:r>
            <a:r>
              <a:rPr lang="en-US" sz="1200" kern="1200" dirty="0" err="1">
                <a:solidFill>
                  <a:schemeClr val="tx1"/>
                </a:solidFill>
                <a:effectLst/>
                <a:latin typeface="+mn-lt"/>
                <a:ea typeface="+mn-ea"/>
                <a:cs typeface="+mn-cs"/>
              </a:rPr>
              <a:t>behaviours</a:t>
            </a:r>
            <a:r>
              <a:rPr lang="en-US" sz="1200" kern="1200" dirty="0">
                <a:solidFill>
                  <a:schemeClr val="tx1"/>
                </a:solidFill>
                <a:effectLst/>
                <a:latin typeface="+mn-lt"/>
                <a:ea typeface="+mn-ea"/>
                <a:cs typeface="+mn-cs"/>
              </a:rPr>
              <a:t> in buildings and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[44].</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F8C7C9-DF32-0444-B778-90B392138B78}" type="slidenum">
              <a:rPr lang="en-US" smtClean="0"/>
              <a:t>8</a:t>
            </a:fld>
            <a:endParaRPr lang="en-US"/>
          </a:p>
        </p:txBody>
      </p:sp>
    </p:spTree>
    <p:extLst>
      <p:ext uri="{BB962C8B-B14F-4D97-AF65-F5344CB8AC3E}">
        <p14:creationId xmlns:p14="http://schemas.microsoft.com/office/powerpoint/2010/main" val="363876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The EDI-Net system is a powerful analysis tool that enables monitoring of the entire building portfolio from a single dashboard (</a:t>
            </a:r>
            <a:r>
              <a:rPr lang="en-GB" sz="1200" u="sng" kern="1200" dirty="0">
                <a:solidFill>
                  <a:schemeClr val="tx1"/>
                </a:solidFill>
                <a:effectLst/>
                <a:latin typeface="+mn-lt"/>
                <a:ea typeface="+mn-ea"/>
                <a:cs typeface="+mn-cs"/>
                <a:hlinkClick r:id="rId3"/>
              </a:rPr>
              <a:t>https://dashboard.edi-net.eu</a:t>
            </a:r>
            <a:r>
              <a:rPr lang="en-GB" sz="1200" kern="1200" dirty="0">
                <a:solidFill>
                  <a:schemeClr val="tx1"/>
                </a:solidFill>
                <a:effectLst/>
                <a:latin typeface="+mn-lt"/>
                <a:ea typeface="+mn-ea"/>
                <a:cs typeface="+mn-cs"/>
              </a:rPr>
              <a:t>). Consumption data is automatically imported into the system and then analysed on the EDI-Net server so that the results are updated daily and displayed in near real time. </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dashboard helps with your day to day energy and water management. Easy to understand performance indicators are key though  - these smiley faces [CLICK] show how metered consumption compares to the expected level. Green smiley faces show low consumption, red sad faces show high consumption. Public league tables allow energy managers to communicate energy performance to building users in a user-friendly manner [CLICK]. More detailed graphs are available for those who want to look more closely [CLICK).</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liennummernplatzhalter 3"/>
          <p:cNvSpPr>
            <a:spLocks noGrp="1"/>
          </p:cNvSpPr>
          <p:nvPr>
            <p:ph type="sldNum" sz="quarter" idx="10"/>
          </p:nvPr>
        </p:nvSpPr>
        <p:spPr/>
        <p:txBody>
          <a:bodyPr/>
          <a:lstStyle/>
          <a:p>
            <a:fld id="{C8819BF5-DD37-44C9-BB91-190400357C4B}" type="slidenum">
              <a:rPr lang="de-DE" smtClean="0"/>
              <a:pPr/>
              <a:t>13</a:t>
            </a:fld>
            <a:endParaRPr lang="de-DE"/>
          </a:p>
        </p:txBody>
      </p:sp>
    </p:spTree>
    <p:extLst>
      <p:ext uri="{BB962C8B-B14F-4D97-AF65-F5344CB8AC3E}">
        <p14:creationId xmlns:p14="http://schemas.microsoft.com/office/powerpoint/2010/main" val="174640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9B59-ED35-A743-9D82-4713FCBA6FA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D23416-2D20-FB41-B40C-08452BF48E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A6947B-7D73-5847-8402-6505DEF9815D}"/>
              </a:ext>
            </a:extLst>
          </p:cNvPr>
          <p:cNvSpPr>
            <a:spLocks noGrp="1"/>
          </p:cNvSpPr>
          <p:nvPr>
            <p:ph type="dt" sz="half" idx="10"/>
          </p:nvPr>
        </p:nvSpPr>
        <p:spPr/>
        <p:txBody>
          <a:bodyPr/>
          <a:lstStyle/>
          <a:p>
            <a:fld id="{EF6119B6-9923-0B4C-86EA-F5E54D184E30}" type="datetimeFigureOut">
              <a:rPr lang="en-US" smtClean="0"/>
              <a:t>10/27/22</a:t>
            </a:fld>
            <a:endParaRPr lang="en-US"/>
          </a:p>
        </p:txBody>
      </p:sp>
      <p:sp>
        <p:nvSpPr>
          <p:cNvPr id="5" name="Footer Placeholder 4">
            <a:extLst>
              <a:ext uri="{FF2B5EF4-FFF2-40B4-BE49-F238E27FC236}">
                <a16:creationId xmlns:a16="http://schemas.microsoft.com/office/drawing/2014/main" id="{8496F513-582C-1345-9617-A8DA3FAD7E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4D6F9F-EBCB-4648-BE6A-399CD16B5BF6}"/>
              </a:ext>
            </a:extLst>
          </p:cNvPr>
          <p:cNvSpPr>
            <a:spLocks noGrp="1"/>
          </p:cNvSpPr>
          <p:nvPr>
            <p:ph type="sldNum" sz="quarter" idx="12"/>
          </p:nvPr>
        </p:nvSpPr>
        <p:spPr/>
        <p:txBody>
          <a:bodyPr/>
          <a:lstStyle/>
          <a:p>
            <a:fld id="{08EB556A-7085-4744-9B15-520D39DDF215}" type="slidenum">
              <a:rPr lang="en-US" smtClean="0"/>
              <a:t>‹#›</a:t>
            </a:fld>
            <a:endParaRPr lang="en-US"/>
          </a:p>
        </p:txBody>
      </p:sp>
    </p:spTree>
    <p:extLst>
      <p:ext uri="{BB962C8B-B14F-4D97-AF65-F5344CB8AC3E}">
        <p14:creationId xmlns:p14="http://schemas.microsoft.com/office/powerpoint/2010/main" val="154526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D8CB-191C-2341-AC0E-5DCE47DC3940}"/>
              </a:ext>
            </a:extLst>
          </p:cNvPr>
          <p:cNvSpPr>
            <a:spLocks noGrp="1"/>
          </p:cNvSpPr>
          <p:nvPr>
            <p:ph type="title"/>
          </p:nvPr>
        </p:nvSpPr>
        <p:spPr>
          <a:xfrm>
            <a:off x="609600" y="363537"/>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AA90F0-14F0-9A4A-9EEF-7DBC0EE36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CF44A-C331-6248-B979-956705C73E63}"/>
              </a:ext>
            </a:extLst>
          </p:cNvPr>
          <p:cNvSpPr>
            <a:spLocks noGrp="1"/>
          </p:cNvSpPr>
          <p:nvPr>
            <p:ph type="dt" sz="half" idx="10"/>
          </p:nvPr>
        </p:nvSpPr>
        <p:spPr/>
        <p:txBody>
          <a:bodyPr/>
          <a:lstStyle/>
          <a:p>
            <a:fld id="{EF6119B6-9923-0B4C-86EA-F5E54D184E30}" type="datetimeFigureOut">
              <a:rPr lang="en-US" smtClean="0"/>
              <a:t>10/27/22</a:t>
            </a:fld>
            <a:endParaRPr lang="en-US"/>
          </a:p>
        </p:txBody>
      </p:sp>
      <p:sp>
        <p:nvSpPr>
          <p:cNvPr id="5" name="Footer Placeholder 4">
            <a:extLst>
              <a:ext uri="{FF2B5EF4-FFF2-40B4-BE49-F238E27FC236}">
                <a16:creationId xmlns:a16="http://schemas.microsoft.com/office/drawing/2014/main" id="{A14D35FC-06F6-D34E-93F5-28A875D8D3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1ED2BA-686E-9C4A-B353-978D7B19A89E}"/>
              </a:ext>
            </a:extLst>
          </p:cNvPr>
          <p:cNvSpPr>
            <a:spLocks noGrp="1"/>
          </p:cNvSpPr>
          <p:nvPr>
            <p:ph type="sldNum" sz="quarter" idx="12"/>
          </p:nvPr>
        </p:nvSpPr>
        <p:spPr/>
        <p:txBody>
          <a:bodyPr/>
          <a:lstStyle/>
          <a:p>
            <a:fld id="{08EB556A-7085-4744-9B15-520D39DDF215}" type="slidenum">
              <a:rPr lang="en-US" smtClean="0"/>
              <a:t>‹#›</a:t>
            </a:fld>
            <a:endParaRPr lang="en-US"/>
          </a:p>
        </p:txBody>
      </p:sp>
    </p:spTree>
    <p:extLst>
      <p:ext uri="{BB962C8B-B14F-4D97-AF65-F5344CB8AC3E}">
        <p14:creationId xmlns:p14="http://schemas.microsoft.com/office/powerpoint/2010/main" val="98602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290A4A-4CBE-FB41-96BA-B93D85606D0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2C003B-EC7B-E94D-BC42-553102D45B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8A876-06C7-6B4E-9355-5E3A9864C543}"/>
              </a:ext>
            </a:extLst>
          </p:cNvPr>
          <p:cNvSpPr>
            <a:spLocks noGrp="1"/>
          </p:cNvSpPr>
          <p:nvPr>
            <p:ph type="dt" sz="half" idx="10"/>
          </p:nvPr>
        </p:nvSpPr>
        <p:spPr/>
        <p:txBody>
          <a:bodyPr/>
          <a:lstStyle/>
          <a:p>
            <a:fld id="{EF6119B6-9923-0B4C-86EA-F5E54D184E30}" type="datetimeFigureOut">
              <a:rPr lang="en-US" smtClean="0"/>
              <a:t>10/27/22</a:t>
            </a:fld>
            <a:endParaRPr lang="en-US"/>
          </a:p>
        </p:txBody>
      </p:sp>
      <p:sp>
        <p:nvSpPr>
          <p:cNvPr id="5" name="Footer Placeholder 4">
            <a:extLst>
              <a:ext uri="{FF2B5EF4-FFF2-40B4-BE49-F238E27FC236}">
                <a16:creationId xmlns:a16="http://schemas.microsoft.com/office/drawing/2014/main" id="{049171FB-0321-0245-9635-E4756F1D02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626628-4C98-7D43-9E22-5709F2ADAAA7}"/>
              </a:ext>
            </a:extLst>
          </p:cNvPr>
          <p:cNvSpPr>
            <a:spLocks noGrp="1"/>
          </p:cNvSpPr>
          <p:nvPr>
            <p:ph type="sldNum" sz="quarter" idx="12"/>
          </p:nvPr>
        </p:nvSpPr>
        <p:spPr/>
        <p:txBody>
          <a:bodyPr/>
          <a:lstStyle/>
          <a:p>
            <a:fld id="{08EB556A-7085-4744-9B15-520D39DDF215}" type="slidenum">
              <a:rPr lang="en-US" smtClean="0"/>
              <a:t>‹#›</a:t>
            </a:fld>
            <a:endParaRPr lang="en-US"/>
          </a:p>
        </p:txBody>
      </p:sp>
    </p:spTree>
    <p:extLst>
      <p:ext uri="{BB962C8B-B14F-4D97-AF65-F5344CB8AC3E}">
        <p14:creationId xmlns:p14="http://schemas.microsoft.com/office/powerpoint/2010/main" val="3549829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57410" y="469514"/>
            <a:ext cx="11014894" cy="844071"/>
          </a:xfrm>
          <a:prstGeom prst="rect">
            <a:avLst/>
          </a:prstGeom>
        </p:spPr>
        <p:txBody>
          <a:bodyPr anchor="t"/>
          <a:lstStyle>
            <a:lvl1pPr>
              <a:defRPr sz="3514" b="0" i="0">
                <a:latin typeface="Akzidenz-Grotesk Pro Bold"/>
                <a:cs typeface="Akzidenz-Grotesk Pro Bold"/>
              </a:defRPr>
            </a:lvl1pPr>
          </a:lstStyle>
          <a:p>
            <a:r>
              <a:rPr lang="en-GB" dirty="0"/>
              <a:t>Click to edit Master title style</a:t>
            </a:r>
            <a:endParaRPr lang="en-US" dirty="0"/>
          </a:p>
        </p:txBody>
      </p:sp>
      <p:sp>
        <p:nvSpPr>
          <p:cNvPr id="6" name="Content Placeholder 2"/>
          <p:cNvSpPr>
            <a:spLocks noGrp="1"/>
          </p:cNvSpPr>
          <p:nvPr>
            <p:ph idx="1"/>
          </p:nvPr>
        </p:nvSpPr>
        <p:spPr>
          <a:xfrm>
            <a:off x="458519" y="1753356"/>
            <a:ext cx="10974194" cy="3680534"/>
          </a:xfrm>
        </p:spPr>
        <p:txBody>
          <a:bodyPr/>
          <a:lstStyle>
            <a:lvl1pPr marL="501960" indent="-501960">
              <a:defRPr sz="2635" b="0" i="0">
                <a:latin typeface="Akzidenz-Grotesk Pro Regular"/>
                <a:cs typeface="Akzidenz-Grotesk Pro Regular"/>
              </a:defRPr>
            </a:lvl1pPr>
            <a:lvl2pPr>
              <a:defRPr sz="2342" b="0" i="0">
                <a:latin typeface="Akzidenz-Grotesk Pro Regular"/>
                <a:cs typeface="Akzidenz-Grotesk Pro Regular"/>
              </a:defRPr>
            </a:lvl2pPr>
            <a:lvl3pPr>
              <a:defRPr sz="2342" b="0" i="0">
                <a:latin typeface="Akzidenz-Grotesk Pro Regular"/>
                <a:cs typeface="Akzidenz-Grotesk Pro Regular"/>
              </a:defRPr>
            </a:lvl3pPr>
            <a:lvl4pPr>
              <a:defRPr sz="2342" b="0" i="0">
                <a:latin typeface="Akzidenz-Grotesk Pro Regular"/>
                <a:cs typeface="Akzidenz-Grotesk Pro Regular"/>
              </a:defRPr>
            </a:lvl4pPr>
            <a:lvl5pPr>
              <a:defRPr sz="2342" b="0" i="0">
                <a:latin typeface="Akzidenz-Grotesk Pro Regular"/>
                <a:cs typeface="Akzidenz-Grotesk Pro Regul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6087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457410" y="469514"/>
            <a:ext cx="11014894" cy="844071"/>
          </a:xfrm>
          <a:prstGeom prst="rect">
            <a:avLst/>
          </a:prstGeom>
        </p:spPr>
        <p:txBody>
          <a:bodyPr anchor="t"/>
          <a:lstStyle>
            <a:lvl1pPr>
              <a:defRPr sz="3514" b="0" i="0">
                <a:latin typeface="Akzidenz-Grotesk Pro Bold"/>
                <a:cs typeface="Akzidenz-Grotesk Pro Bold"/>
              </a:defRPr>
            </a:lvl1pPr>
          </a:lstStyle>
          <a:p>
            <a:r>
              <a:rPr lang="en-GB" dirty="0"/>
              <a:t>Click to edit Master title style</a:t>
            </a:r>
            <a:endParaRPr lang="en-US" dirty="0"/>
          </a:p>
        </p:txBody>
      </p:sp>
      <p:sp>
        <p:nvSpPr>
          <p:cNvPr id="6" name="Content Placeholder 2"/>
          <p:cNvSpPr>
            <a:spLocks noGrp="1"/>
          </p:cNvSpPr>
          <p:nvPr>
            <p:ph idx="1"/>
          </p:nvPr>
        </p:nvSpPr>
        <p:spPr>
          <a:xfrm>
            <a:off x="458519" y="1753356"/>
            <a:ext cx="10974194" cy="3680534"/>
          </a:xfrm>
        </p:spPr>
        <p:txBody>
          <a:bodyPr/>
          <a:lstStyle>
            <a:lvl1pPr marL="501960" indent="-501960">
              <a:defRPr sz="2635" b="0" i="0">
                <a:latin typeface="Akzidenz-Grotesk Pro Regular"/>
                <a:cs typeface="Akzidenz-Grotesk Pro Regular"/>
              </a:defRPr>
            </a:lvl1pPr>
            <a:lvl2pPr>
              <a:defRPr sz="2342" b="0" i="0">
                <a:latin typeface="Akzidenz-Grotesk Pro Regular"/>
                <a:cs typeface="Akzidenz-Grotesk Pro Regular"/>
              </a:defRPr>
            </a:lvl2pPr>
            <a:lvl3pPr>
              <a:defRPr sz="2342" b="0" i="0">
                <a:latin typeface="Akzidenz-Grotesk Pro Regular"/>
                <a:cs typeface="Akzidenz-Grotesk Pro Regular"/>
              </a:defRPr>
            </a:lvl3pPr>
            <a:lvl4pPr>
              <a:defRPr sz="2342" b="0" i="0">
                <a:latin typeface="Akzidenz-Grotesk Pro Regular"/>
                <a:cs typeface="Akzidenz-Grotesk Pro Regular"/>
              </a:defRPr>
            </a:lvl4pPr>
            <a:lvl5pPr>
              <a:defRPr sz="2342" b="0" i="0">
                <a:latin typeface="Akzidenz-Grotesk Pro Regular"/>
                <a:cs typeface="Akzidenz-Grotesk Pro Regul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2927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platzhalter 1"/>
          <p:cNvSpPr>
            <a:spLocks noGrp="1"/>
          </p:cNvSpPr>
          <p:nvPr>
            <p:ph type="title"/>
          </p:nvPr>
        </p:nvSpPr>
        <p:spPr>
          <a:xfrm>
            <a:off x="2049760" y="366184"/>
            <a:ext cx="8942784" cy="1526645"/>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feld 2"/>
          <p:cNvSpPr txBox="1"/>
          <p:nvPr userDrawn="1"/>
        </p:nvSpPr>
        <p:spPr>
          <a:xfrm>
            <a:off x="623392" y="485933"/>
            <a:ext cx="768085" cy="768085"/>
          </a:xfrm>
          <a:prstGeom prst="rect">
            <a:avLst/>
          </a:prstGeom>
        </p:spPr>
        <p:txBody>
          <a:bodyPr vert="horz" wrap="square" lIns="121920" tIns="60960" rIns="121920" bIns="60960" rtlCol="0" anchor="ctr">
            <a:normAutofit/>
          </a:bodyPr>
          <a:lstStyle/>
          <a:p>
            <a:fld id="{A4100F36-4A1A-4CF2-8530-D9D2EA63ADCB}" type="slidenum">
              <a:rPr lang="de-DE" sz="1467" b="0" smtClean="0">
                <a:solidFill>
                  <a:schemeClr val="bg1"/>
                </a:solidFill>
              </a:rPr>
              <a:pPr/>
              <a:t>‹#›</a:t>
            </a:fld>
            <a:endParaRPr lang="de-DE" sz="1467" b="0" dirty="0">
              <a:solidFill>
                <a:schemeClr val="bg1"/>
              </a:solidFill>
            </a:endParaRPr>
          </a:p>
        </p:txBody>
      </p:sp>
    </p:spTree>
    <p:extLst>
      <p:ext uri="{BB962C8B-B14F-4D97-AF65-F5344CB8AC3E}">
        <p14:creationId xmlns:p14="http://schemas.microsoft.com/office/powerpoint/2010/main" val="3861904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lvl1pPr>
              <a:defRPr>
                <a:solidFill>
                  <a:srgbClr val="006F9E"/>
                </a:solidFill>
              </a:defRPr>
            </a:lvl1pPr>
            <a:lvl2pPr>
              <a:defRPr>
                <a:solidFill>
                  <a:srgbClr val="006F9E"/>
                </a:solidFill>
              </a:defRPr>
            </a:lvl2pPr>
            <a:lvl3pPr>
              <a:defRPr>
                <a:solidFill>
                  <a:srgbClr val="006F9E"/>
                </a:solidFill>
              </a:defRPr>
            </a:lvl3pPr>
            <a:lvl4pPr>
              <a:defRPr>
                <a:solidFill>
                  <a:srgbClr val="006F9E"/>
                </a:solidFill>
              </a:defRPr>
            </a:lvl4pPr>
            <a:lvl5pPr>
              <a:defRPr>
                <a:solidFill>
                  <a:srgbClr val="006F9E"/>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8" name="Segnaposto piè di pagina 3"/>
          <p:cNvSpPr>
            <a:spLocks noGrp="1"/>
          </p:cNvSpPr>
          <p:nvPr>
            <p:ph type="ftr" sz="quarter" idx="11"/>
          </p:nvPr>
        </p:nvSpPr>
        <p:spPr>
          <a:xfrm>
            <a:off x="1243633" y="6356351"/>
            <a:ext cx="5588091" cy="365125"/>
          </a:xfrm>
        </p:spPr>
        <p:txBody>
          <a:bodyPr/>
          <a:lstStyle/>
          <a:p>
            <a:r>
              <a:rPr lang="en-GB" sz="1100" dirty="0"/>
              <a:t>eTEACHER General Assembly meeting | 01/03/2018</a:t>
            </a:r>
          </a:p>
        </p:txBody>
      </p:sp>
      <p:sp>
        <p:nvSpPr>
          <p:cNvPr id="7" name="Title 1"/>
          <p:cNvSpPr>
            <a:spLocks noGrp="1"/>
          </p:cNvSpPr>
          <p:nvPr userDrawn="1">
            <p:ph type="title"/>
          </p:nvPr>
        </p:nvSpPr>
        <p:spPr>
          <a:xfrm>
            <a:off x="2481131" y="188640"/>
            <a:ext cx="9710869" cy="792088"/>
          </a:xfrm>
          <a:prstGeom prst="rect">
            <a:avLst/>
          </a:prstGeom>
          <a:noFill/>
          <a:ln>
            <a:noFill/>
          </a:ln>
        </p:spPr>
        <p:txBody>
          <a:bodyPr/>
          <a:lstStyle>
            <a:lvl1pPr algn="ctr">
              <a:defRPr>
                <a:solidFill>
                  <a:srgbClr val="006F9E"/>
                </a:solidFill>
                <a:latin typeface="Trebuchet MS" pitchFamily="34" charset="0"/>
              </a:defRPr>
            </a:lvl1pPr>
          </a:lstStyle>
          <a:p>
            <a:endParaRPr lang="en-US" dirty="0"/>
          </a:p>
        </p:txBody>
      </p:sp>
      <p:cxnSp>
        <p:nvCxnSpPr>
          <p:cNvPr id="10" name="Connettore 1 9"/>
          <p:cNvCxnSpPr/>
          <p:nvPr userDrawn="1"/>
        </p:nvCxnSpPr>
        <p:spPr>
          <a:xfrm>
            <a:off x="0" y="1000108"/>
            <a:ext cx="12192000" cy="1588"/>
          </a:xfrm>
          <a:prstGeom prst="line">
            <a:avLst/>
          </a:prstGeom>
          <a:ln w="38100">
            <a:solidFill>
              <a:srgbClr val="006F9E"/>
            </a:solidFill>
          </a:ln>
        </p:spPr>
        <p:style>
          <a:lnRef idx="1">
            <a:schemeClr val="accent1"/>
          </a:lnRef>
          <a:fillRef idx="0">
            <a:schemeClr val="accent1"/>
          </a:fillRef>
          <a:effectRef idx="0">
            <a:schemeClr val="accent1"/>
          </a:effectRef>
          <a:fontRef idx="minor">
            <a:schemeClr val="tx1"/>
          </a:fontRef>
        </p:style>
      </p:cxnSp>
      <p:pic>
        <p:nvPicPr>
          <p:cNvPr id="11" name="Picture 10" descr="http://dmusquaremile.our.dmu.ac.uk/files/2014/09/dmu-logo.png">
            <a:extLst>
              <a:ext uri="{FF2B5EF4-FFF2-40B4-BE49-F238E27FC236}">
                <a16:creationId xmlns:a16="http://schemas.microsoft.com/office/drawing/2014/main" id="{50C886C9-F56E-42FF-9FCD-810FE154F40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77285" y="6165305"/>
            <a:ext cx="1875367" cy="603885"/>
          </a:xfrm>
          <a:prstGeom prst="rect">
            <a:avLst/>
          </a:prstGeom>
          <a:solidFill>
            <a:srgbClr val="006F9E"/>
          </a:solidFill>
          <a:ln>
            <a:noFill/>
          </a:ln>
        </p:spPr>
      </p:pic>
      <p:pic>
        <p:nvPicPr>
          <p:cNvPr id="13" name="Picture 2" descr="C:\Users\Vera\Dropbox\FONDAZIONE ICONS_Projects\iCube\EU Projects\eTEACHER_EE07\Visual identity\Logo\Digital\PNG\eTEACHER-LOGO_MAIN-pos.png"/>
          <p:cNvPicPr>
            <a:picLocks noChangeAspect="1" noChangeArrowheads="1"/>
          </p:cNvPicPr>
          <p:nvPr userDrawn="1"/>
        </p:nvPicPr>
        <p:blipFill>
          <a:blip r:embed="rId3" cstate="print"/>
          <a:srcRect/>
          <a:stretch>
            <a:fillRect/>
          </a:stretch>
        </p:blipFill>
        <p:spPr bwMode="auto">
          <a:xfrm>
            <a:off x="285709" y="161916"/>
            <a:ext cx="2032347" cy="838192"/>
          </a:xfrm>
          <a:prstGeom prst="rect">
            <a:avLst/>
          </a:prstGeom>
          <a:noFill/>
        </p:spPr>
      </p:pic>
    </p:spTree>
    <p:extLst>
      <p:ext uri="{BB962C8B-B14F-4D97-AF65-F5344CB8AC3E}">
        <p14:creationId xmlns:p14="http://schemas.microsoft.com/office/powerpoint/2010/main" val="4978190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7018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1"/>
          <p:cNvSpPr>
            <a:spLocks noGrp="1"/>
          </p:cNvSpPr>
          <p:nvPr>
            <p:ph type="title"/>
          </p:nvPr>
        </p:nvSpPr>
        <p:spPr>
          <a:xfrm>
            <a:off x="457410" y="469514"/>
            <a:ext cx="11014894" cy="844071"/>
          </a:xfrm>
          <a:prstGeom prst="rect">
            <a:avLst/>
          </a:prstGeom>
        </p:spPr>
        <p:txBody>
          <a:bodyPr anchor="t"/>
          <a:lstStyle>
            <a:lvl1pPr>
              <a:defRPr sz="3514" b="0" i="0">
                <a:latin typeface="Akzidenz-Grotesk Pro Bold"/>
                <a:cs typeface="Akzidenz-Grotesk Pro Bold"/>
              </a:defRPr>
            </a:lvl1pPr>
          </a:lstStyle>
          <a:p>
            <a:r>
              <a:rPr lang="en-GB" dirty="0"/>
              <a:t>Click to edit Master title style</a:t>
            </a:r>
            <a:endParaRPr lang="en-US" dirty="0"/>
          </a:p>
        </p:txBody>
      </p:sp>
      <p:sp>
        <p:nvSpPr>
          <p:cNvPr id="6" name="Content Placeholder 2"/>
          <p:cNvSpPr>
            <a:spLocks noGrp="1"/>
          </p:cNvSpPr>
          <p:nvPr>
            <p:ph idx="1"/>
          </p:nvPr>
        </p:nvSpPr>
        <p:spPr>
          <a:xfrm>
            <a:off x="458519" y="1753356"/>
            <a:ext cx="10974194" cy="3680534"/>
          </a:xfrm>
        </p:spPr>
        <p:txBody>
          <a:bodyPr/>
          <a:lstStyle>
            <a:lvl1pPr marL="501960" indent="-501960">
              <a:defRPr sz="2635" b="0" i="0">
                <a:latin typeface="Akzidenz-Grotesk Pro Regular"/>
                <a:cs typeface="Akzidenz-Grotesk Pro Regular"/>
              </a:defRPr>
            </a:lvl1pPr>
            <a:lvl2pPr>
              <a:defRPr sz="2342" b="0" i="0">
                <a:latin typeface="Akzidenz-Grotesk Pro Regular"/>
                <a:cs typeface="Akzidenz-Grotesk Pro Regular"/>
              </a:defRPr>
            </a:lvl2pPr>
            <a:lvl3pPr>
              <a:defRPr sz="2342" b="0" i="0">
                <a:latin typeface="Akzidenz-Grotesk Pro Regular"/>
                <a:cs typeface="Akzidenz-Grotesk Pro Regular"/>
              </a:defRPr>
            </a:lvl3pPr>
            <a:lvl4pPr>
              <a:defRPr sz="2342" b="0" i="0">
                <a:latin typeface="Akzidenz-Grotesk Pro Regular"/>
                <a:cs typeface="Akzidenz-Grotesk Pro Regular"/>
              </a:defRPr>
            </a:lvl4pPr>
            <a:lvl5pPr>
              <a:defRPr sz="2342" b="0" i="0">
                <a:latin typeface="Akzidenz-Grotesk Pro Regular"/>
                <a:cs typeface="Akzidenz-Grotesk Pro Regul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769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C3D7-6B58-534F-B5BE-3C70A598EA2A}"/>
              </a:ext>
            </a:extLst>
          </p:cNvPr>
          <p:cNvSpPr>
            <a:spLocks noGrp="1"/>
          </p:cNvSpPr>
          <p:nvPr>
            <p:ph type="title"/>
          </p:nvPr>
        </p:nvSpPr>
        <p:spPr>
          <a:xfrm>
            <a:off x="609600" y="363537"/>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832E1DF-D594-7E42-8EED-DB3A7813724C}"/>
              </a:ext>
            </a:extLst>
          </p:cNvPr>
          <p:cNvSpPr>
            <a:spLocks noGrp="1"/>
          </p:cNvSpPr>
          <p:nvPr>
            <p:ph idx="1"/>
          </p:nvPr>
        </p:nvSpPr>
        <p:spPr>
          <a:xfrm>
            <a:off x="609600" y="1825625"/>
            <a:ext cx="10744200" cy="4351338"/>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0FD78E5-4F49-A748-8121-3490477848E5}"/>
              </a:ext>
            </a:extLst>
          </p:cNvPr>
          <p:cNvSpPr>
            <a:spLocks noGrp="1"/>
          </p:cNvSpPr>
          <p:nvPr>
            <p:ph type="dt" sz="half" idx="10"/>
          </p:nvPr>
        </p:nvSpPr>
        <p:spPr/>
        <p:txBody>
          <a:bodyPr/>
          <a:lstStyle/>
          <a:p>
            <a:fld id="{EF6119B6-9923-0B4C-86EA-F5E54D184E30}" type="datetimeFigureOut">
              <a:rPr lang="en-US" smtClean="0"/>
              <a:t>10/27/22</a:t>
            </a:fld>
            <a:endParaRPr lang="en-US"/>
          </a:p>
        </p:txBody>
      </p:sp>
      <p:sp>
        <p:nvSpPr>
          <p:cNvPr id="5" name="Footer Placeholder 4">
            <a:extLst>
              <a:ext uri="{FF2B5EF4-FFF2-40B4-BE49-F238E27FC236}">
                <a16:creationId xmlns:a16="http://schemas.microsoft.com/office/drawing/2014/main" id="{D193CAFB-31A2-9843-A817-93E6C0D766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62F430F-4C61-0D49-8752-53BD487D17EA}"/>
              </a:ext>
            </a:extLst>
          </p:cNvPr>
          <p:cNvSpPr>
            <a:spLocks noGrp="1"/>
          </p:cNvSpPr>
          <p:nvPr>
            <p:ph type="sldNum" sz="quarter" idx="12"/>
          </p:nvPr>
        </p:nvSpPr>
        <p:spPr/>
        <p:txBody>
          <a:bodyPr/>
          <a:lstStyle/>
          <a:p>
            <a:fld id="{08EB556A-7085-4744-9B15-520D39DDF215}" type="slidenum">
              <a:rPr lang="en-US" smtClean="0"/>
              <a:t>‹#›</a:t>
            </a:fld>
            <a:endParaRPr lang="en-US"/>
          </a:p>
        </p:txBody>
      </p:sp>
    </p:spTree>
    <p:extLst>
      <p:ext uri="{BB962C8B-B14F-4D97-AF65-F5344CB8AC3E}">
        <p14:creationId xmlns:p14="http://schemas.microsoft.com/office/powerpoint/2010/main" val="1105267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F0BF-F68B-7E46-8976-F58BFC7810F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5CF26E-2E66-014B-AD1A-C1E4309F9D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F1FB2-28B1-B543-9600-FE0D4E397894}"/>
              </a:ext>
            </a:extLst>
          </p:cNvPr>
          <p:cNvSpPr>
            <a:spLocks noGrp="1"/>
          </p:cNvSpPr>
          <p:nvPr>
            <p:ph type="dt" sz="half" idx="10"/>
          </p:nvPr>
        </p:nvSpPr>
        <p:spPr/>
        <p:txBody>
          <a:bodyPr/>
          <a:lstStyle/>
          <a:p>
            <a:fld id="{EF6119B6-9923-0B4C-86EA-F5E54D184E30}" type="datetimeFigureOut">
              <a:rPr lang="en-US" smtClean="0"/>
              <a:t>10/27/22</a:t>
            </a:fld>
            <a:endParaRPr lang="en-US"/>
          </a:p>
        </p:txBody>
      </p:sp>
      <p:sp>
        <p:nvSpPr>
          <p:cNvPr id="5" name="Footer Placeholder 4">
            <a:extLst>
              <a:ext uri="{FF2B5EF4-FFF2-40B4-BE49-F238E27FC236}">
                <a16:creationId xmlns:a16="http://schemas.microsoft.com/office/drawing/2014/main" id="{8C5994EC-3404-B841-B2CF-935FE296D7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E382B2-BEBB-A749-A38E-25443094512D}"/>
              </a:ext>
            </a:extLst>
          </p:cNvPr>
          <p:cNvSpPr>
            <a:spLocks noGrp="1"/>
          </p:cNvSpPr>
          <p:nvPr>
            <p:ph type="sldNum" sz="quarter" idx="12"/>
          </p:nvPr>
        </p:nvSpPr>
        <p:spPr/>
        <p:txBody>
          <a:bodyPr/>
          <a:lstStyle/>
          <a:p>
            <a:fld id="{08EB556A-7085-4744-9B15-520D39DDF215}" type="slidenum">
              <a:rPr lang="en-US" smtClean="0"/>
              <a:t>‹#›</a:t>
            </a:fld>
            <a:endParaRPr lang="en-US"/>
          </a:p>
        </p:txBody>
      </p:sp>
    </p:spTree>
    <p:extLst>
      <p:ext uri="{BB962C8B-B14F-4D97-AF65-F5344CB8AC3E}">
        <p14:creationId xmlns:p14="http://schemas.microsoft.com/office/powerpoint/2010/main" val="248648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6E58-FE34-C344-AE1E-4C8D82020E95}"/>
              </a:ext>
            </a:extLst>
          </p:cNvPr>
          <p:cNvSpPr>
            <a:spLocks noGrp="1"/>
          </p:cNvSpPr>
          <p:nvPr>
            <p:ph type="title"/>
          </p:nvPr>
        </p:nvSpPr>
        <p:spPr>
          <a:xfrm>
            <a:off x="609600" y="36353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C217B0-FE5A-BC42-AF9A-576F23B95A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DD2D6-92D8-A541-BDB7-D0B035BF0F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A7A08E-9FCC-6F4F-B0D3-B971D4207587}"/>
              </a:ext>
            </a:extLst>
          </p:cNvPr>
          <p:cNvSpPr>
            <a:spLocks noGrp="1"/>
          </p:cNvSpPr>
          <p:nvPr>
            <p:ph type="dt" sz="half" idx="10"/>
          </p:nvPr>
        </p:nvSpPr>
        <p:spPr/>
        <p:txBody>
          <a:bodyPr/>
          <a:lstStyle/>
          <a:p>
            <a:fld id="{EF6119B6-9923-0B4C-86EA-F5E54D184E30}" type="datetimeFigureOut">
              <a:rPr lang="en-US" smtClean="0"/>
              <a:t>10/27/22</a:t>
            </a:fld>
            <a:endParaRPr lang="en-US"/>
          </a:p>
        </p:txBody>
      </p:sp>
      <p:sp>
        <p:nvSpPr>
          <p:cNvPr id="6" name="Footer Placeholder 5">
            <a:extLst>
              <a:ext uri="{FF2B5EF4-FFF2-40B4-BE49-F238E27FC236}">
                <a16:creationId xmlns:a16="http://schemas.microsoft.com/office/drawing/2014/main" id="{10C2071A-DB20-8647-A2CE-A15F370B63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EE7C600-C181-9846-A84F-10316C06DE90}"/>
              </a:ext>
            </a:extLst>
          </p:cNvPr>
          <p:cNvSpPr>
            <a:spLocks noGrp="1"/>
          </p:cNvSpPr>
          <p:nvPr>
            <p:ph type="sldNum" sz="quarter" idx="12"/>
          </p:nvPr>
        </p:nvSpPr>
        <p:spPr/>
        <p:txBody>
          <a:bodyPr/>
          <a:lstStyle/>
          <a:p>
            <a:fld id="{08EB556A-7085-4744-9B15-520D39DDF215}" type="slidenum">
              <a:rPr lang="en-US" smtClean="0"/>
              <a:t>‹#›</a:t>
            </a:fld>
            <a:endParaRPr lang="en-US"/>
          </a:p>
        </p:txBody>
      </p:sp>
    </p:spTree>
    <p:extLst>
      <p:ext uri="{BB962C8B-B14F-4D97-AF65-F5344CB8AC3E}">
        <p14:creationId xmlns:p14="http://schemas.microsoft.com/office/powerpoint/2010/main" val="220473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422-DF83-104B-8004-947B1E3B654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C1936E8-8CE0-2E46-A9AF-2544D7209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9F9ED6-238F-C249-BEB0-B692D38C13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50FE35-757D-1B40-93C0-6A314BF43E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EF94A8-45BB-9442-A697-31E79720EE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6273E6-F82B-0A46-B14A-2A1847808042}"/>
              </a:ext>
            </a:extLst>
          </p:cNvPr>
          <p:cNvSpPr>
            <a:spLocks noGrp="1"/>
          </p:cNvSpPr>
          <p:nvPr>
            <p:ph type="dt" sz="half" idx="10"/>
          </p:nvPr>
        </p:nvSpPr>
        <p:spPr/>
        <p:txBody>
          <a:bodyPr/>
          <a:lstStyle/>
          <a:p>
            <a:fld id="{EF6119B6-9923-0B4C-86EA-F5E54D184E30}" type="datetimeFigureOut">
              <a:rPr lang="en-US" smtClean="0"/>
              <a:t>10/27/22</a:t>
            </a:fld>
            <a:endParaRPr lang="en-US"/>
          </a:p>
        </p:txBody>
      </p:sp>
      <p:sp>
        <p:nvSpPr>
          <p:cNvPr id="8" name="Footer Placeholder 7">
            <a:extLst>
              <a:ext uri="{FF2B5EF4-FFF2-40B4-BE49-F238E27FC236}">
                <a16:creationId xmlns:a16="http://schemas.microsoft.com/office/drawing/2014/main" id="{3E0ADD05-8DB7-F842-9B7E-1624DAA089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81BBCE4-C256-C043-B25A-C47555701F39}"/>
              </a:ext>
            </a:extLst>
          </p:cNvPr>
          <p:cNvSpPr>
            <a:spLocks noGrp="1"/>
          </p:cNvSpPr>
          <p:nvPr>
            <p:ph type="sldNum" sz="quarter" idx="12"/>
          </p:nvPr>
        </p:nvSpPr>
        <p:spPr/>
        <p:txBody>
          <a:bodyPr/>
          <a:lstStyle/>
          <a:p>
            <a:fld id="{08EB556A-7085-4744-9B15-520D39DDF215}" type="slidenum">
              <a:rPr lang="en-US" smtClean="0"/>
              <a:t>‹#›</a:t>
            </a:fld>
            <a:endParaRPr lang="en-US"/>
          </a:p>
        </p:txBody>
      </p:sp>
    </p:spTree>
    <p:extLst>
      <p:ext uri="{BB962C8B-B14F-4D97-AF65-F5344CB8AC3E}">
        <p14:creationId xmlns:p14="http://schemas.microsoft.com/office/powerpoint/2010/main" val="367445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430B-A0F4-C94E-9D9C-E6B65A02134E}"/>
              </a:ext>
            </a:extLst>
          </p:cNvPr>
          <p:cNvSpPr>
            <a:spLocks noGrp="1"/>
          </p:cNvSpPr>
          <p:nvPr>
            <p:ph type="title"/>
          </p:nvPr>
        </p:nvSpPr>
        <p:spPr>
          <a:xfrm>
            <a:off x="609600" y="363537"/>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DD1428-4118-8147-BCE4-385ED1AC33E6}"/>
              </a:ext>
            </a:extLst>
          </p:cNvPr>
          <p:cNvSpPr>
            <a:spLocks noGrp="1"/>
          </p:cNvSpPr>
          <p:nvPr>
            <p:ph type="dt" sz="half" idx="10"/>
          </p:nvPr>
        </p:nvSpPr>
        <p:spPr/>
        <p:txBody>
          <a:bodyPr/>
          <a:lstStyle/>
          <a:p>
            <a:fld id="{EF6119B6-9923-0B4C-86EA-F5E54D184E30}" type="datetimeFigureOut">
              <a:rPr lang="en-US" smtClean="0"/>
              <a:t>10/27/22</a:t>
            </a:fld>
            <a:endParaRPr lang="en-US"/>
          </a:p>
        </p:txBody>
      </p:sp>
      <p:sp>
        <p:nvSpPr>
          <p:cNvPr id="4" name="Footer Placeholder 3">
            <a:extLst>
              <a:ext uri="{FF2B5EF4-FFF2-40B4-BE49-F238E27FC236}">
                <a16:creationId xmlns:a16="http://schemas.microsoft.com/office/drawing/2014/main" id="{6A6593AB-AABB-5448-97B8-501EAAE7F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EFDC02F-26B6-2D44-9817-1AF211ECDD65}"/>
              </a:ext>
            </a:extLst>
          </p:cNvPr>
          <p:cNvSpPr>
            <a:spLocks noGrp="1"/>
          </p:cNvSpPr>
          <p:nvPr>
            <p:ph type="sldNum" sz="quarter" idx="12"/>
          </p:nvPr>
        </p:nvSpPr>
        <p:spPr/>
        <p:txBody>
          <a:bodyPr/>
          <a:lstStyle/>
          <a:p>
            <a:fld id="{08EB556A-7085-4744-9B15-520D39DDF215}" type="slidenum">
              <a:rPr lang="en-US" smtClean="0"/>
              <a:t>‹#›</a:t>
            </a:fld>
            <a:endParaRPr lang="en-US"/>
          </a:p>
        </p:txBody>
      </p:sp>
    </p:spTree>
    <p:extLst>
      <p:ext uri="{BB962C8B-B14F-4D97-AF65-F5344CB8AC3E}">
        <p14:creationId xmlns:p14="http://schemas.microsoft.com/office/powerpoint/2010/main" val="363351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8CB568-35AF-7B4B-8E1F-421AC255E91D}"/>
              </a:ext>
            </a:extLst>
          </p:cNvPr>
          <p:cNvSpPr>
            <a:spLocks noGrp="1"/>
          </p:cNvSpPr>
          <p:nvPr>
            <p:ph type="dt" sz="half" idx="10"/>
          </p:nvPr>
        </p:nvSpPr>
        <p:spPr/>
        <p:txBody>
          <a:bodyPr/>
          <a:lstStyle/>
          <a:p>
            <a:fld id="{EF6119B6-9923-0B4C-86EA-F5E54D184E30}" type="datetimeFigureOut">
              <a:rPr lang="en-US" smtClean="0"/>
              <a:t>10/27/22</a:t>
            </a:fld>
            <a:endParaRPr lang="en-US"/>
          </a:p>
        </p:txBody>
      </p:sp>
      <p:sp>
        <p:nvSpPr>
          <p:cNvPr id="3" name="Footer Placeholder 2">
            <a:extLst>
              <a:ext uri="{FF2B5EF4-FFF2-40B4-BE49-F238E27FC236}">
                <a16:creationId xmlns:a16="http://schemas.microsoft.com/office/drawing/2014/main" id="{C484A620-3E17-0542-B114-DBE42BAB85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DDC1D48-3266-7D49-BB31-6A6D4E5430F5}"/>
              </a:ext>
            </a:extLst>
          </p:cNvPr>
          <p:cNvSpPr>
            <a:spLocks noGrp="1"/>
          </p:cNvSpPr>
          <p:nvPr>
            <p:ph type="sldNum" sz="quarter" idx="12"/>
          </p:nvPr>
        </p:nvSpPr>
        <p:spPr/>
        <p:txBody>
          <a:bodyPr/>
          <a:lstStyle/>
          <a:p>
            <a:fld id="{08EB556A-7085-4744-9B15-520D39DDF215}" type="slidenum">
              <a:rPr lang="en-US" smtClean="0"/>
              <a:t>‹#›</a:t>
            </a:fld>
            <a:endParaRPr lang="en-US"/>
          </a:p>
        </p:txBody>
      </p:sp>
    </p:spTree>
    <p:extLst>
      <p:ext uri="{BB962C8B-B14F-4D97-AF65-F5344CB8AC3E}">
        <p14:creationId xmlns:p14="http://schemas.microsoft.com/office/powerpoint/2010/main" val="423150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9272-DEC5-1449-BB18-283779D4358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B3D8A-8EEE-6348-894F-8618D91F57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C1BAFE-BB5A-A24E-A3AC-EA9E4CE17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04493B-D221-5844-9F6F-9BF21B8626DF}"/>
              </a:ext>
            </a:extLst>
          </p:cNvPr>
          <p:cNvSpPr>
            <a:spLocks noGrp="1"/>
          </p:cNvSpPr>
          <p:nvPr>
            <p:ph type="dt" sz="half" idx="10"/>
          </p:nvPr>
        </p:nvSpPr>
        <p:spPr/>
        <p:txBody>
          <a:bodyPr/>
          <a:lstStyle/>
          <a:p>
            <a:fld id="{EF6119B6-9923-0B4C-86EA-F5E54D184E30}" type="datetimeFigureOut">
              <a:rPr lang="en-US" smtClean="0"/>
              <a:t>10/27/22</a:t>
            </a:fld>
            <a:endParaRPr lang="en-US"/>
          </a:p>
        </p:txBody>
      </p:sp>
      <p:sp>
        <p:nvSpPr>
          <p:cNvPr id="6" name="Footer Placeholder 5">
            <a:extLst>
              <a:ext uri="{FF2B5EF4-FFF2-40B4-BE49-F238E27FC236}">
                <a16:creationId xmlns:a16="http://schemas.microsoft.com/office/drawing/2014/main" id="{6A052C5F-0AE5-9A43-800B-011BC1A5A8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D24CCA1-56FB-4140-84C2-C02AAA5CD7DC}"/>
              </a:ext>
            </a:extLst>
          </p:cNvPr>
          <p:cNvSpPr>
            <a:spLocks noGrp="1"/>
          </p:cNvSpPr>
          <p:nvPr>
            <p:ph type="sldNum" sz="quarter" idx="12"/>
          </p:nvPr>
        </p:nvSpPr>
        <p:spPr/>
        <p:txBody>
          <a:bodyPr/>
          <a:lstStyle/>
          <a:p>
            <a:fld id="{08EB556A-7085-4744-9B15-520D39DDF215}" type="slidenum">
              <a:rPr lang="en-US" smtClean="0"/>
              <a:t>‹#›</a:t>
            </a:fld>
            <a:endParaRPr lang="en-US"/>
          </a:p>
        </p:txBody>
      </p:sp>
    </p:spTree>
    <p:extLst>
      <p:ext uri="{BB962C8B-B14F-4D97-AF65-F5344CB8AC3E}">
        <p14:creationId xmlns:p14="http://schemas.microsoft.com/office/powerpoint/2010/main" val="269757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E571-82EF-7345-A1FD-E6F2639A7F3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C8EE39-5A20-0C40-8653-3FCBC8539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414D88-98D3-834E-9D2B-B0D878C66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0AEA30-DBF0-5040-A82C-9776773F49E6}"/>
              </a:ext>
            </a:extLst>
          </p:cNvPr>
          <p:cNvSpPr>
            <a:spLocks noGrp="1"/>
          </p:cNvSpPr>
          <p:nvPr>
            <p:ph type="dt" sz="half" idx="10"/>
          </p:nvPr>
        </p:nvSpPr>
        <p:spPr/>
        <p:txBody>
          <a:bodyPr/>
          <a:lstStyle/>
          <a:p>
            <a:fld id="{EF6119B6-9923-0B4C-86EA-F5E54D184E30}" type="datetimeFigureOut">
              <a:rPr lang="en-US" smtClean="0"/>
              <a:t>10/27/22</a:t>
            </a:fld>
            <a:endParaRPr lang="en-US"/>
          </a:p>
        </p:txBody>
      </p:sp>
      <p:sp>
        <p:nvSpPr>
          <p:cNvPr id="6" name="Footer Placeholder 5">
            <a:extLst>
              <a:ext uri="{FF2B5EF4-FFF2-40B4-BE49-F238E27FC236}">
                <a16:creationId xmlns:a16="http://schemas.microsoft.com/office/drawing/2014/main" id="{67E02A90-496F-F946-BF27-699FDB6F51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3E7B4C-D347-7246-8989-F1CEB107A040}"/>
              </a:ext>
            </a:extLst>
          </p:cNvPr>
          <p:cNvSpPr>
            <a:spLocks noGrp="1"/>
          </p:cNvSpPr>
          <p:nvPr>
            <p:ph type="sldNum" sz="quarter" idx="12"/>
          </p:nvPr>
        </p:nvSpPr>
        <p:spPr/>
        <p:txBody>
          <a:bodyPr/>
          <a:lstStyle/>
          <a:p>
            <a:fld id="{08EB556A-7085-4744-9B15-520D39DDF215}" type="slidenum">
              <a:rPr lang="en-US" smtClean="0"/>
              <a:t>‹#›</a:t>
            </a:fld>
            <a:endParaRPr lang="en-US"/>
          </a:p>
        </p:txBody>
      </p:sp>
    </p:spTree>
    <p:extLst>
      <p:ext uri="{BB962C8B-B14F-4D97-AF65-F5344CB8AC3E}">
        <p14:creationId xmlns:p14="http://schemas.microsoft.com/office/powerpoint/2010/main" val="189263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744778-1048-5645-B6CD-CDE38C987D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a:lnSpc>
                <a:spcPct val="150000"/>
              </a:lnSpc>
            </a:pPr>
            <a:r>
              <a:rPr lang="en-US" dirty="0">
                <a:latin typeface="Arial" panose="020B0604020202020204" pitchFamily="34" charset="0"/>
                <a:cs typeface="Arial" panose="020B0604020202020204" pitchFamily="34" charset="0"/>
              </a:rPr>
              <a:t>Body copy</a:t>
            </a:r>
          </a:p>
          <a:p>
            <a:pPr marL="285750" indent="-285750">
              <a:lnSpc>
                <a:spcPct val="150000"/>
              </a:lnSpc>
              <a:buFont typeface="Wingdings" pitchFamily="2" charset="2"/>
              <a:buChar char="§"/>
            </a:pPr>
            <a:r>
              <a:rPr lang="en-US" dirty="0">
                <a:solidFill>
                  <a:srgbClr val="E8005A"/>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Bullet one</a:t>
            </a:r>
          </a:p>
          <a:p>
            <a:pPr marL="285750" indent="-285750">
              <a:lnSpc>
                <a:spcPct val="150000"/>
              </a:lnSpc>
              <a:buFont typeface="Wingdings" pitchFamily="2" charset="2"/>
              <a:buChar char="§"/>
            </a:pPr>
            <a:r>
              <a:rPr lang="en-US" dirty="0">
                <a:solidFill>
                  <a:srgbClr val="E8005A"/>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Bullet two</a:t>
            </a:r>
          </a:p>
          <a:p>
            <a:pPr marL="285750" indent="-285750">
              <a:lnSpc>
                <a:spcPct val="150000"/>
              </a:lnSpc>
              <a:buFont typeface="Wingdings" pitchFamily="2" charset="2"/>
              <a:buChar char="§"/>
            </a:pPr>
            <a:r>
              <a:rPr lang="en-US" dirty="0">
                <a:solidFill>
                  <a:srgbClr val="E8005A"/>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Bullet three</a:t>
            </a:r>
          </a:p>
          <a:p>
            <a:pPr marL="742950" lvl="1" indent="-285750">
              <a:lnSpc>
                <a:spcPct val="150000"/>
              </a:lnSpc>
              <a:buFont typeface="System Font Regular"/>
              <a:buChar char="-"/>
            </a:pPr>
            <a:r>
              <a:rPr lang="en-US" dirty="0">
                <a:latin typeface="Arial" panose="020B0604020202020204" pitchFamily="34" charset="0"/>
                <a:cs typeface="Arial" panose="020B0604020202020204" pitchFamily="34" charset="0"/>
              </a:rPr>
              <a:t>Sub bullet</a:t>
            </a:r>
          </a:p>
          <a:p>
            <a:pPr marL="285750" indent="-285750">
              <a:buFont typeface="Wingdings" pitchFamily="2" charset="2"/>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0F511D4-A51E-D940-8C57-0441EF4B15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119B6-9923-0B4C-86EA-F5E54D184E30}" type="datetimeFigureOut">
              <a:rPr lang="en-US" smtClean="0"/>
              <a:t>10/27/22</a:t>
            </a:fld>
            <a:endParaRPr lang="en-US"/>
          </a:p>
        </p:txBody>
      </p:sp>
      <p:sp>
        <p:nvSpPr>
          <p:cNvPr id="6" name="Slide Number Placeholder 5">
            <a:extLst>
              <a:ext uri="{FF2B5EF4-FFF2-40B4-BE49-F238E27FC236}">
                <a16:creationId xmlns:a16="http://schemas.microsoft.com/office/drawing/2014/main" id="{D6D2E0DD-8545-1A49-B59A-F3100292A7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B556A-7085-4744-9B15-520D39DDF215}" type="slidenum">
              <a:rPr lang="en-US" smtClean="0"/>
              <a:t>‹#›</a:t>
            </a:fld>
            <a:endParaRPr lang="en-US"/>
          </a:p>
        </p:txBody>
      </p:sp>
      <p:sp>
        <p:nvSpPr>
          <p:cNvPr id="10" name="Content Placeholder 2">
            <a:extLst>
              <a:ext uri="{FF2B5EF4-FFF2-40B4-BE49-F238E27FC236}">
                <a16:creationId xmlns:a16="http://schemas.microsoft.com/office/drawing/2014/main" id="{39E26524-F0B8-6548-A13E-6B09E7B49C97}"/>
              </a:ext>
            </a:extLst>
          </p:cNvPr>
          <p:cNvSpPr txBox="1">
            <a:spLocks/>
          </p:cNvSpPr>
          <p:nvPr userDrawn="1"/>
        </p:nvSpPr>
        <p:spPr>
          <a:xfrm>
            <a:off x="609600" y="1210492"/>
            <a:ext cx="10744200" cy="426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b="1" dirty="0">
              <a:solidFill>
                <a:srgbClr val="E8005A"/>
              </a:solidFill>
            </a:endParaRPr>
          </a:p>
        </p:txBody>
      </p:sp>
      <p:sp>
        <p:nvSpPr>
          <p:cNvPr id="12" name="Rectangle 11">
            <a:extLst>
              <a:ext uri="{FF2B5EF4-FFF2-40B4-BE49-F238E27FC236}">
                <a16:creationId xmlns:a16="http://schemas.microsoft.com/office/drawing/2014/main" id="{C797F233-DACB-C641-A88C-F5890FEEB753}"/>
              </a:ext>
            </a:extLst>
          </p:cNvPr>
          <p:cNvSpPr/>
          <p:nvPr userDrawn="1"/>
        </p:nvSpPr>
        <p:spPr>
          <a:xfrm flipV="1">
            <a:off x="0" y="6344194"/>
            <a:ext cx="12192000" cy="513806"/>
          </a:xfrm>
          <a:prstGeom prst="rect">
            <a:avLst/>
          </a:prstGeom>
          <a:solidFill>
            <a:srgbClr val="E8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Placeholder 12">
            <a:extLst>
              <a:ext uri="{FF2B5EF4-FFF2-40B4-BE49-F238E27FC236}">
                <a16:creationId xmlns:a16="http://schemas.microsoft.com/office/drawing/2014/main" id="{A7DEE231-D999-0145-818F-17705192EB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27463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MmB_mfucl3Q"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Word_Document2.docx"/><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mailto:richard.bull@ntu.ac.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D4F688-F130-D248-9D85-5E3FA4B107BC}"/>
              </a:ext>
            </a:extLst>
          </p:cNvPr>
          <p:cNvSpPr/>
          <p:nvPr/>
        </p:nvSpPr>
        <p:spPr>
          <a:xfrm>
            <a:off x="0" y="0"/>
            <a:ext cx="12192000" cy="5295900"/>
          </a:xfrm>
          <a:prstGeom prst="rect">
            <a:avLst/>
          </a:prstGeom>
          <a:solidFill>
            <a:srgbClr val="E8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4D6497A-A00F-EE47-A232-65E2026E2ADA}"/>
              </a:ext>
            </a:extLst>
          </p:cNvPr>
          <p:cNvSpPr txBox="1"/>
          <p:nvPr/>
        </p:nvSpPr>
        <p:spPr>
          <a:xfrm>
            <a:off x="579121" y="1555709"/>
            <a:ext cx="10637520" cy="3231654"/>
          </a:xfrm>
          <a:prstGeom prst="rect">
            <a:avLst/>
          </a:prstGeom>
          <a:noFill/>
        </p:spPr>
        <p:txBody>
          <a:bodyPr wrap="square" rtlCol="0" anchor="t">
            <a:spAutoFit/>
          </a:bodyPr>
          <a:lstStyle/>
          <a:p>
            <a:r>
              <a:rPr lang="en-GB" sz="3600" dirty="0">
                <a:solidFill>
                  <a:schemeClr val="bg1"/>
                </a:solidFill>
                <a:latin typeface="Arial" panose="020B0604020202020204" pitchFamily="34" charset="0"/>
                <a:cs typeface="Arial" panose="020B0604020202020204" pitchFamily="34" charset="0"/>
              </a:rPr>
              <a:t>Are people the problem or the solution?</a:t>
            </a:r>
          </a:p>
          <a:p>
            <a:r>
              <a:rPr lang="en-GB" sz="3600" dirty="0">
                <a:solidFill>
                  <a:schemeClr val="bg1"/>
                </a:solidFill>
                <a:latin typeface="Arial" panose="020B0604020202020204" pitchFamily="34" charset="0"/>
                <a:cs typeface="Arial" panose="020B0604020202020204" pitchFamily="34" charset="0"/>
              </a:rPr>
              <a:t>Reflections on the role of people in buildings &amp; cities</a:t>
            </a:r>
          </a:p>
          <a:p>
            <a:endParaRPr lang="en-GB" sz="3600" dirty="0">
              <a:solidFill>
                <a:schemeClr val="bg1"/>
              </a:solidFill>
              <a:latin typeface="Arial" panose="020B0604020202020204" pitchFamily="34" charset="0"/>
              <a:cs typeface="Arial" panose="020B0604020202020204" pitchFamily="34" charset="0"/>
            </a:endParaRPr>
          </a:p>
          <a:p>
            <a:r>
              <a:rPr lang="en-GB" sz="3600" dirty="0">
                <a:solidFill>
                  <a:schemeClr val="bg1"/>
                </a:solidFill>
                <a:latin typeface="Arial" panose="020B0604020202020204" pitchFamily="34" charset="0"/>
                <a:cs typeface="Arial" panose="020B0604020202020204" pitchFamily="34" charset="0"/>
              </a:rPr>
              <a:t>Professor Richard Bull</a:t>
            </a:r>
            <a:endParaRPr lang="en-US" sz="3600" dirty="0">
              <a:solidFill>
                <a:schemeClr val="bg1"/>
              </a:solidFill>
              <a:latin typeface="Arial" panose="020B0604020202020204" pitchFamily="34" charset="0"/>
              <a:cs typeface="Arial" panose="020B0604020202020204" pitchFamily="34" charset="0"/>
            </a:endParaRPr>
          </a:p>
          <a:p>
            <a:endParaRPr lang="en-US" sz="2400" spc="-15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98B69AD-03E4-C644-A68F-2D167A31C0AE}"/>
              </a:ext>
            </a:extLst>
          </p:cNvPr>
          <p:cNvSpPr txBox="1"/>
          <p:nvPr/>
        </p:nvSpPr>
        <p:spPr>
          <a:xfrm>
            <a:off x="579121" y="510540"/>
            <a:ext cx="8699962" cy="461665"/>
          </a:xfrm>
          <a:prstGeom prst="rect">
            <a:avLst/>
          </a:prstGeom>
          <a:noFill/>
        </p:spPr>
        <p:txBody>
          <a:bodyPr wrap="square" rtlCol="0">
            <a:spAutoFit/>
          </a:bodyPr>
          <a:lstStyle/>
          <a:p>
            <a:r>
              <a:rPr lang="en-US" sz="2400" b="1" spc="-50" dirty="0">
                <a:solidFill>
                  <a:schemeClr val="bg1"/>
                </a:solidFill>
                <a:latin typeface="Arial" panose="020B0604020202020204" pitchFamily="34" charset="0"/>
                <a:cs typeface="Arial" panose="020B0604020202020204" pitchFamily="34" charset="0"/>
              </a:rPr>
              <a:t>School of Architecture, Design and the Built Environment</a:t>
            </a:r>
          </a:p>
        </p:txBody>
      </p:sp>
      <p:pic>
        <p:nvPicPr>
          <p:cNvPr id="19" name="Picture 18">
            <a:extLst>
              <a:ext uri="{FF2B5EF4-FFF2-40B4-BE49-F238E27FC236}">
                <a16:creationId xmlns:a16="http://schemas.microsoft.com/office/drawing/2014/main" id="{66831F8C-6E30-AC4D-8658-238EC325FCD7}"/>
              </a:ext>
            </a:extLst>
          </p:cNvPr>
          <p:cNvPicPr>
            <a:picLocks noChangeAspect="1"/>
          </p:cNvPicPr>
          <p:nvPr/>
        </p:nvPicPr>
        <p:blipFill>
          <a:blip r:embed="rId3"/>
          <a:stretch>
            <a:fillRect/>
          </a:stretch>
        </p:blipFill>
        <p:spPr>
          <a:xfrm>
            <a:off x="7952822" y="5556161"/>
            <a:ext cx="543354" cy="1012279"/>
          </a:xfrm>
          <a:prstGeom prst="rect">
            <a:avLst/>
          </a:prstGeom>
        </p:spPr>
      </p:pic>
      <p:pic>
        <p:nvPicPr>
          <p:cNvPr id="5" name="Picture 4">
            <a:extLst>
              <a:ext uri="{FF2B5EF4-FFF2-40B4-BE49-F238E27FC236}">
                <a16:creationId xmlns:a16="http://schemas.microsoft.com/office/drawing/2014/main" id="{01DFDC83-A489-1542-BAC1-51B3FAF16934}"/>
              </a:ext>
            </a:extLst>
          </p:cNvPr>
          <p:cNvPicPr>
            <a:picLocks noChangeAspect="1"/>
          </p:cNvPicPr>
          <p:nvPr/>
        </p:nvPicPr>
        <p:blipFill>
          <a:blip r:embed="rId4"/>
          <a:stretch>
            <a:fillRect/>
          </a:stretch>
        </p:blipFill>
        <p:spPr>
          <a:xfrm>
            <a:off x="8747760" y="5490631"/>
            <a:ext cx="3253739" cy="1134470"/>
          </a:xfrm>
          <a:prstGeom prst="rect">
            <a:avLst/>
          </a:prstGeom>
        </p:spPr>
      </p:pic>
      <p:pic>
        <p:nvPicPr>
          <p:cNvPr id="6" name="Picture 5">
            <a:extLst>
              <a:ext uri="{FF2B5EF4-FFF2-40B4-BE49-F238E27FC236}">
                <a16:creationId xmlns:a16="http://schemas.microsoft.com/office/drawing/2014/main" id="{93BE9461-741B-BA48-B925-AEE95EA2E58E}"/>
              </a:ext>
            </a:extLst>
          </p:cNvPr>
          <p:cNvPicPr>
            <a:picLocks noChangeAspect="1"/>
          </p:cNvPicPr>
          <p:nvPr/>
        </p:nvPicPr>
        <p:blipFill>
          <a:blip r:embed="rId5"/>
          <a:stretch>
            <a:fillRect/>
          </a:stretch>
        </p:blipFill>
        <p:spPr>
          <a:xfrm>
            <a:off x="9494521" y="413018"/>
            <a:ext cx="2301239" cy="535840"/>
          </a:xfrm>
          <a:prstGeom prst="rect">
            <a:avLst/>
          </a:prstGeom>
        </p:spPr>
      </p:pic>
    </p:spTree>
    <p:extLst>
      <p:ext uri="{BB962C8B-B14F-4D97-AF65-F5344CB8AC3E}">
        <p14:creationId xmlns:p14="http://schemas.microsoft.com/office/powerpoint/2010/main" val="319815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5"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Picture 3" descr="campus.jpg"/>
          <p:cNvPicPr>
            <a:picLocks noChangeAspect="1"/>
          </p:cNvPicPr>
          <p:nvPr/>
        </p:nvPicPr>
        <p:blipFill rotWithShape="1">
          <a:blip r:embed="rId2"/>
          <a:srcRect l="5819" r="1" b="1"/>
          <a:stretch/>
        </p:blipFill>
        <p:spPr>
          <a:xfrm rot="21480000">
            <a:off x="1137837" y="1003258"/>
            <a:ext cx="9916327" cy="4764396"/>
          </a:xfrm>
          <a:prstGeom prst="rect">
            <a:avLst/>
          </a:prstGeom>
        </p:spPr>
      </p:pic>
    </p:spTree>
    <p:extLst>
      <p:ext uri="{BB962C8B-B14F-4D97-AF65-F5344CB8AC3E}">
        <p14:creationId xmlns:p14="http://schemas.microsoft.com/office/powerpoint/2010/main" val="298638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Gooddee</a:t>
            </a:r>
            <a:r>
              <a:rPr lang="en-US" baseline="30000" dirty="0"/>
              <a:t>2</a:t>
            </a:r>
            <a:r>
              <a:rPr lang="en-US" dirty="0"/>
              <a:t>ds responsive </a:t>
            </a:r>
            <a:r>
              <a:rPr lang="en-US" dirty="0" err="1"/>
              <a:t>webapp</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61721087"/>
              </p:ext>
            </p:extLst>
          </p:nvPr>
        </p:nvGraphicFramePr>
        <p:xfrm>
          <a:off x="1331913" y="1847850"/>
          <a:ext cx="9451975" cy="4311650"/>
        </p:xfrm>
        <a:graphic>
          <a:graphicData uri="http://schemas.openxmlformats.org/presentationml/2006/ole">
            <mc:AlternateContent xmlns:mc="http://schemas.openxmlformats.org/markup-compatibility/2006">
              <mc:Choice xmlns:v="urn:schemas-microsoft-com:vml" Requires="v">
                <p:oleObj name="Document" r:id="rId2" imgW="6096000" imgH="2781300" progId="Word.Document.12">
                  <p:embed/>
                </p:oleObj>
              </mc:Choice>
              <mc:Fallback>
                <p:oleObj name="Document" r:id="rId2" imgW="6096000" imgH="2781300" progId="Word.Document.12">
                  <p:embed/>
                  <p:pic>
                    <p:nvPicPr>
                      <p:cNvPr id="4" name="Object 3"/>
                      <p:cNvPicPr/>
                      <p:nvPr/>
                    </p:nvPicPr>
                    <p:blipFill>
                      <a:blip r:embed="rId3"/>
                      <a:stretch>
                        <a:fillRect/>
                      </a:stretch>
                    </p:blipFill>
                    <p:spPr>
                      <a:xfrm>
                        <a:off x="1331913" y="1847850"/>
                        <a:ext cx="9451975" cy="4311650"/>
                      </a:xfrm>
                      <a:prstGeom prst="rect">
                        <a:avLst/>
                      </a:prstGeom>
                    </p:spPr>
                  </p:pic>
                </p:oleObj>
              </mc:Fallback>
            </mc:AlternateContent>
          </a:graphicData>
        </a:graphic>
      </p:graphicFrame>
      <p:sp>
        <p:nvSpPr>
          <p:cNvPr id="6" name="Right Arrow 5"/>
          <p:cNvSpPr/>
          <p:nvPr/>
        </p:nvSpPr>
        <p:spPr>
          <a:xfrm>
            <a:off x="5593227" y="2140001"/>
            <a:ext cx="1105512" cy="705495"/>
          </a:xfrm>
          <a:prstGeom prst="rightArrow">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0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02828 -1.86778E-6 L -0.02047 0.41632 " pathEditMode="fixed" rAng="0" ptsTypes="AA">
                                      <p:cBhvr>
                                        <p:cTn id="10" dur="2000" fill="hold"/>
                                        <p:tgtEl>
                                          <p:spTgt spid="6"/>
                                        </p:tgtEl>
                                        <p:attrNameLst>
                                          <p:attrName>ppt_x</p:attrName>
                                          <p:attrName>ppt_y</p:attrName>
                                        </p:attrNameLst>
                                      </p:cBhvr>
                                      <p:rCtr x="382" y="208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45550F5-36FB-324C-82CC-B3ABE6DFB5E1}"/>
              </a:ext>
            </a:extLst>
          </p:cNvPr>
          <p:cNvPicPr>
            <a:picLocks noChangeAspect="1"/>
          </p:cNvPicPr>
          <p:nvPr/>
        </p:nvPicPr>
        <p:blipFill>
          <a:blip r:embed="rId2"/>
          <a:stretch>
            <a:fillRect/>
          </a:stretch>
        </p:blipFill>
        <p:spPr>
          <a:xfrm>
            <a:off x="1986906" y="643467"/>
            <a:ext cx="8218187" cy="5571066"/>
          </a:xfrm>
          <a:prstGeom prst="rect">
            <a:avLst/>
          </a:prstGeom>
        </p:spPr>
      </p:pic>
    </p:spTree>
    <p:extLst>
      <p:ext uri="{BB962C8B-B14F-4D97-AF65-F5344CB8AC3E}">
        <p14:creationId xmlns:p14="http://schemas.microsoft.com/office/powerpoint/2010/main" val="1122085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feld 2"/>
          <p:cNvSpPr txBox="1"/>
          <p:nvPr/>
        </p:nvSpPr>
        <p:spPr>
          <a:xfrm>
            <a:off x="2255574" y="1604798"/>
            <a:ext cx="9121013" cy="3936437"/>
          </a:xfrm>
          <a:prstGeom prst="rect">
            <a:avLst/>
          </a:prstGeom>
        </p:spPr>
        <p:txBody>
          <a:bodyPr vert="horz" wrap="square" lIns="121920" tIns="60960" rIns="121920" bIns="60960" rtlCol="0" anchor="ctr">
            <a:normAutofit/>
          </a:bodyPr>
          <a:lstStyle/>
          <a:p>
            <a:endParaRPr lang="de-DE" sz="3200" dirty="0"/>
          </a:p>
        </p:txBody>
      </p:sp>
      <p:sp>
        <p:nvSpPr>
          <p:cNvPr id="4" name="Textfeld 3"/>
          <p:cNvSpPr txBox="1"/>
          <p:nvPr/>
        </p:nvSpPr>
        <p:spPr>
          <a:xfrm>
            <a:off x="2159563" y="1604798"/>
            <a:ext cx="9505056" cy="3936437"/>
          </a:xfrm>
          <a:prstGeom prst="rect">
            <a:avLst/>
          </a:prstGeom>
        </p:spPr>
        <p:txBody>
          <a:bodyPr vert="horz" wrap="square" lIns="121920" tIns="60960" rIns="121920" bIns="60960" rtlCol="0" anchor="ctr">
            <a:normAutofit/>
          </a:bodyPr>
          <a:lstStyle/>
          <a:p>
            <a:endParaRPr lang="de-DE" sz="3200" baseline="-25000" dirty="0"/>
          </a:p>
          <a:p>
            <a:pPr marL="1066773" lvl="1" indent="-457189">
              <a:buFont typeface="Symbol" panose="05050102010706020507" pitchFamily="18" charset="2"/>
              <a:buChar char="-"/>
            </a:pPr>
            <a:endParaRPr lang="en-US" sz="3200" dirty="0"/>
          </a:p>
        </p:txBody>
      </p:sp>
      <p:sp>
        <p:nvSpPr>
          <p:cNvPr id="5" name="Textfeld 4"/>
          <p:cNvSpPr txBox="1"/>
          <p:nvPr/>
        </p:nvSpPr>
        <p:spPr>
          <a:xfrm>
            <a:off x="2159563" y="1700809"/>
            <a:ext cx="7200800" cy="3601377"/>
          </a:xfrm>
          <a:prstGeom prst="rect">
            <a:avLst/>
          </a:prstGeom>
        </p:spPr>
        <p:txBody>
          <a:bodyPr vert="horz" wrap="square" lIns="121920" tIns="60960" rIns="121920" bIns="60960" rtlCol="0" anchor="ctr">
            <a:normAutofit/>
          </a:bodyPr>
          <a:lstStyle/>
          <a:p>
            <a:endParaRPr lang="de-DE" sz="3200" dirty="0"/>
          </a:p>
        </p:txBody>
      </p:sp>
      <p:pic>
        <p:nvPicPr>
          <p:cNvPr id="7" name="Picture 6">
            <a:extLst>
              <a:ext uri="{FF2B5EF4-FFF2-40B4-BE49-F238E27FC236}">
                <a16:creationId xmlns:a16="http://schemas.microsoft.com/office/drawing/2014/main" id="{506C4324-BB5A-6648-A6FC-0AFD03857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193102" cy="6981908"/>
          </a:xfrm>
          <a:prstGeom prst="rect">
            <a:avLst/>
          </a:prstGeom>
        </p:spPr>
      </p:pic>
      <p:pic>
        <p:nvPicPr>
          <p:cNvPr id="11" name="Picture 10">
            <a:extLst>
              <a:ext uri="{FF2B5EF4-FFF2-40B4-BE49-F238E27FC236}">
                <a16:creationId xmlns:a16="http://schemas.microsoft.com/office/drawing/2014/main" id="{F000AA70-6177-834D-95A3-DDFC802F65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9113" y="1151930"/>
            <a:ext cx="6519522" cy="1361326"/>
          </a:xfrm>
          <a:prstGeom prst="rect">
            <a:avLst/>
          </a:prstGeom>
        </p:spPr>
      </p:pic>
      <p:pic>
        <p:nvPicPr>
          <p:cNvPr id="13" name="Picture 12">
            <a:extLst>
              <a:ext uri="{FF2B5EF4-FFF2-40B4-BE49-F238E27FC236}">
                <a16:creationId xmlns:a16="http://schemas.microsoft.com/office/drawing/2014/main" id="{BAA8843D-55CB-0040-8DDF-E53E807A6B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9112" y="3368055"/>
            <a:ext cx="6471517" cy="2053655"/>
          </a:xfrm>
          <a:prstGeom prst="rect">
            <a:avLst/>
          </a:prstGeom>
        </p:spPr>
      </p:pic>
    </p:spTree>
    <p:extLst>
      <p:ext uri="{BB962C8B-B14F-4D97-AF65-F5344CB8AC3E}">
        <p14:creationId xmlns:p14="http://schemas.microsoft.com/office/powerpoint/2010/main" val="122982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5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3"/>
          </p:cNvPr>
          <p:cNvPicPr>
            <a:picLocks noChangeAspect="1"/>
          </p:cNvPicPr>
          <p:nvPr/>
        </p:nvPicPr>
        <p:blipFill rotWithShape="1">
          <a:blip r:embed="rId4"/>
          <a:srcRect b="3122"/>
          <a:stretch/>
        </p:blipFill>
        <p:spPr>
          <a:xfrm>
            <a:off x="2017559" y="643467"/>
            <a:ext cx="8156882" cy="5571066"/>
          </a:xfrm>
          <a:prstGeom prst="rect">
            <a:avLst/>
          </a:prstGeom>
        </p:spPr>
      </p:pic>
    </p:spTree>
    <p:extLst>
      <p:ext uri="{BB962C8B-B14F-4D97-AF65-F5344CB8AC3E}">
        <p14:creationId xmlns:p14="http://schemas.microsoft.com/office/powerpoint/2010/main" val="6705994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1420496243"/>
              </p:ext>
            </p:extLst>
          </p:nvPr>
        </p:nvGraphicFramePr>
        <p:xfrm>
          <a:off x="644694" y="1148594"/>
          <a:ext cx="9773434" cy="5709406"/>
        </p:xfrm>
        <a:graphic>
          <a:graphicData uri="http://schemas.openxmlformats.org/presentationml/2006/ole">
            <mc:AlternateContent xmlns:mc="http://schemas.openxmlformats.org/markup-compatibility/2006">
              <mc:Choice xmlns:v="urn:schemas-microsoft-com:vml" Requires="v">
                <p:oleObj name="Document" r:id="rId3" imgW="5994400" imgH="4673600" progId="Word.Document.12">
                  <p:embed/>
                </p:oleObj>
              </mc:Choice>
              <mc:Fallback>
                <p:oleObj name="Document" r:id="rId3" imgW="5994400" imgH="4673600" progId="Word.Document.12">
                  <p:embed/>
                  <p:pic>
                    <p:nvPicPr>
                      <p:cNvPr id="8" name="Object 7"/>
                      <p:cNvPicPr/>
                      <p:nvPr/>
                    </p:nvPicPr>
                    <p:blipFill>
                      <a:blip r:embed="rId4"/>
                      <a:stretch>
                        <a:fillRect/>
                      </a:stretch>
                    </p:blipFill>
                    <p:spPr>
                      <a:xfrm>
                        <a:off x="644694" y="1148594"/>
                        <a:ext cx="9773434" cy="5709406"/>
                      </a:xfrm>
                      <a:prstGeom prst="rect">
                        <a:avLst/>
                      </a:prstGeom>
                    </p:spPr>
                  </p:pic>
                </p:oleObj>
              </mc:Fallback>
            </mc:AlternateContent>
          </a:graphicData>
        </a:graphic>
      </p:graphicFrame>
      <p:sp>
        <p:nvSpPr>
          <p:cNvPr id="9" name="Title 1"/>
          <p:cNvSpPr txBox="1">
            <a:spLocks/>
          </p:cNvSpPr>
          <p:nvPr/>
        </p:nvSpPr>
        <p:spPr>
          <a:xfrm>
            <a:off x="994212" y="373072"/>
            <a:ext cx="10560051" cy="862759"/>
          </a:xfrm>
          <a:prstGeom prst="rect">
            <a:avLst/>
          </a:prstGeom>
        </p:spPr>
        <p:txBody>
          <a:bodyPr lIns="108805" tIns="54403" rIns="108805" bIns="54403"/>
          <a:lstStyle>
            <a:lvl1pPr algn="l" rtl="0" eaLnBrk="1" fontAlgn="base" hangingPunct="1">
              <a:lnSpc>
                <a:spcPct val="97000"/>
              </a:lnSpc>
              <a:spcBef>
                <a:spcPct val="0"/>
              </a:spcBef>
              <a:spcAft>
                <a:spcPct val="0"/>
              </a:spcAft>
              <a:defRPr sz="2400">
                <a:solidFill>
                  <a:schemeClr val="tx2"/>
                </a:solidFill>
                <a:latin typeface="+mj-lt"/>
                <a:ea typeface="+mj-ea"/>
                <a:cs typeface="+mj-cs"/>
              </a:defRPr>
            </a:lvl1pPr>
            <a:lvl2pPr algn="l" rtl="0" eaLnBrk="1" fontAlgn="base" hangingPunct="1">
              <a:lnSpc>
                <a:spcPct val="97000"/>
              </a:lnSpc>
              <a:spcBef>
                <a:spcPct val="0"/>
              </a:spcBef>
              <a:spcAft>
                <a:spcPct val="0"/>
              </a:spcAft>
              <a:defRPr sz="2400">
                <a:solidFill>
                  <a:schemeClr val="tx2"/>
                </a:solidFill>
                <a:latin typeface="Arial" charset="0"/>
              </a:defRPr>
            </a:lvl2pPr>
            <a:lvl3pPr algn="l" rtl="0" eaLnBrk="1" fontAlgn="base" hangingPunct="1">
              <a:lnSpc>
                <a:spcPct val="97000"/>
              </a:lnSpc>
              <a:spcBef>
                <a:spcPct val="0"/>
              </a:spcBef>
              <a:spcAft>
                <a:spcPct val="0"/>
              </a:spcAft>
              <a:defRPr sz="2400">
                <a:solidFill>
                  <a:schemeClr val="tx2"/>
                </a:solidFill>
                <a:latin typeface="Arial" charset="0"/>
              </a:defRPr>
            </a:lvl3pPr>
            <a:lvl4pPr algn="l" rtl="0" eaLnBrk="1" fontAlgn="base" hangingPunct="1">
              <a:lnSpc>
                <a:spcPct val="97000"/>
              </a:lnSpc>
              <a:spcBef>
                <a:spcPct val="0"/>
              </a:spcBef>
              <a:spcAft>
                <a:spcPct val="0"/>
              </a:spcAft>
              <a:defRPr sz="2400">
                <a:solidFill>
                  <a:schemeClr val="tx2"/>
                </a:solidFill>
                <a:latin typeface="Arial" charset="0"/>
              </a:defRPr>
            </a:lvl4pPr>
            <a:lvl5pPr algn="l" rtl="0" eaLnBrk="1" fontAlgn="base" hangingPunct="1">
              <a:lnSpc>
                <a:spcPct val="97000"/>
              </a:lnSpc>
              <a:spcBef>
                <a:spcPct val="0"/>
              </a:spcBef>
              <a:spcAft>
                <a:spcPct val="0"/>
              </a:spcAft>
              <a:defRPr sz="2400">
                <a:solidFill>
                  <a:schemeClr val="tx2"/>
                </a:solidFill>
                <a:latin typeface="Arial" charset="0"/>
              </a:defRPr>
            </a:lvl5pPr>
            <a:lvl6pPr marL="457200" algn="l" rtl="0" eaLnBrk="1" fontAlgn="base" hangingPunct="1">
              <a:lnSpc>
                <a:spcPct val="97000"/>
              </a:lnSpc>
              <a:spcBef>
                <a:spcPct val="0"/>
              </a:spcBef>
              <a:spcAft>
                <a:spcPct val="0"/>
              </a:spcAft>
              <a:defRPr sz="2400">
                <a:solidFill>
                  <a:schemeClr val="tx2"/>
                </a:solidFill>
                <a:latin typeface="Arial" charset="0"/>
              </a:defRPr>
            </a:lvl6pPr>
            <a:lvl7pPr marL="914400" algn="l" rtl="0" eaLnBrk="1" fontAlgn="base" hangingPunct="1">
              <a:lnSpc>
                <a:spcPct val="97000"/>
              </a:lnSpc>
              <a:spcBef>
                <a:spcPct val="0"/>
              </a:spcBef>
              <a:spcAft>
                <a:spcPct val="0"/>
              </a:spcAft>
              <a:defRPr sz="2400">
                <a:solidFill>
                  <a:schemeClr val="tx2"/>
                </a:solidFill>
                <a:latin typeface="Arial" charset="0"/>
              </a:defRPr>
            </a:lvl7pPr>
            <a:lvl8pPr marL="1371600" algn="l" rtl="0" eaLnBrk="1" fontAlgn="base" hangingPunct="1">
              <a:lnSpc>
                <a:spcPct val="97000"/>
              </a:lnSpc>
              <a:spcBef>
                <a:spcPct val="0"/>
              </a:spcBef>
              <a:spcAft>
                <a:spcPct val="0"/>
              </a:spcAft>
              <a:defRPr sz="2400">
                <a:solidFill>
                  <a:schemeClr val="tx2"/>
                </a:solidFill>
                <a:latin typeface="Arial" charset="0"/>
              </a:defRPr>
            </a:lvl8pPr>
            <a:lvl9pPr marL="1828800" algn="l" rtl="0" eaLnBrk="1" fontAlgn="base" hangingPunct="1">
              <a:lnSpc>
                <a:spcPct val="97000"/>
              </a:lnSpc>
              <a:spcBef>
                <a:spcPct val="0"/>
              </a:spcBef>
              <a:spcAft>
                <a:spcPct val="0"/>
              </a:spcAft>
              <a:defRPr sz="2400">
                <a:solidFill>
                  <a:schemeClr val="tx2"/>
                </a:solidFill>
                <a:latin typeface="Arial" charset="0"/>
              </a:defRPr>
            </a:lvl9pPr>
          </a:lstStyle>
          <a:p>
            <a:pPr defTabSz="544040"/>
            <a:r>
              <a:rPr lang="en-US" sz="3514" dirty="0">
                <a:solidFill>
                  <a:srgbClr val="1F497D"/>
                </a:solidFill>
                <a:latin typeface="Calibri"/>
              </a:rPr>
              <a:t>Variations in concern, conditions, capacity + priorities </a:t>
            </a:r>
            <a:endParaRPr lang="en-US" sz="3514" dirty="0">
              <a:solidFill>
                <a:srgbClr val="008000"/>
              </a:solidFill>
              <a:latin typeface="Calibri"/>
            </a:endParaRPr>
          </a:p>
        </p:txBody>
      </p:sp>
    </p:spTree>
    <p:extLst>
      <p:ext uri="{BB962C8B-B14F-4D97-AF65-F5344CB8AC3E}">
        <p14:creationId xmlns:p14="http://schemas.microsoft.com/office/powerpoint/2010/main" val="2612314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099098032"/>
              </p:ext>
            </p:extLst>
          </p:nvPr>
        </p:nvGraphicFramePr>
        <p:xfrm>
          <a:off x="1802695" y="819613"/>
          <a:ext cx="8586609" cy="5587140"/>
        </p:xfrm>
        <a:graphic>
          <a:graphicData uri="http://schemas.openxmlformats.org/presentationml/2006/ole">
            <mc:AlternateContent xmlns:mc="http://schemas.openxmlformats.org/markup-compatibility/2006">
              <mc:Choice xmlns:v="urn:schemas-microsoft-com:vml" Requires="v">
                <p:oleObj name="Document" r:id="rId2" imgW="5905500" imgH="4000500" progId="Word.Document.12">
                  <p:embed/>
                </p:oleObj>
              </mc:Choice>
              <mc:Fallback>
                <p:oleObj name="Document" r:id="rId2" imgW="5905500" imgH="4000500" progId="Word.Document.12">
                  <p:embed/>
                  <p:pic>
                    <p:nvPicPr>
                      <p:cNvPr id="4" name="Object 3"/>
                      <p:cNvPicPr/>
                      <p:nvPr/>
                    </p:nvPicPr>
                    <p:blipFill>
                      <a:blip r:embed="rId3"/>
                      <a:stretch>
                        <a:fillRect/>
                      </a:stretch>
                    </p:blipFill>
                    <p:spPr>
                      <a:xfrm>
                        <a:off x="1802695" y="819613"/>
                        <a:ext cx="8586609" cy="5587140"/>
                      </a:xfrm>
                      <a:prstGeom prst="rect">
                        <a:avLst/>
                      </a:prstGeom>
                    </p:spPr>
                  </p:pic>
                </p:oleObj>
              </mc:Fallback>
            </mc:AlternateContent>
          </a:graphicData>
        </a:graphic>
      </p:graphicFrame>
      <p:sp>
        <p:nvSpPr>
          <p:cNvPr id="5" name="Title 1"/>
          <p:cNvSpPr>
            <a:spLocks noGrp="1"/>
          </p:cNvSpPr>
          <p:nvPr>
            <p:ph type="title"/>
          </p:nvPr>
        </p:nvSpPr>
        <p:spPr>
          <a:xfrm>
            <a:off x="1" y="266468"/>
            <a:ext cx="11595951" cy="843248"/>
          </a:xfrm>
        </p:spPr>
        <p:txBody>
          <a:bodyPr/>
          <a:lstStyle/>
          <a:p>
            <a:pPr algn="ctr"/>
            <a:r>
              <a:rPr lang="en-US" b="1" dirty="0"/>
              <a:t>Variations in Priorities</a:t>
            </a:r>
          </a:p>
        </p:txBody>
      </p:sp>
    </p:spTree>
    <p:extLst>
      <p:ext uri="{BB962C8B-B14F-4D97-AF65-F5344CB8AC3E}">
        <p14:creationId xmlns:p14="http://schemas.microsoft.com/office/powerpoint/2010/main" val="2916196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tiff"/>
          <p:cNvPicPr>
            <a:picLocks noChangeAspect="1"/>
          </p:cNvPicPr>
          <p:nvPr/>
        </p:nvPicPr>
        <p:blipFill rotWithShape="1">
          <a:blip r:embed="rId3">
            <a:extLst>
              <a:ext uri="{28A0092B-C50C-407E-A947-70E740481C1C}">
                <a14:useLocalDpi xmlns:a14="http://schemas.microsoft.com/office/drawing/2010/main" val="0"/>
              </a:ext>
            </a:extLst>
          </a:blip>
          <a:srcRect l="17258" t="18586" r="31773" b="18955"/>
          <a:stretch/>
        </p:blipFill>
        <p:spPr>
          <a:xfrm>
            <a:off x="554932" y="1132650"/>
            <a:ext cx="6005223" cy="4592699"/>
          </a:xfrm>
          <a:prstGeom prst="rect">
            <a:avLst/>
          </a:prstGeom>
        </p:spPr>
      </p:pic>
      <p:sp>
        <p:nvSpPr>
          <p:cNvPr id="10" name="TextBox 9"/>
          <p:cNvSpPr txBox="1"/>
          <p:nvPr/>
        </p:nvSpPr>
        <p:spPr>
          <a:xfrm>
            <a:off x="6758669" y="4545991"/>
            <a:ext cx="3563448" cy="3351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8805" tIns="54403" rIns="108805" bIns="54403" rtlCol="0">
            <a:spAutoFit/>
          </a:bodyPr>
          <a:lstStyle/>
          <a:p>
            <a:r>
              <a:rPr lang="en-US" sz="1464" dirty="0">
                <a:solidFill>
                  <a:prstClr val="white"/>
                </a:solidFill>
                <a:latin typeface="Calibri"/>
              </a:rPr>
              <a:t>Nudge</a:t>
            </a:r>
          </a:p>
        </p:txBody>
      </p:sp>
      <p:sp>
        <p:nvSpPr>
          <p:cNvPr id="12" name="TextBox 11"/>
          <p:cNvSpPr txBox="1"/>
          <p:nvPr/>
        </p:nvSpPr>
        <p:spPr>
          <a:xfrm>
            <a:off x="6758669" y="3472499"/>
            <a:ext cx="3611950" cy="3576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8805" tIns="54403" rIns="108805" bIns="54403" rtlCol="0">
            <a:spAutoFit/>
          </a:bodyPr>
          <a:lstStyle/>
          <a:p>
            <a:r>
              <a:rPr lang="en-US" sz="1610" dirty="0">
                <a:solidFill>
                  <a:prstClr val="white"/>
                </a:solidFill>
                <a:latin typeface="Calibri"/>
              </a:rPr>
              <a:t>Energy feedback</a:t>
            </a:r>
          </a:p>
        </p:txBody>
      </p:sp>
      <p:sp>
        <p:nvSpPr>
          <p:cNvPr id="8" name="TextBox 7"/>
          <p:cNvSpPr txBox="1"/>
          <p:nvPr/>
        </p:nvSpPr>
        <p:spPr>
          <a:xfrm>
            <a:off x="6758669" y="1927560"/>
            <a:ext cx="3764876" cy="605389"/>
          </a:xfrm>
          <a:prstGeom prst="rect">
            <a:avLst/>
          </a:prstGeom>
          <a:solidFill>
            <a:srgbClr val="C0504D"/>
          </a:solidFill>
        </p:spPr>
        <p:style>
          <a:lnRef idx="2">
            <a:schemeClr val="accent6">
              <a:shade val="50000"/>
            </a:schemeClr>
          </a:lnRef>
          <a:fillRef idx="1">
            <a:schemeClr val="accent6"/>
          </a:fillRef>
          <a:effectRef idx="0">
            <a:schemeClr val="accent6"/>
          </a:effectRef>
          <a:fontRef idx="minor">
            <a:schemeClr val="lt1"/>
          </a:fontRef>
        </p:style>
        <p:txBody>
          <a:bodyPr wrap="square" lIns="108805" tIns="54403" rIns="108805" bIns="54403" rtlCol="0">
            <a:spAutoFit/>
          </a:bodyPr>
          <a:lstStyle/>
          <a:p>
            <a:r>
              <a:rPr lang="en-US" sz="1610" dirty="0">
                <a:solidFill>
                  <a:prstClr val="white"/>
                </a:solidFill>
                <a:latin typeface="Calibri"/>
              </a:rPr>
              <a:t>Engaging employees  at different levels across the </a:t>
            </a:r>
            <a:r>
              <a:rPr lang="en-US" sz="1610" dirty="0" err="1">
                <a:solidFill>
                  <a:prstClr val="white"/>
                </a:solidFill>
                <a:latin typeface="Calibri"/>
              </a:rPr>
              <a:t>organisation</a:t>
            </a:r>
            <a:endParaRPr lang="en-US" sz="1610" dirty="0">
              <a:solidFill>
                <a:prstClr val="white"/>
              </a:solidFill>
              <a:latin typeface="Calibri"/>
            </a:endParaRPr>
          </a:p>
        </p:txBody>
      </p:sp>
      <p:sp>
        <p:nvSpPr>
          <p:cNvPr id="6" name="Up Arrow 5"/>
          <p:cNvSpPr/>
          <p:nvPr/>
        </p:nvSpPr>
        <p:spPr>
          <a:xfrm>
            <a:off x="10151669" y="2532949"/>
            <a:ext cx="737924" cy="2348230"/>
          </a:xfrm>
          <a:prstGeom prst="upArrow">
            <a:avLst/>
          </a:prstGeom>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50" dirty="0"/>
              <a:t>participation gap</a:t>
            </a:r>
          </a:p>
        </p:txBody>
      </p:sp>
      <p:sp>
        <p:nvSpPr>
          <p:cNvPr id="11" name="TextBox 10">
            <a:extLst>
              <a:ext uri="{FF2B5EF4-FFF2-40B4-BE49-F238E27FC236}">
                <a16:creationId xmlns:a16="http://schemas.microsoft.com/office/drawing/2014/main" id="{6872B797-F4BE-40B0-B287-C7AE3D694876}"/>
              </a:ext>
            </a:extLst>
          </p:cNvPr>
          <p:cNvSpPr txBox="1"/>
          <p:nvPr/>
        </p:nvSpPr>
        <p:spPr>
          <a:xfrm>
            <a:off x="4452529" y="443894"/>
            <a:ext cx="5095232"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The Participation Gap</a:t>
            </a:r>
          </a:p>
        </p:txBody>
      </p:sp>
    </p:spTree>
    <p:extLst>
      <p:ext uri="{BB962C8B-B14F-4D97-AF65-F5344CB8AC3E}">
        <p14:creationId xmlns:p14="http://schemas.microsoft.com/office/powerpoint/2010/main" val="108389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Bridging the participation gap</a:t>
            </a:r>
          </a:p>
        </p:txBody>
      </p:sp>
      <p:sp>
        <p:nvSpPr>
          <p:cNvPr id="3" name="Content Placeholder 2"/>
          <p:cNvSpPr>
            <a:spLocks noGrp="1"/>
          </p:cNvSpPr>
          <p:nvPr>
            <p:ph idx="1"/>
          </p:nvPr>
        </p:nvSpPr>
        <p:spPr>
          <a:xfrm>
            <a:off x="607531" y="1690240"/>
            <a:ext cx="6586241" cy="4322127"/>
          </a:xfrm>
        </p:spPr>
        <p:txBody>
          <a:bodyPr>
            <a:normAutofit/>
          </a:bodyPr>
          <a:lstStyle/>
          <a:p>
            <a:pPr marL="502006" indent="-502006">
              <a:buFont typeface="+mj-lt"/>
              <a:buAutoNum type="arabicPeriod"/>
            </a:pPr>
            <a:r>
              <a:rPr lang="en-US" sz="2800" dirty="0"/>
              <a:t>The core </a:t>
            </a:r>
            <a:r>
              <a:rPr lang="en-US" sz="2800" b="1" dirty="0"/>
              <a:t>strategy</a:t>
            </a:r>
            <a:r>
              <a:rPr lang="en-US" sz="2800" dirty="0"/>
              <a:t> of an </a:t>
            </a:r>
            <a:r>
              <a:rPr lang="en-US" sz="2800" dirty="0" err="1"/>
              <a:t>organisation</a:t>
            </a:r>
            <a:r>
              <a:rPr lang="en-US" sz="2800" dirty="0"/>
              <a:t> matters. </a:t>
            </a:r>
          </a:p>
          <a:p>
            <a:pPr marL="502006" indent="-502006">
              <a:buFont typeface="+mj-lt"/>
              <a:buAutoNum type="arabicPeriod"/>
            </a:pPr>
            <a:r>
              <a:rPr lang="en-US" sz="2800" dirty="0"/>
              <a:t>Engagement [and partnerships] around energy efficiency needs to happen within, and be aligned to, </a:t>
            </a:r>
            <a:r>
              <a:rPr lang="en-US" sz="2800" b="1" dirty="0"/>
              <a:t>existing </a:t>
            </a:r>
            <a:r>
              <a:rPr lang="en-US" sz="2800" b="1" dirty="0" err="1"/>
              <a:t>organisational</a:t>
            </a:r>
            <a:r>
              <a:rPr lang="en-US" sz="2800" b="1" dirty="0"/>
              <a:t> capacities</a:t>
            </a:r>
            <a:r>
              <a:rPr lang="en-US" sz="2800" dirty="0"/>
              <a:t>.</a:t>
            </a:r>
          </a:p>
          <a:p>
            <a:pPr marL="502006" indent="-502006">
              <a:buFont typeface="+mj-lt"/>
              <a:buAutoNum type="arabicPeriod"/>
            </a:pPr>
            <a:r>
              <a:rPr lang="en-US" sz="2800" b="1" dirty="0"/>
              <a:t>Technical </a:t>
            </a:r>
            <a:r>
              <a:rPr lang="en-US" sz="2800" b="1" i="1" dirty="0"/>
              <a:t>conditions</a:t>
            </a:r>
            <a:r>
              <a:rPr lang="en-US" sz="2800" b="1" dirty="0"/>
              <a:t> </a:t>
            </a:r>
            <a:r>
              <a:rPr lang="en-US" sz="2800" dirty="0"/>
              <a:t>across an </a:t>
            </a:r>
            <a:r>
              <a:rPr lang="en-US" sz="2800" dirty="0" err="1"/>
              <a:t>organisation’s</a:t>
            </a:r>
            <a:r>
              <a:rPr lang="en-US" sz="2800" dirty="0"/>
              <a:t> building portfolio can affect the ways in which buildings are seen, clustered and managed. </a:t>
            </a:r>
          </a:p>
        </p:txBody>
      </p:sp>
      <p:sp>
        <p:nvSpPr>
          <p:cNvPr id="6" name="Right Brace 5"/>
          <p:cNvSpPr/>
          <p:nvPr/>
        </p:nvSpPr>
        <p:spPr>
          <a:xfrm>
            <a:off x="6833924" y="1426063"/>
            <a:ext cx="210835" cy="400587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635"/>
          </a:p>
        </p:txBody>
      </p:sp>
      <p:sp>
        <p:nvSpPr>
          <p:cNvPr id="7" name="TextBox 6"/>
          <p:cNvSpPr txBox="1"/>
          <p:nvPr/>
        </p:nvSpPr>
        <p:spPr>
          <a:xfrm>
            <a:off x="7462053" y="1963599"/>
            <a:ext cx="4849216" cy="2930802"/>
          </a:xfrm>
          <a:prstGeom prst="rect">
            <a:avLst/>
          </a:prstGeom>
          <a:noFill/>
        </p:spPr>
        <p:txBody>
          <a:bodyPr wrap="square" rtlCol="0">
            <a:spAutoFit/>
          </a:bodyPr>
          <a:lstStyle/>
          <a:p>
            <a:r>
              <a:rPr lang="en-GB" sz="2635" i="1" dirty="0"/>
              <a:t>A “partnership” approach for energy within organisations has implications for the socially ideal level of centralised automation and control, as well as who has access to data displays, both publicly and privately </a:t>
            </a:r>
            <a:endParaRPr lang="en-US" sz="2635" i="1" dirty="0"/>
          </a:p>
        </p:txBody>
      </p:sp>
    </p:spTree>
    <p:extLst>
      <p:ext uri="{BB962C8B-B14F-4D97-AF65-F5344CB8AC3E}">
        <p14:creationId xmlns:p14="http://schemas.microsoft.com/office/powerpoint/2010/main" val="80729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a:bodyPr>
          <a:lstStyle/>
          <a:p>
            <a:pPr eaLnBrk="1" hangingPunct="1"/>
            <a:r>
              <a:rPr lang="en-US" sz="3200" b="1" dirty="0">
                <a:latin typeface="Arial" panose="020B0604020202020204" pitchFamily="34" charset="0"/>
                <a:cs typeface="Arial" panose="020B0604020202020204" pitchFamily="34" charset="0"/>
              </a:rPr>
              <a:t>Questions</a:t>
            </a:r>
          </a:p>
        </p:txBody>
      </p:sp>
      <p:sp>
        <p:nvSpPr>
          <p:cNvPr id="3" name="Content Placeholder 2"/>
          <p:cNvSpPr>
            <a:spLocks noGrp="1"/>
          </p:cNvSpPr>
          <p:nvPr>
            <p:ph idx="1"/>
          </p:nvPr>
        </p:nvSpPr>
        <p:spPr>
          <a:xfrm>
            <a:off x="783770" y="1484313"/>
            <a:ext cx="10955946" cy="4641850"/>
          </a:xfrm>
        </p:spPr>
        <p:txBody>
          <a:bodyPr rtlCol="0">
            <a:normAutofit fontScale="92500" lnSpcReduction="10000"/>
          </a:bodyPr>
          <a:lstStyle/>
          <a:p>
            <a:pPr marL="514350" indent="-514350">
              <a:lnSpc>
                <a:spcPct val="120000"/>
              </a:lnSpc>
              <a:buFont typeface="+mj-lt"/>
              <a:buAutoNum type="arabicPeriod"/>
              <a:defRPr/>
            </a:pPr>
            <a:r>
              <a:rPr lang="en-GB" dirty="0">
                <a:latin typeface="Arial" panose="020B0604020202020204" pitchFamily="34" charset="0"/>
                <a:cs typeface="Arial" panose="020B0604020202020204" pitchFamily="34" charset="0"/>
              </a:rPr>
              <a:t>We need innovation in advanced controls AND affordable tools that offer </a:t>
            </a:r>
            <a:r>
              <a:rPr lang="en-GB" b="1" u="sng" dirty="0">
                <a:latin typeface="Arial" panose="020B0604020202020204" pitchFamily="34" charset="0"/>
                <a:cs typeface="Arial" panose="020B0604020202020204" pitchFamily="34" charset="0"/>
              </a:rPr>
              <a:t>increased engagement and participation </a:t>
            </a:r>
          </a:p>
          <a:p>
            <a:pPr marL="514350" indent="-514350">
              <a:lnSpc>
                <a:spcPct val="120000"/>
              </a:lnSpc>
              <a:buFont typeface="+mj-lt"/>
              <a:buAutoNum type="arabicPeriod"/>
              <a:defRPr/>
            </a:pPr>
            <a:r>
              <a:rPr lang="en-GB" dirty="0">
                <a:latin typeface="Arial" panose="020B0604020202020204" pitchFamily="34" charset="0"/>
                <a:cs typeface="Arial" panose="020B0604020202020204" pitchFamily="34" charset="0"/>
              </a:rPr>
              <a:t>Re-shape the effectiveness of public services through </a:t>
            </a:r>
            <a:r>
              <a:rPr lang="en-GB" b="1" u="sng" dirty="0">
                <a:latin typeface="Arial" panose="020B0604020202020204" pitchFamily="34" charset="0"/>
                <a:cs typeface="Arial" panose="020B0604020202020204" pitchFamily="34" charset="0"/>
              </a:rPr>
              <a:t>changing the relationship between building energy managers and building users. </a:t>
            </a:r>
          </a:p>
          <a:p>
            <a:pPr marL="514350" indent="-514350">
              <a:lnSpc>
                <a:spcPct val="120000"/>
              </a:lnSpc>
              <a:buFont typeface="+mj-lt"/>
              <a:buAutoNum type="arabicPeriod"/>
              <a:defRPr/>
            </a:pPr>
            <a:r>
              <a:rPr lang="en-GB" dirty="0">
                <a:latin typeface="Arial" panose="020B0604020202020204" pitchFamily="34" charset="0"/>
                <a:cs typeface="Arial" panose="020B0604020202020204" pitchFamily="34" charset="0"/>
              </a:rPr>
              <a:t>Who’s </a:t>
            </a:r>
            <a:r>
              <a:rPr lang="en-GB" b="1" dirty="0">
                <a:latin typeface="Arial" panose="020B0604020202020204" pitchFamily="34" charset="0"/>
                <a:cs typeface="Arial" panose="020B0604020202020204" pitchFamily="34" charset="0"/>
              </a:rPr>
              <a:t>responsible</a:t>
            </a:r>
            <a:r>
              <a:rPr lang="en-GB" dirty="0">
                <a:latin typeface="Arial" panose="020B0604020202020204" pitchFamily="34" charset="0"/>
                <a:cs typeface="Arial" panose="020B0604020202020204" pitchFamily="34" charset="0"/>
              </a:rPr>
              <a:t> for our built environment?</a:t>
            </a:r>
          </a:p>
          <a:p>
            <a:pPr marL="514350" indent="-514350">
              <a:lnSpc>
                <a:spcPct val="120000"/>
              </a:lnSpc>
              <a:buFont typeface="+mj-lt"/>
              <a:buAutoNum type="arabicPeriod"/>
              <a:defRPr/>
            </a:pPr>
            <a:r>
              <a:rPr lang="en-GB" dirty="0">
                <a:latin typeface="Arial" panose="020B0604020202020204" pitchFamily="34" charset="0"/>
                <a:cs typeface="Arial" panose="020B0604020202020204" pitchFamily="34" charset="0"/>
              </a:rPr>
              <a:t>Do building-users (citizens? </a:t>
            </a:r>
            <a:r>
              <a:rPr lang="en-GB" b="1" dirty="0">
                <a:latin typeface="Arial" panose="020B0604020202020204" pitchFamily="34" charset="0"/>
                <a:cs typeface="Arial" panose="020B0604020202020204" pitchFamily="34" charset="0"/>
              </a:rPr>
              <a:t>want</a:t>
            </a:r>
            <a:r>
              <a:rPr lang="en-GB" dirty="0">
                <a:latin typeface="Arial" panose="020B0604020202020204" pitchFamily="34" charset="0"/>
                <a:cs typeface="Arial" panose="020B0604020202020204" pitchFamily="34" charset="0"/>
              </a:rPr>
              <a:t> greater control of their buildings (cities?)? . . .  ‘just get on with it’?</a:t>
            </a:r>
          </a:p>
          <a:p>
            <a:pPr>
              <a:lnSpc>
                <a:spcPct val="120000"/>
              </a:lnSpc>
              <a:defRPr/>
            </a:pPr>
            <a:endParaRPr lang="en-US" dirty="0">
              <a:ea typeface="+mn-ea"/>
              <a:cs typeface="+mn-cs"/>
            </a:endParaRPr>
          </a:p>
        </p:txBody>
      </p:sp>
    </p:spTree>
    <p:extLst>
      <p:ext uri="{BB962C8B-B14F-4D97-AF65-F5344CB8AC3E}">
        <p14:creationId xmlns:p14="http://schemas.microsoft.com/office/powerpoint/2010/main" val="15638083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63552" y="462195"/>
            <a:ext cx="8942784" cy="1142603"/>
          </a:xfrm>
        </p:spPr>
        <p:txBody>
          <a:bodyPr>
            <a:normAutofit/>
          </a:bodyPr>
          <a:lstStyle/>
          <a:p>
            <a:pPr marL="457189" indent="-457189"/>
            <a:endParaRPr lang="en-GB" dirty="0"/>
          </a:p>
        </p:txBody>
      </p:sp>
      <p:sp>
        <p:nvSpPr>
          <p:cNvPr id="3" name="Textfeld 2"/>
          <p:cNvSpPr txBox="1"/>
          <p:nvPr/>
        </p:nvSpPr>
        <p:spPr>
          <a:xfrm>
            <a:off x="2255574" y="1604798"/>
            <a:ext cx="9121013" cy="3936437"/>
          </a:xfrm>
          <a:prstGeom prst="rect">
            <a:avLst/>
          </a:prstGeom>
        </p:spPr>
        <p:txBody>
          <a:bodyPr vert="horz" wrap="square" lIns="121920" tIns="60960" rIns="121920" bIns="60960" rtlCol="0" anchor="ctr">
            <a:normAutofit/>
          </a:bodyPr>
          <a:lstStyle/>
          <a:p>
            <a:endParaRPr lang="de-DE" sz="3200" dirty="0"/>
          </a:p>
        </p:txBody>
      </p:sp>
      <p:sp>
        <p:nvSpPr>
          <p:cNvPr id="4" name="Textfeld 3"/>
          <p:cNvSpPr txBox="1"/>
          <p:nvPr/>
        </p:nvSpPr>
        <p:spPr>
          <a:xfrm>
            <a:off x="2159563" y="1604798"/>
            <a:ext cx="9505056" cy="3936437"/>
          </a:xfrm>
          <a:prstGeom prst="rect">
            <a:avLst/>
          </a:prstGeom>
        </p:spPr>
        <p:txBody>
          <a:bodyPr vert="horz" wrap="square" lIns="121920" tIns="60960" rIns="121920" bIns="60960" rtlCol="0" anchor="ctr">
            <a:normAutofit/>
          </a:bodyPr>
          <a:lstStyle/>
          <a:p>
            <a:endParaRPr lang="de-DE" sz="3200" baseline="-25000" dirty="0"/>
          </a:p>
          <a:p>
            <a:pPr marL="1066773" lvl="1" indent="-457189">
              <a:buFont typeface="Symbol" panose="05050102010706020507" pitchFamily="18" charset="2"/>
              <a:buChar char="-"/>
            </a:pPr>
            <a:endParaRPr lang="en-US" sz="3200" dirty="0"/>
          </a:p>
        </p:txBody>
      </p:sp>
      <p:sp>
        <p:nvSpPr>
          <p:cNvPr id="5" name="Textfeld 4"/>
          <p:cNvSpPr txBox="1"/>
          <p:nvPr/>
        </p:nvSpPr>
        <p:spPr>
          <a:xfrm>
            <a:off x="2159563" y="1700809"/>
            <a:ext cx="7200800" cy="3601377"/>
          </a:xfrm>
          <a:prstGeom prst="rect">
            <a:avLst/>
          </a:prstGeom>
        </p:spPr>
        <p:txBody>
          <a:bodyPr vert="horz" wrap="square" lIns="121920" tIns="60960" rIns="121920" bIns="60960" rtlCol="0" anchor="ctr">
            <a:normAutofit/>
          </a:bodyPr>
          <a:lstStyle/>
          <a:p>
            <a:endParaRPr lang="de-DE" sz="3200" dirty="0"/>
          </a:p>
        </p:txBody>
      </p:sp>
      <p:pic>
        <p:nvPicPr>
          <p:cNvPr id="10" name="Picture 9">
            <a:extLst>
              <a:ext uri="{FF2B5EF4-FFF2-40B4-BE49-F238E27FC236}">
                <a16:creationId xmlns:a16="http://schemas.microsoft.com/office/drawing/2014/main" id="{043BB9C0-466B-4A82-A1D8-B51F9610ADD1}"/>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0" y="0"/>
            <a:ext cx="12588104" cy="6858000"/>
          </a:xfrm>
          <a:prstGeom prst="rect">
            <a:avLst/>
          </a:prstGeom>
        </p:spPr>
      </p:pic>
      <p:sp>
        <p:nvSpPr>
          <p:cNvPr id="7" name="Rectangle 6">
            <a:extLst>
              <a:ext uri="{FF2B5EF4-FFF2-40B4-BE49-F238E27FC236}">
                <a16:creationId xmlns:a16="http://schemas.microsoft.com/office/drawing/2014/main" id="{3DEE60AF-A523-4E5B-B270-E28B3047C868}"/>
              </a:ext>
            </a:extLst>
          </p:cNvPr>
          <p:cNvSpPr/>
          <p:nvPr/>
        </p:nvSpPr>
        <p:spPr>
          <a:xfrm>
            <a:off x="965080" y="2747401"/>
            <a:ext cx="11139728" cy="2246769"/>
          </a:xfrm>
          <a:prstGeom prst="rect">
            <a:avLst/>
          </a:prstGeom>
        </p:spPr>
        <p:txBody>
          <a:bodyPr wrap="square">
            <a:spAutoFit/>
          </a:bodyPr>
          <a:lstStyle/>
          <a:p>
            <a:pPr algn="ctr"/>
            <a:r>
              <a:rPr lang="en-GB" sz="4000" b="1" dirty="0" err="1">
                <a:solidFill>
                  <a:schemeClr val="bg1"/>
                </a:solidFill>
                <a:latin typeface="Arial" panose="020B0604020202020204" pitchFamily="34" charset="0"/>
                <a:cs typeface="Arial" panose="020B0604020202020204" pitchFamily="34" charset="0"/>
              </a:rPr>
              <a:t>Sicinius</a:t>
            </a:r>
            <a:r>
              <a:rPr lang="en-GB" sz="4000" b="1" dirty="0">
                <a:solidFill>
                  <a:schemeClr val="bg1"/>
                </a:solidFill>
                <a:latin typeface="Arial" panose="020B0604020202020204" pitchFamily="34" charset="0"/>
                <a:cs typeface="Arial" panose="020B0604020202020204" pitchFamily="34" charset="0"/>
              </a:rPr>
              <a:t>: What is the city but the people?</a:t>
            </a:r>
          </a:p>
          <a:p>
            <a:pPr algn="ctr"/>
            <a:r>
              <a:rPr lang="en-GB" sz="4000" b="1" dirty="0">
                <a:solidFill>
                  <a:schemeClr val="bg1"/>
                </a:solidFill>
                <a:latin typeface="Arial" panose="020B0604020202020204" pitchFamily="34" charset="0"/>
                <a:cs typeface="Arial" panose="020B0604020202020204" pitchFamily="34" charset="0"/>
              </a:rPr>
              <a:t>Citizens: True, the people are the city.</a:t>
            </a:r>
          </a:p>
          <a:p>
            <a:pPr algn="ctr"/>
            <a:endParaRPr lang="en-GB" sz="4000" b="1" dirty="0">
              <a:solidFill>
                <a:schemeClr val="bg1"/>
              </a:solidFill>
              <a:latin typeface="Arial" panose="020B0604020202020204" pitchFamily="34" charset="0"/>
              <a:cs typeface="Arial" panose="020B0604020202020204" pitchFamily="34" charset="0"/>
            </a:endParaRPr>
          </a:p>
          <a:p>
            <a:pPr algn="ctr"/>
            <a:r>
              <a:rPr lang="en-GB" sz="2000" b="1" dirty="0">
                <a:solidFill>
                  <a:schemeClr val="bg1"/>
                </a:solidFill>
                <a:latin typeface="Arial" panose="020B0604020202020204" pitchFamily="34" charset="0"/>
                <a:cs typeface="Arial" panose="020B0604020202020204" pitchFamily="34" charset="0"/>
              </a:rPr>
              <a:t>William Shakespeare, Coriolanus, Act 3, Scene 1</a:t>
            </a:r>
          </a:p>
        </p:txBody>
      </p:sp>
    </p:spTree>
    <p:extLst>
      <p:ext uri="{BB962C8B-B14F-4D97-AF65-F5344CB8AC3E}">
        <p14:creationId xmlns:p14="http://schemas.microsoft.com/office/powerpoint/2010/main" val="62196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Further reading . . . .</a:t>
            </a:r>
          </a:p>
        </p:txBody>
      </p:sp>
      <p:sp>
        <p:nvSpPr>
          <p:cNvPr id="3" name="Content Placeholder 2"/>
          <p:cNvSpPr>
            <a:spLocks noGrp="1"/>
          </p:cNvSpPr>
          <p:nvPr>
            <p:ph idx="1"/>
          </p:nvPr>
        </p:nvSpPr>
        <p:spPr>
          <a:xfrm>
            <a:off x="377580" y="1474269"/>
            <a:ext cx="11436839" cy="3909461"/>
          </a:xfrm>
        </p:spPr>
        <p:txBody>
          <a:bodyPr>
            <a:noAutofit/>
          </a:bodyPr>
          <a:lstStyle/>
          <a:p>
            <a:pPr marL="285750" lvl="0" indent="-285750">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rPr>
              <a:t>Morton, A., Bull, R., Reeves, A. (2020). Empowering and Engaging European building users for energy efficiency. Energy Research and Social Science. Vol 70, Dec 2020.  </a:t>
            </a:r>
          </a:p>
          <a:p>
            <a:pPr marL="285750" lvl="0" indent="-285750">
              <a:spcAft>
                <a:spcPts val="0"/>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rPr>
              <a:t>Bull, R., Dooley, K., &amp; Mazhar, M. (2019) The Crucial Role of Citizen Involvement in Smart City Development and Operation. </a:t>
            </a:r>
            <a:r>
              <a:rPr lang="en-US" sz="1600" u="sng" dirty="0">
                <a:solidFill>
                  <a:srgbClr val="000000"/>
                </a:solidFill>
                <a:latin typeface="Arial" panose="020B0604020202020204" pitchFamily="34" charset="0"/>
                <a:ea typeface="Times New Roman" panose="02020603050405020304" pitchFamily="18" charset="0"/>
              </a:rPr>
              <a:t>Energy and Mobility in Smart Cities.</a:t>
            </a:r>
            <a:r>
              <a:rPr lang="en-US" sz="1600" dirty="0">
                <a:solidFill>
                  <a:srgbClr val="000000"/>
                </a:solidFill>
                <a:latin typeface="Arial" panose="020B0604020202020204" pitchFamily="34" charset="0"/>
                <a:ea typeface="Times New Roman" panose="02020603050405020304" pitchFamily="18" charset="0"/>
              </a:rPr>
              <a:t> (Eds.) WJ Nuttall, DV Gibson, A Ibarra-</a:t>
            </a:r>
            <a:r>
              <a:rPr lang="en-US" sz="1600" dirty="0" err="1">
                <a:solidFill>
                  <a:srgbClr val="000000"/>
                </a:solidFill>
                <a:latin typeface="Arial" panose="020B0604020202020204" pitchFamily="34" charset="0"/>
                <a:ea typeface="Times New Roman" panose="02020603050405020304" pitchFamily="18" charset="0"/>
              </a:rPr>
              <a:t>Yunez</a:t>
            </a:r>
            <a:r>
              <a:rPr lang="en-US" sz="1600" dirty="0">
                <a:solidFill>
                  <a:srgbClr val="000000"/>
                </a:solidFill>
                <a:latin typeface="Arial" panose="020B0604020202020204" pitchFamily="34" charset="0"/>
                <a:ea typeface="Times New Roman" panose="02020603050405020304" pitchFamily="18" charset="0"/>
              </a:rPr>
              <a:t> and D </a:t>
            </a:r>
            <a:r>
              <a:rPr lang="en-US" sz="1600" dirty="0" err="1">
                <a:solidFill>
                  <a:srgbClr val="000000"/>
                </a:solidFill>
                <a:latin typeface="Arial" panose="020B0604020202020204" pitchFamily="34" charset="0"/>
                <a:ea typeface="Times New Roman" panose="02020603050405020304" pitchFamily="18" charset="0"/>
              </a:rPr>
              <a:t>Trzmielak</a:t>
            </a:r>
            <a:r>
              <a:rPr lang="en-US" sz="1600" dirty="0">
                <a:solidFill>
                  <a:srgbClr val="000000"/>
                </a:solidFill>
                <a:latin typeface="Arial" panose="020B0604020202020204" pitchFamily="34" charset="0"/>
                <a:ea typeface="Times New Roman" panose="02020603050405020304" pitchFamily="18" charset="0"/>
              </a:rPr>
              <a:t> Institution of Civil Engineers Publishing.</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Bull, R., &amp; </a:t>
            </a:r>
            <a:r>
              <a:rPr lang="en-US" sz="1600" dirty="0" err="1">
                <a:latin typeface="Arial" panose="020B0604020202020204" pitchFamily="34" charset="0"/>
                <a:cs typeface="Arial" panose="020B0604020202020204" pitchFamily="34" charset="0"/>
              </a:rPr>
              <a:t>Janda</a:t>
            </a:r>
            <a:r>
              <a:rPr lang="en-US" sz="1600" dirty="0">
                <a:latin typeface="Arial" panose="020B0604020202020204" pitchFamily="34" charset="0"/>
                <a:cs typeface="Arial" panose="020B0604020202020204" pitchFamily="34" charset="0"/>
              </a:rPr>
              <a:t>, K. (2018). Beyond feedback: introducing the 'participation gap' in </a:t>
            </a:r>
            <a:r>
              <a:rPr lang="en-US" sz="1600" dirty="0" err="1">
                <a:latin typeface="Arial" panose="020B0604020202020204" pitchFamily="34" charset="0"/>
                <a:cs typeface="Arial" panose="020B0604020202020204" pitchFamily="34" charset="0"/>
              </a:rPr>
              <a:t>organisational</a:t>
            </a:r>
            <a:r>
              <a:rPr lang="en-US" sz="1600" dirty="0">
                <a:latin typeface="Arial" panose="020B0604020202020204" pitchFamily="34" charset="0"/>
                <a:cs typeface="Arial" panose="020B0604020202020204" pitchFamily="34" charset="0"/>
              </a:rPr>
              <a:t> energy management. </a:t>
            </a:r>
            <a:r>
              <a:rPr lang="en-US" sz="1600" i="1" dirty="0">
                <a:latin typeface="Arial" panose="020B0604020202020204" pitchFamily="34" charset="0"/>
                <a:cs typeface="Arial" panose="020B0604020202020204" pitchFamily="34" charset="0"/>
              </a:rPr>
              <a:t>Building Research and Information 46 (3), pp. 200-215.</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Bull, R., &amp; </a:t>
            </a:r>
            <a:r>
              <a:rPr lang="en-GB" sz="1600" dirty="0" err="1">
                <a:latin typeface="Arial" panose="020B0604020202020204" pitchFamily="34" charset="0"/>
                <a:cs typeface="Arial" panose="020B0604020202020204" pitchFamily="34" charset="0"/>
              </a:rPr>
              <a:t>Azennoud</a:t>
            </a:r>
            <a:r>
              <a:rPr lang="en-GB" sz="1600" dirty="0">
                <a:latin typeface="Arial" panose="020B0604020202020204" pitchFamily="34" charset="0"/>
                <a:cs typeface="Arial" panose="020B0604020202020204" pitchFamily="34" charset="0"/>
              </a:rPr>
              <a:t>, M. (2016) Smart participation- social learning: a model of participation. Energy – Proceedings of ICE. http://www.icevirtuallibrary.com/doi/abs/10.1680/jener.15.00030 1-8.</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Bull, R., Lemon, M., </a:t>
            </a:r>
            <a:r>
              <a:rPr lang="en-GB" sz="1600" dirty="0" err="1">
                <a:latin typeface="Arial" panose="020B0604020202020204" pitchFamily="34" charset="0"/>
                <a:cs typeface="Arial" panose="020B0604020202020204" pitchFamily="34" charset="0"/>
              </a:rPr>
              <a:t>Everitt</a:t>
            </a:r>
            <a:r>
              <a:rPr lang="en-GB" sz="1600" dirty="0">
                <a:latin typeface="Arial" panose="020B0604020202020204" pitchFamily="34" charset="0"/>
                <a:cs typeface="Arial" panose="020B0604020202020204" pitchFamily="34" charset="0"/>
              </a:rPr>
              <a:t>, D., &amp; Stuart, G. (2015). Moving beyond feedback: Energy behaviour and local engagement in the United Kingdom. Energy Research &amp; Social Science 8 32-40</a:t>
            </a:r>
          </a:p>
          <a:p>
            <a:pPr marL="285750" lvl="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Bull, R., J. </a:t>
            </a:r>
            <a:r>
              <a:rPr lang="fr-FR" sz="1600" dirty="0" err="1">
                <a:latin typeface="Arial" panose="020B0604020202020204" pitchFamily="34" charset="0"/>
                <a:cs typeface="Arial" panose="020B0604020202020204" pitchFamily="34" charset="0"/>
              </a:rPr>
              <a:t>Petts</a:t>
            </a:r>
            <a:r>
              <a:rPr lang="fr-FR" sz="1600" dirty="0">
                <a:latin typeface="Arial" panose="020B0604020202020204" pitchFamily="34" charset="0"/>
                <a:cs typeface="Arial" panose="020B0604020202020204" pitchFamily="34" charset="0"/>
              </a:rPr>
              <a:t>, et al. </a:t>
            </a:r>
            <a:r>
              <a:rPr lang="en-GB" sz="1600" dirty="0">
                <a:latin typeface="Arial" panose="020B0604020202020204" pitchFamily="34" charset="0"/>
                <a:cs typeface="Arial" panose="020B0604020202020204" pitchFamily="34" charset="0"/>
              </a:rPr>
              <a:t>(2008). "Social Learning from Public Engagement: Dreaming the impossible?" </a:t>
            </a:r>
            <a:r>
              <a:rPr lang="en-GB" sz="1600" i="1" dirty="0">
                <a:latin typeface="Arial" panose="020B0604020202020204" pitchFamily="34" charset="0"/>
                <a:cs typeface="Arial" panose="020B0604020202020204" pitchFamily="34" charset="0"/>
              </a:rPr>
              <a:t>Journal of Environmental Management and Planning</a:t>
            </a:r>
            <a:r>
              <a:rPr lang="en-GB" sz="1600" dirty="0">
                <a:latin typeface="Arial" panose="020B0604020202020204" pitchFamily="34" charset="0"/>
                <a:cs typeface="Arial" panose="020B0604020202020204" pitchFamily="34" charset="0"/>
              </a:rPr>
              <a:t> 51(5): 703-718.</a:t>
            </a:r>
          </a:p>
          <a:p>
            <a:endParaRPr lang="en-GB" sz="1600" dirty="0">
              <a:latin typeface="Arial" panose="020B0604020202020204" pitchFamily="34" charset="0"/>
              <a:cs typeface="Arial" panose="020B0604020202020204" pitchFamily="34" charset="0"/>
            </a:endParaRPr>
          </a:p>
          <a:p>
            <a:pPr marL="2286000" lvl="5" indent="0">
              <a:buNone/>
            </a:pPr>
            <a:r>
              <a:rPr lang="en-GB" sz="1600" b="1" dirty="0">
                <a:latin typeface="Arial" panose="020B0604020202020204" pitchFamily="34" charset="0"/>
                <a:cs typeface="Arial" panose="020B0604020202020204" pitchFamily="34" charset="0"/>
              </a:rPr>
              <a:t>Contact: </a:t>
            </a:r>
            <a:r>
              <a:rPr lang="en-GB" sz="1600" b="1" dirty="0">
                <a:latin typeface="Arial" panose="020B0604020202020204" pitchFamily="34" charset="0"/>
                <a:cs typeface="Arial" panose="020B0604020202020204" pitchFamily="34" charset="0"/>
                <a:hlinkClick r:id="rId3"/>
              </a:rPr>
              <a:t>richard.bull@ntu.ac.uk</a:t>
            </a:r>
            <a:endParaRPr lang="en-GB" sz="1600" b="1" dirty="0">
              <a:latin typeface="Arial" panose="020B0604020202020204" pitchFamily="34" charset="0"/>
              <a:cs typeface="Arial" panose="020B0604020202020204" pitchFamily="34" charset="0"/>
            </a:endParaRPr>
          </a:p>
          <a:p>
            <a:pPr marL="2286000" lvl="5" indent="0">
              <a:buNone/>
            </a:pPr>
            <a:r>
              <a:rPr lang="en-GB" sz="1600" b="1" dirty="0">
                <a:latin typeface="Arial" panose="020B0604020202020204" pitchFamily="34" charset="0"/>
                <a:cs typeface="Arial" panose="020B0604020202020204" pitchFamily="34" charset="0"/>
              </a:rPr>
              <a:t>Twitter: @</a:t>
            </a:r>
            <a:r>
              <a:rPr lang="en-GB" sz="1600" b="1" dirty="0" err="1">
                <a:latin typeface="Arial" panose="020B0604020202020204" pitchFamily="34" charset="0"/>
                <a:cs typeface="Arial" panose="020B0604020202020204" pitchFamily="34" charset="0"/>
              </a:rPr>
              <a:t>richbull</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7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1B4261C-A8D4-4DA5-9EF5-257E567963E4}"/>
              </a:ext>
            </a:extLst>
          </p:cNvPr>
          <p:cNvPicPr>
            <a:picLocks noGrp="1" noChangeAspect="1"/>
          </p:cNvPicPr>
          <p:nvPr>
            <p:ph idx="1"/>
          </p:nvPr>
        </p:nvPicPr>
        <p:blipFill>
          <a:blip r:embed="rId4"/>
          <a:stretch>
            <a:fillRect/>
          </a:stretch>
        </p:blipFill>
        <p:spPr>
          <a:xfrm>
            <a:off x="-161925" y="0"/>
            <a:ext cx="12515850" cy="7010400"/>
          </a:xfrm>
          <a:blipFill>
            <a:blip r:embed="rId3"/>
            <a:tile tx="0" ty="0" sx="100000" sy="100000" flip="none" algn="tl"/>
          </a:blipFill>
        </p:spPr>
      </p:pic>
    </p:spTree>
    <p:extLst>
      <p:ext uri="{BB962C8B-B14F-4D97-AF65-F5344CB8AC3E}">
        <p14:creationId xmlns:p14="http://schemas.microsoft.com/office/powerpoint/2010/main" val="227381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82359"/>
            <a:ext cx="10972801" cy="989635"/>
          </a:xfrm>
        </p:spPr>
        <p:txBody>
          <a:bodyPr>
            <a:noAutofit/>
          </a:bodyPr>
          <a:lstStyle/>
          <a:p>
            <a:r>
              <a:rPr lang="en-US" sz="3200" b="1" dirty="0">
                <a:latin typeface="Arial" panose="020B0604020202020204" pitchFamily="34" charset="0"/>
                <a:cs typeface="Arial" panose="020B0604020202020204" pitchFamily="34" charset="0"/>
              </a:rPr>
              <a:t>The challenge of energy &amp; </a:t>
            </a:r>
            <a:r>
              <a:rPr lang="en-US" sz="3200" b="1" dirty="0" err="1">
                <a:latin typeface="Arial" panose="020B0604020202020204" pitchFamily="34" charset="0"/>
                <a:cs typeface="Arial" panose="020B0604020202020204" pitchFamily="34" charset="0"/>
              </a:rPr>
              <a:t>behaviour</a:t>
            </a:r>
            <a:r>
              <a:rPr lang="en-US" sz="3200" b="1" dirty="0">
                <a:latin typeface="Arial" panose="020B0604020202020204" pitchFamily="34" charset="0"/>
                <a:cs typeface="Arial" panose="020B0604020202020204" pitchFamily="34" charset="0"/>
              </a:rPr>
              <a:t> in non-domestic buildings </a:t>
            </a:r>
            <a:r>
              <a:rPr lang="en-GB" sz="3200" b="1" dirty="0">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sp>
        <p:nvSpPr>
          <p:cNvPr id="5" name="TextBox 4"/>
          <p:cNvSpPr txBox="1"/>
          <p:nvPr/>
        </p:nvSpPr>
        <p:spPr>
          <a:xfrm>
            <a:off x="609601" y="1941088"/>
            <a:ext cx="11292589" cy="3759329"/>
          </a:xfrm>
          <a:prstGeom prst="rect">
            <a:avLst/>
          </a:prstGeom>
          <a:noFill/>
        </p:spPr>
        <p:txBody>
          <a:bodyPr wrap="square" lIns="108805" tIns="54403" rIns="108805" bIns="54403" rtlCol="0">
            <a:spAutoFit/>
          </a:bodyPr>
          <a:lstStyle/>
          <a:p>
            <a:pPr marL="340026" indent="-340026">
              <a:buFont typeface="Arial"/>
              <a:buChar char="•"/>
            </a:pPr>
            <a:r>
              <a:rPr lang="en-US" sz="2635" dirty="0" err="1">
                <a:latin typeface="Arial" panose="020B0604020202020204" pitchFamily="34" charset="0"/>
                <a:cs typeface="Arial" panose="020B0604020202020204" pitchFamily="34" charset="0"/>
              </a:rPr>
              <a:t>Organisations</a:t>
            </a:r>
            <a:r>
              <a:rPr lang="en-US" sz="2635" dirty="0">
                <a:latin typeface="Arial" panose="020B0604020202020204" pitchFamily="34" charset="0"/>
                <a:cs typeface="Arial" panose="020B0604020202020204" pitchFamily="34" charset="0"/>
              </a:rPr>
              <a:t> (including commercial, public and industrial) account for between </a:t>
            </a:r>
            <a:r>
              <a:rPr lang="en-US" sz="2635" b="1" dirty="0">
                <a:latin typeface="Arial" panose="020B0604020202020204" pitchFamily="34" charset="0"/>
                <a:cs typeface="Arial" panose="020B0604020202020204" pitchFamily="34" charset="0"/>
              </a:rPr>
              <a:t>50% and 60% of energy use </a:t>
            </a:r>
            <a:r>
              <a:rPr lang="en-US" sz="2635" dirty="0">
                <a:latin typeface="Arial" panose="020B0604020202020204" pitchFamily="34" charset="0"/>
                <a:cs typeface="Arial" panose="020B0604020202020204" pitchFamily="34" charset="0"/>
              </a:rPr>
              <a:t>worldwide</a:t>
            </a:r>
          </a:p>
          <a:p>
            <a:pPr marL="340026" indent="-340026">
              <a:buFont typeface="Arial"/>
              <a:buChar char="•"/>
            </a:pPr>
            <a:r>
              <a:rPr lang="en-US" sz="2635" b="1" dirty="0">
                <a:latin typeface="Arial" panose="020B0604020202020204" pitchFamily="34" charset="0"/>
                <a:cs typeface="Arial" panose="020B0604020202020204" pitchFamily="34" charset="0"/>
              </a:rPr>
              <a:t>Buildings (non-</a:t>
            </a:r>
            <a:r>
              <a:rPr lang="en-US" sz="2635" b="1" dirty="0" err="1">
                <a:latin typeface="Arial" panose="020B0604020202020204" pitchFamily="34" charset="0"/>
                <a:cs typeface="Arial" panose="020B0604020202020204" pitchFamily="34" charset="0"/>
              </a:rPr>
              <a:t>dom</a:t>
            </a:r>
            <a:r>
              <a:rPr lang="en-US" sz="2635" b="1" dirty="0">
                <a:latin typeface="Arial" panose="020B0604020202020204" pitchFamily="34" charset="0"/>
                <a:cs typeface="Arial" panose="020B0604020202020204" pitchFamily="34" charset="0"/>
              </a:rPr>
              <a:t>) constituting 18% of emissions </a:t>
            </a:r>
            <a:r>
              <a:rPr lang="en-US" sz="2635" dirty="0">
                <a:latin typeface="Arial" panose="020B0604020202020204" pitchFamily="34" charset="0"/>
                <a:cs typeface="Arial" panose="020B0604020202020204" pitchFamily="34" charset="0"/>
              </a:rPr>
              <a:t>from buildings in the UK and 20% globally </a:t>
            </a:r>
          </a:p>
          <a:p>
            <a:pPr marL="340026" indent="-340026">
              <a:buFont typeface="Arial"/>
              <a:buChar char="•"/>
            </a:pPr>
            <a:r>
              <a:rPr lang="en-US" sz="2635" b="1" dirty="0">
                <a:latin typeface="Arial" panose="020B0604020202020204" pitchFamily="34" charset="0"/>
                <a:cs typeface="Arial" panose="020B0604020202020204" pitchFamily="34" charset="0"/>
              </a:rPr>
              <a:t>More complex </a:t>
            </a:r>
            <a:r>
              <a:rPr lang="en-US" sz="2635" dirty="0">
                <a:latin typeface="Arial" panose="020B0604020202020204" pitchFamily="34" charset="0"/>
                <a:cs typeface="Arial" panose="020B0604020202020204" pitchFamily="34" charset="0"/>
              </a:rPr>
              <a:t>– in terms of building type/agency/control/ethics/organizational culture/hierarchies</a:t>
            </a:r>
          </a:p>
          <a:p>
            <a:pPr marL="340026" indent="-340026">
              <a:buFont typeface="Arial"/>
              <a:buChar char="•"/>
            </a:pPr>
            <a:r>
              <a:rPr lang="en-US" sz="2635" b="1" dirty="0">
                <a:latin typeface="Arial" panose="020B0604020202020204" pitchFamily="34" charset="0"/>
                <a:cs typeface="Arial" panose="020B0604020202020204" pitchFamily="34" charset="0"/>
              </a:rPr>
              <a:t>Increasing research </a:t>
            </a:r>
            <a:r>
              <a:rPr lang="en-US" sz="2635" dirty="0">
                <a:latin typeface="Arial" panose="020B0604020202020204" pitchFamily="34" charset="0"/>
                <a:cs typeface="Arial" panose="020B0604020202020204" pitchFamily="34" charset="0"/>
              </a:rPr>
              <a:t>and interest in digital economy and ICT based solutions, e.g. </a:t>
            </a:r>
            <a:r>
              <a:rPr lang="en-US" sz="2635" dirty="0" err="1">
                <a:latin typeface="Arial" panose="020B0604020202020204" pitchFamily="34" charset="0"/>
                <a:cs typeface="Arial" panose="020B0604020202020204" pitchFamily="34" charset="0"/>
              </a:rPr>
              <a:t>visualisation</a:t>
            </a:r>
            <a:r>
              <a:rPr lang="en-US" sz="2635" dirty="0">
                <a:latin typeface="Arial" panose="020B0604020202020204" pitchFamily="34" charset="0"/>
                <a:cs typeface="Arial" panose="020B0604020202020204" pitchFamily="34" charset="0"/>
              </a:rPr>
              <a:t> of data (feedback/dashboards) and SMART/Intelligent Buildings relating </a:t>
            </a:r>
            <a:r>
              <a:rPr lang="en-US" sz="2635" dirty="0" err="1">
                <a:latin typeface="Arial" panose="020B0604020202020204" pitchFamily="34" charset="0"/>
                <a:cs typeface="Arial" panose="020B0604020202020204" pitchFamily="34" charset="0"/>
              </a:rPr>
              <a:t>behaviour</a:t>
            </a:r>
            <a:r>
              <a:rPr lang="en-US" sz="2635" dirty="0">
                <a:latin typeface="Arial" panose="020B0604020202020204" pitchFamily="34" charset="0"/>
                <a:cs typeface="Arial" panose="020B0604020202020204" pitchFamily="34" charset="0"/>
              </a:rPr>
              <a:t> change</a:t>
            </a:r>
          </a:p>
        </p:txBody>
      </p:sp>
    </p:spTree>
    <p:extLst>
      <p:ext uri="{BB962C8B-B14F-4D97-AF65-F5344CB8AC3E}">
        <p14:creationId xmlns:p14="http://schemas.microsoft.com/office/powerpoint/2010/main" val="11939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7890" name="Picture 2" descr="http://farm4.static.flickr.com/3092/2514544307_15c1cd04a8_o.jpg"/>
          <p:cNvPicPr>
            <a:picLocks noChangeAspect="1" noChangeArrowheads="1"/>
          </p:cNvPicPr>
          <p:nvPr/>
        </p:nvPicPr>
        <p:blipFill rotWithShape="1">
          <a:blip r:embed="rId3" cstate="print"/>
          <a:srcRect t="6904" b="6905"/>
          <a:stretch/>
        </p:blipFill>
        <p:spPr bwMode="auto">
          <a:xfrm>
            <a:off x="20" y="1282"/>
            <a:ext cx="12191980" cy="6856718"/>
          </a:xfrm>
          <a:prstGeom prst="rect">
            <a:avLst/>
          </a:prstGeom>
          <a:noFill/>
        </p:spPr>
      </p:pic>
    </p:spTree>
    <p:extLst>
      <p:ext uri="{BB962C8B-B14F-4D97-AF65-F5344CB8AC3E}">
        <p14:creationId xmlns:p14="http://schemas.microsoft.com/office/powerpoint/2010/main" val="37047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Content Placeholder 3" descr="IMG_0947.jpg"/>
          <p:cNvPicPr>
            <a:picLocks noGrp="1" noChangeAspect="1"/>
          </p:cNvPicPr>
          <p:nvPr>
            <p:ph idx="1"/>
          </p:nvPr>
        </p:nvPicPr>
        <p:blipFill>
          <a:blip r:embed="rId3">
            <a:extLst>
              <a:ext uri="{28A0092B-C50C-407E-A947-70E740481C1C}">
                <a14:useLocalDpi xmlns:a14="http://schemas.microsoft.com/office/drawing/2010/main" val="0"/>
              </a:ext>
            </a:extLst>
          </a:blip>
          <a:srcRect l="-1270" r="-829"/>
          <a:stretch>
            <a:fillRect/>
          </a:stretch>
        </p:blipFill>
        <p:spPr>
          <a:xfrm>
            <a:off x="5038619" y="1303738"/>
            <a:ext cx="2978256" cy="3905708"/>
          </a:xfrm>
        </p:spPr>
      </p:pic>
      <p:sp>
        <p:nvSpPr>
          <p:cNvPr id="7" name="Title 1"/>
          <p:cNvSpPr txBox="1">
            <a:spLocks/>
          </p:cNvSpPr>
          <p:nvPr/>
        </p:nvSpPr>
        <p:spPr>
          <a:xfrm>
            <a:off x="8016875" y="4497388"/>
            <a:ext cx="4175125" cy="1655762"/>
          </a:xfrm>
          <a:prstGeom prst="rect">
            <a:avLst/>
          </a:prstGeom>
          <a:solidFill>
            <a:srgbClr val="FFFF00"/>
          </a:solidFill>
          <a:ln>
            <a:noFill/>
          </a:ln>
        </p:spPr>
        <p:style>
          <a:lnRef idx="1">
            <a:schemeClr val="accent6"/>
          </a:lnRef>
          <a:fillRef idx="3">
            <a:schemeClr val="accent6"/>
          </a:fillRef>
          <a:effectRef idx="2">
            <a:schemeClr val="accent6"/>
          </a:effectRef>
          <a:fontRef idx="minor">
            <a:schemeClr val="lt1"/>
          </a:fontRef>
        </p:style>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dist">
              <a:defRPr/>
            </a:pPr>
            <a:r>
              <a:rPr lang="en-US" sz="2800" dirty="0">
                <a:solidFill>
                  <a:srgbClr val="000000"/>
                </a:solidFill>
              </a:rPr>
              <a:t>If ‘they’ have the right information ‘they’ will change </a:t>
            </a:r>
            <a:r>
              <a:rPr lang="en-US" sz="2800" dirty="0" err="1">
                <a:solidFill>
                  <a:srgbClr val="000000"/>
                </a:solidFill>
              </a:rPr>
              <a:t>behaviour</a:t>
            </a:r>
            <a:r>
              <a:rPr lang="en-US" sz="2800" dirty="0">
                <a:solidFill>
                  <a:srgbClr val="000000"/>
                </a:solidFill>
              </a:rPr>
              <a:t> . . . ? </a:t>
            </a:r>
          </a:p>
        </p:txBody>
      </p:sp>
      <p:pic>
        <p:nvPicPr>
          <p:cNvPr id="8" name="Content Placeholder 10" descr="DEC.jpg">
            <a:extLst>
              <a:ext uri="{FF2B5EF4-FFF2-40B4-BE49-F238E27FC236}">
                <a16:creationId xmlns:a16="http://schemas.microsoft.com/office/drawing/2014/main" id="{6B99F748-902B-44F0-8C71-EC24A5419D87}"/>
              </a:ext>
            </a:extLst>
          </p:cNvPr>
          <p:cNvPicPr>
            <a:picLocks noChangeAspect="1"/>
          </p:cNvPicPr>
          <p:nvPr/>
        </p:nvPicPr>
        <p:blipFill>
          <a:blip r:embed="rId4" cstate="print"/>
          <a:stretch>
            <a:fillRect/>
          </a:stretch>
        </p:blipFill>
        <p:spPr>
          <a:xfrm>
            <a:off x="0" y="0"/>
            <a:ext cx="4796287" cy="6757166"/>
          </a:xfrm>
          <a:prstGeom prst="rect">
            <a:avLst/>
          </a:prstGeom>
        </p:spPr>
      </p:pic>
      <p:pic>
        <p:nvPicPr>
          <p:cNvPr id="9" name="Picture 8">
            <a:extLst>
              <a:ext uri="{FF2B5EF4-FFF2-40B4-BE49-F238E27FC236}">
                <a16:creationId xmlns:a16="http://schemas.microsoft.com/office/drawing/2014/main" id="{44717AE7-2F32-4F92-BBF2-BCDC718C459A}"/>
              </a:ext>
            </a:extLst>
          </p:cNvPr>
          <p:cNvPicPr/>
          <p:nvPr/>
        </p:nvPicPr>
        <p:blipFill>
          <a:blip r:embed="rId5" cstate="print"/>
          <a:srcRect/>
          <a:stretch>
            <a:fillRect/>
          </a:stretch>
        </p:blipFill>
        <p:spPr bwMode="auto">
          <a:xfrm>
            <a:off x="8016875" y="-1"/>
            <a:ext cx="4175125" cy="2971801"/>
          </a:xfrm>
          <a:prstGeom prst="rect">
            <a:avLst/>
          </a:prstGeom>
          <a:noFill/>
          <a:ln w="9525">
            <a:noFill/>
            <a:miter lim="800000"/>
            <a:headEnd/>
            <a:tailEnd/>
          </a:ln>
        </p:spPr>
      </p:pic>
    </p:spTree>
    <p:extLst>
      <p:ext uri="{BB962C8B-B14F-4D97-AF65-F5344CB8AC3E}">
        <p14:creationId xmlns:p14="http://schemas.microsoft.com/office/powerpoint/2010/main" val="2994647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Three benefits of engagement</a:t>
            </a:r>
          </a:p>
        </p:txBody>
      </p:sp>
      <p:sp>
        <p:nvSpPr>
          <p:cNvPr id="4" name="Content Placeholder 1"/>
          <p:cNvSpPr>
            <a:spLocks noGrp="1"/>
          </p:cNvSpPr>
          <p:nvPr>
            <p:ph idx="1"/>
          </p:nvPr>
        </p:nvSpPr>
        <p:spPr>
          <a:xfrm>
            <a:off x="458519" y="1754988"/>
            <a:ext cx="11330039" cy="3676949"/>
          </a:xfrm>
        </p:spPr>
        <p:txBody>
          <a:bodyPr/>
          <a:lstStyle/>
          <a:p>
            <a:pPr marL="502006" indent="-502006">
              <a:lnSpc>
                <a:spcPct val="120000"/>
              </a:lnSpc>
              <a:buFont typeface="+mj-lt"/>
              <a:buAutoNum type="arabicPeriod"/>
            </a:pPr>
            <a:r>
              <a:rPr lang="en-GB" b="1" dirty="0">
                <a:latin typeface="Arial" panose="020B0604020202020204" pitchFamily="34" charset="0"/>
                <a:cs typeface="Arial" panose="020B0604020202020204" pitchFamily="34" charset="0"/>
              </a:rPr>
              <a:t>Democracy is increased </a:t>
            </a:r>
            <a:r>
              <a:rPr lang="en-GB" dirty="0">
                <a:latin typeface="Arial" panose="020B0604020202020204" pitchFamily="34" charset="0"/>
                <a:cs typeface="Arial" panose="020B0604020202020204" pitchFamily="34" charset="0"/>
              </a:rPr>
              <a:t>as all citizens have a right to participate and be represented in environmental decision making</a:t>
            </a:r>
          </a:p>
          <a:p>
            <a:pPr marL="502006" indent="-502006">
              <a:lnSpc>
                <a:spcPct val="120000"/>
              </a:lnSpc>
              <a:buFont typeface="+mj-lt"/>
              <a:buAutoNum type="arabicPeriod"/>
            </a:pPr>
            <a:r>
              <a:rPr lang="en-GB" b="1" dirty="0">
                <a:latin typeface="Arial" panose="020B0604020202020204" pitchFamily="34" charset="0"/>
                <a:cs typeface="Arial" panose="020B0604020202020204" pitchFamily="34" charset="0"/>
              </a:rPr>
              <a:t>Non-experts </a:t>
            </a:r>
            <a:r>
              <a:rPr lang="en-GB" dirty="0">
                <a:latin typeface="Arial" panose="020B0604020202020204" pitchFamily="34" charset="0"/>
                <a:cs typeface="Arial" panose="020B0604020202020204" pitchFamily="34" charset="0"/>
              </a:rPr>
              <a:t>are often more attune to the ethical issues of a situation</a:t>
            </a:r>
          </a:p>
          <a:p>
            <a:pPr marL="502006" indent="-502006">
              <a:lnSpc>
                <a:spcPct val="120000"/>
              </a:lnSpc>
              <a:buFont typeface="+mj-lt"/>
              <a:buAutoNum type="arabicPeriod"/>
            </a:pPr>
            <a:r>
              <a:rPr lang="en-GB" b="1" dirty="0">
                <a:latin typeface="Arial" panose="020B0604020202020204" pitchFamily="34" charset="0"/>
                <a:cs typeface="Arial" panose="020B0604020202020204" pitchFamily="34" charset="0"/>
              </a:rPr>
              <a:t>Greater acceptance </a:t>
            </a:r>
            <a:r>
              <a:rPr lang="en-GB" dirty="0">
                <a:latin typeface="Arial" panose="020B0604020202020204" pitchFamily="34" charset="0"/>
                <a:cs typeface="Arial" panose="020B0604020202020204" pitchFamily="34" charset="0"/>
              </a:rPr>
              <a:t>can often be achieved by involving </a:t>
            </a:r>
            <a:r>
              <a:rPr lang="en-GB" i="1" dirty="0">
                <a:latin typeface="Arial" panose="020B0604020202020204" pitchFamily="34" charset="0"/>
                <a:cs typeface="Arial" panose="020B0604020202020204" pitchFamily="34" charset="0"/>
              </a:rPr>
              <a:t>all</a:t>
            </a:r>
            <a:r>
              <a:rPr lang="en-GB" dirty="0">
                <a:latin typeface="Arial" panose="020B0604020202020204" pitchFamily="34" charset="0"/>
                <a:cs typeface="Arial" panose="020B0604020202020204" pitchFamily="34" charset="0"/>
              </a:rPr>
              <a:t> those affected by the particular situation</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2543175" y="5748191"/>
            <a:ext cx="9648825" cy="587853"/>
          </a:xfrm>
          <a:prstGeom prst="rect">
            <a:avLst/>
          </a:prstGeom>
        </p:spPr>
        <p:txBody>
          <a:bodyPr wrap="square">
            <a:spAutoFit/>
          </a:bodyPr>
          <a:lstStyle/>
          <a:p>
            <a:r>
              <a:rPr lang="en-GB" sz="1610" dirty="0">
                <a:latin typeface="Arial" panose="020B0604020202020204" pitchFamily="34" charset="0"/>
                <a:cs typeface="Arial" panose="020B0604020202020204" pitchFamily="34" charset="0"/>
              </a:rPr>
              <a:t>B, </a:t>
            </a:r>
            <a:r>
              <a:rPr lang="en-US" sz="1610" dirty="0" err="1">
                <a:latin typeface="Arial" panose="020B0604020202020204" pitchFamily="34" charset="0"/>
                <a:cs typeface="Arial" panose="020B0604020202020204" pitchFamily="34" charset="0"/>
              </a:rPr>
              <a:t>Sovacool</a:t>
            </a:r>
            <a:r>
              <a:rPr lang="en-US" sz="1610" dirty="0">
                <a:latin typeface="Arial" panose="020B0604020202020204" pitchFamily="34" charset="0"/>
                <a:cs typeface="Arial" panose="020B0604020202020204" pitchFamily="34" charset="0"/>
              </a:rPr>
              <a:t>, “What are we doing here? Analyzing fifteen years of energy scholarship and proposing a social science research agenda.” </a:t>
            </a:r>
            <a:r>
              <a:rPr lang="en-US" sz="1610" i="1" dirty="0">
                <a:latin typeface="Arial" panose="020B0604020202020204" pitchFamily="34" charset="0"/>
                <a:cs typeface="Arial" panose="020B0604020202020204" pitchFamily="34" charset="0"/>
              </a:rPr>
              <a:t>Energy Research &amp; Social Science</a:t>
            </a:r>
            <a:r>
              <a:rPr lang="en-US" sz="1610" dirty="0">
                <a:latin typeface="Arial" panose="020B0604020202020204" pitchFamily="34" charset="0"/>
                <a:cs typeface="Arial" panose="020B0604020202020204" pitchFamily="34" charset="0"/>
              </a:rPr>
              <a:t> 1: pp. 1-29 (2014).</a:t>
            </a:r>
            <a:r>
              <a:rPr lang="en-GB" sz="1610" dirty="0">
                <a:latin typeface="Arial" panose="020B0604020202020204" pitchFamily="34" charset="0"/>
                <a:cs typeface="Arial" panose="020B0604020202020204" pitchFamily="34" charset="0"/>
              </a:rPr>
              <a:t> </a:t>
            </a:r>
            <a:endParaRPr lang="en-US" sz="161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54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910D895-E7D0-FD49-A81F-A5F1AE1E5062}"/>
              </a:ext>
            </a:extLst>
          </p:cNvPr>
          <p:cNvSpPr>
            <a:spLocks noGrp="1"/>
          </p:cNvSpPr>
          <p:nvPr>
            <p:ph sz="half" idx="2"/>
          </p:nvPr>
        </p:nvSpPr>
        <p:spPr>
          <a:xfrm>
            <a:off x="6785901" y="997479"/>
            <a:ext cx="5181600" cy="4863042"/>
          </a:xfrm>
        </p:spPr>
        <p:txBody>
          <a:bodyPr>
            <a:normAutofit/>
          </a:bodyPr>
          <a:lstStyle/>
          <a:p>
            <a:pPr marL="457200" indent="-457200">
              <a:buFont typeface="Arial" panose="020B0604020202020204" pitchFamily="34" charset="0"/>
              <a:buChar char="•"/>
            </a:pPr>
            <a:r>
              <a:rPr lang="en-GB" dirty="0">
                <a:latin typeface="Arial" panose="020B0604020202020204" pitchFamily="34" charset="0"/>
                <a:cs typeface="Arial" panose="020B0604020202020204" pitchFamily="34" charset="0"/>
              </a:rPr>
              <a:t>Genuine opportunities for engagement: citizens fora, workplace networks</a:t>
            </a:r>
          </a:p>
          <a:p>
            <a:pPr marL="457200" indent="-457200">
              <a:buFont typeface="Arial" panose="020B0604020202020204" pitchFamily="34" charset="0"/>
              <a:buChar char="•"/>
            </a:pPr>
            <a:r>
              <a:rPr lang="en-GB" dirty="0">
                <a:latin typeface="Arial" panose="020B0604020202020204" pitchFamily="34" charset="0"/>
                <a:cs typeface="Arial" panose="020B0604020202020204" pitchFamily="34" charset="0"/>
              </a:rPr>
              <a:t>ICT Platforms to actually share information </a:t>
            </a:r>
          </a:p>
          <a:p>
            <a:pPr marL="457200" indent="-457200">
              <a:buFont typeface="Arial" panose="020B0604020202020204" pitchFamily="34" charset="0"/>
              <a:buChar char="•"/>
            </a:pPr>
            <a:r>
              <a:rPr lang="en-GB" dirty="0">
                <a:latin typeface="Arial" panose="020B0604020202020204" pitchFamily="34" charset="0"/>
                <a:cs typeface="Arial" panose="020B0604020202020204" pitchFamily="34" charset="0"/>
              </a:rPr>
              <a:t>Creative visualisations</a:t>
            </a:r>
          </a:p>
          <a:p>
            <a:pPr marL="457200" indent="-457200">
              <a:buFont typeface="Arial" panose="020B0604020202020204" pitchFamily="34" charset="0"/>
              <a:buChar char="•"/>
            </a:pPr>
            <a:r>
              <a:rPr lang="en-GB" dirty="0">
                <a:latin typeface="Arial" panose="020B0604020202020204" pitchFamily="34" charset="0"/>
                <a:cs typeface="Arial" panose="020B0604020202020204" pitchFamily="34" charset="0"/>
              </a:rPr>
              <a:t>Meaningful data</a:t>
            </a:r>
          </a:p>
          <a:p>
            <a:pPr marL="457200" indent="-457200">
              <a:buFont typeface="Arial" panose="020B0604020202020204" pitchFamily="34" charset="0"/>
              <a:buChar char="•"/>
            </a:pPr>
            <a:r>
              <a:rPr lang="en-GB" dirty="0">
                <a:latin typeface="Arial" panose="020B0604020202020204" pitchFamily="34" charset="0"/>
                <a:cs typeface="Arial" panose="020B0604020202020204" pitchFamily="34" charset="0"/>
              </a:rPr>
              <a:t>Rethinking roles and responsibilities</a:t>
            </a:r>
          </a:p>
          <a:p>
            <a:endParaRPr lang="en-GB" dirty="0"/>
          </a:p>
        </p:txBody>
      </p:sp>
      <p:pic>
        <p:nvPicPr>
          <p:cNvPr id="13" name="Picture 12" descr="Slide1.tiff">
            <a:extLst>
              <a:ext uri="{FF2B5EF4-FFF2-40B4-BE49-F238E27FC236}">
                <a16:creationId xmlns:a16="http://schemas.microsoft.com/office/drawing/2014/main" id="{434F9959-A566-BB4C-BCD2-2527D94F0289}"/>
              </a:ext>
            </a:extLst>
          </p:cNvPr>
          <p:cNvPicPr>
            <a:picLocks noChangeAspect="1"/>
          </p:cNvPicPr>
          <p:nvPr/>
        </p:nvPicPr>
        <p:blipFill rotWithShape="1">
          <a:blip r:embed="rId3">
            <a:extLst>
              <a:ext uri="{28A0092B-C50C-407E-A947-70E740481C1C}">
                <a14:useLocalDpi xmlns:a14="http://schemas.microsoft.com/office/drawing/2010/main" val="0"/>
              </a:ext>
            </a:extLst>
          </a:blip>
          <a:srcRect l="17258" t="18586" r="46630" b="18955"/>
          <a:stretch/>
        </p:blipFill>
        <p:spPr>
          <a:xfrm>
            <a:off x="605499" y="254826"/>
            <a:ext cx="5490501" cy="5926518"/>
          </a:xfrm>
          <a:prstGeom prst="rect">
            <a:avLst/>
          </a:prstGeom>
        </p:spPr>
      </p:pic>
    </p:spTree>
    <p:extLst>
      <p:ext uri="{BB962C8B-B14F-4D97-AF65-F5344CB8AC3E}">
        <p14:creationId xmlns:p14="http://schemas.microsoft.com/office/powerpoint/2010/main" val="23226673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99021" y="3329608"/>
            <a:ext cx="3087515" cy="352839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7711003" y="0"/>
            <a:ext cx="3063553" cy="3501008"/>
          </a:xfrm>
          <a:prstGeom prst="rect">
            <a:avLst/>
          </a:prstGeom>
          <a:noFill/>
          <a:ln w="9525">
            <a:noFill/>
            <a:miter lim="800000"/>
            <a:headEnd/>
            <a:tailEnd/>
          </a:ln>
          <a:effectLst/>
        </p:spPr>
      </p:pic>
      <p:pic>
        <p:nvPicPr>
          <p:cNvPr id="6" name="Content Placeholder 3" descr="deliberation 2.JPG"/>
          <p:cNvPicPr>
            <a:picLocks noGrp="1" noChangeAspect="1"/>
          </p:cNvPicPr>
          <p:nvPr>
            <p:ph idx="1"/>
          </p:nvPr>
        </p:nvPicPr>
        <p:blipFill rotWithShape="1">
          <a:blip r:embed="rId4" cstate="print"/>
          <a:srcRect l="-178" r="-1502"/>
          <a:stretch/>
        </p:blipFill>
        <p:spPr>
          <a:xfrm>
            <a:off x="2351584" y="4005064"/>
            <a:ext cx="3672408" cy="2708758"/>
          </a:xfrm>
        </p:spPr>
      </p:pic>
      <p:sp>
        <p:nvSpPr>
          <p:cNvPr id="7" name="Content Placeholder 2"/>
          <p:cNvSpPr txBox="1">
            <a:spLocks/>
          </p:cNvSpPr>
          <p:nvPr/>
        </p:nvSpPr>
        <p:spPr bwMode="auto">
          <a:xfrm>
            <a:off x="4553819" y="153146"/>
            <a:ext cx="3024336"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tabLst>
                <a:tab pos="2870200" algn="l"/>
              </a:tabLst>
              <a:defRPr/>
            </a:pPr>
            <a:r>
              <a:rPr lang="en-GB" sz="4800" kern="0" dirty="0" err="1">
                <a:ln w="12700" cmpd="sng">
                  <a:solidFill>
                    <a:schemeClr val="tx1"/>
                  </a:solidFill>
                </a:ln>
                <a:latin typeface="+mj-lt"/>
              </a:rPr>
              <a:t>Duall</a:t>
            </a:r>
            <a:r>
              <a:rPr lang="en-GB" sz="4800" kern="0" dirty="0">
                <a:ln w="12700" cmpd="sng">
                  <a:solidFill>
                    <a:schemeClr val="tx1"/>
                  </a:solidFill>
                </a:ln>
                <a:latin typeface="+mj-lt"/>
              </a:rPr>
              <a:t> </a:t>
            </a:r>
          </a:p>
          <a:p>
            <a:pPr marL="342900" indent="-342900" eaLnBrk="0" fontAlgn="base" hangingPunct="0">
              <a:spcBef>
                <a:spcPct val="20000"/>
              </a:spcBef>
              <a:spcAft>
                <a:spcPct val="0"/>
              </a:spcAft>
              <a:tabLst>
                <a:tab pos="2870200" algn="l"/>
              </a:tabLst>
              <a:defRPr/>
            </a:pPr>
            <a:endParaRPr lang="en-GB" sz="16600" kern="0" dirty="0">
              <a:latin typeface="+mj-lt"/>
              <a:cs typeface="ＭＳ Ｐゴシック" charset="-128"/>
            </a:endParaRPr>
          </a:p>
          <a:p>
            <a:pPr marL="342900" indent="-342900" eaLnBrk="0" fontAlgn="base" hangingPunct="0">
              <a:spcBef>
                <a:spcPct val="20000"/>
              </a:spcBef>
              <a:spcAft>
                <a:spcPct val="0"/>
              </a:spcAft>
              <a:tabLst>
                <a:tab pos="2870200" algn="l"/>
              </a:tabLst>
              <a:defRPr/>
            </a:pPr>
            <a:endParaRPr lang="en-US" sz="16600" kern="0" dirty="0">
              <a:latin typeface="+mj-lt"/>
              <a:cs typeface="ＭＳ Ｐゴシック" charset="-128"/>
            </a:endParaRPr>
          </a:p>
        </p:txBody>
      </p:sp>
      <p:pic>
        <p:nvPicPr>
          <p:cNvPr id="8" name="Picture 7"/>
          <p:cNvPicPr/>
          <p:nvPr/>
        </p:nvPicPr>
        <p:blipFill>
          <a:blip r:embed="rId5" cstate="print"/>
          <a:srcRect/>
          <a:stretch>
            <a:fillRect/>
          </a:stretch>
        </p:blipFill>
        <p:spPr bwMode="auto">
          <a:xfrm>
            <a:off x="664573" y="841868"/>
            <a:ext cx="5112568" cy="3212976"/>
          </a:xfrm>
          <a:prstGeom prst="rect">
            <a:avLst/>
          </a:prstGeom>
          <a:noFill/>
          <a:ln w="9525">
            <a:noFill/>
            <a:miter lim="800000"/>
            <a:headEnd/>
            <a:tailEnd/>
          </a:ln>
        </p:spPr>
      </p:pic>
    </p:spTree>
    <p:extLst>
      <p:ext uri="{BB962C8B-B14F-4D97-AF65-F5344CB8AC3E}">
        <p14:creationId xmlns:p14="http://schemas.microsoft.com/office/powerpoint/2010/main" val="157569529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1647</Words>
  <Application>Microsoft Macintosh PowerPoint</Application>
  <PresentationFormat>Widescreen</PresentationFormat>
  <Paragraphs>107</Paragraphs>
  <Slides>20</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2" baseType="lpstr">
      <vt:lpstr>Akzidenz-Grotesk Pro Bold</vt:lpstr>
      <vt:lpstr>Akzidenz-Grotesk Pro Regular</vt:lpstr>
      <vt:lpstr>Arial</vt:lpstr>
      <vt:lpstr>Calibri</vt:lpstr>
      <vt:lpstr>Cambria</vt:lpstr>
      <vt:lpstr>Impact</vt:lpstr>
      <vt:lpstr>Symbol</vt:lpstr>
      <vt:lpstr>System Font Regular</vt:lpstr>
      <vt:lpstr>Trebuchet MS</vt:lpstr>
      <vt:lpstr>Wingdings</vt:lpstr>
      <vt:lpstr>Office Theme</vt:lpstr>
      <vt:lpstr>Document</vt:lpstr>
      <vt:lpstr>PowerPoint Presentation</vt:lpstr>
      <vt:lpstr>PowerPoint Presentation</vt:lpstr>
      <vt:lpstr>PowerPoint Presentation</vt:lpstr>
      <vt:lpstr>The challenge of energy &amp; behaviour in non-domestic buildings  </vt:lpstr>
      <vt:lpstr>PowerPoint Presentation</vt:lpstr>
      <vt:lpstr>PowerPoint Presentation</vt:lpstr>
      <vt:lpstr>Three benefits of engagement</vt:lpstr>
      <vt:lpstr>PowerPoint Presentation</vt:lpstr>
      <vt:lpstr>PowerPoint Presentation</vt:lpstr>
      <vt:lpstr>PowerPoint Presentation</vt:lpstr>
      <vt:lpstr>The Gooddee2ds responsive webapp</vt:lpstr>
      <vt:lpstr>PowerPoint Presentation</vt:lpstr>
      <vt:lpstr>PowerPoint Presentation</vt:lpstr>
      <vt:lpstr>PowerPoint Presentation</vt:lpstr>
      <vt:lpstr>PowerPoint Presentation</vt:lpstr>
      <vt:lpstr>Variations in Priorities</vt:lpstr>
      <vt:lpstr>PowerPoint Presentation</vt:lpstr>
      <vt:lpstr>Bridging the participation gap</vt:lpstr>
      <vt:lpstr>Questions</vt:lpstr>
      <vt:lpstr>Further reading . .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Bull, Richard</dc:creator>
  <cp:lastModifiedBy>Bull, Richard</cp:lastModifiedBy>
  <cp:revision>2</cp:revision>
  <dcterms:created xsi:type="dcterms:W3CDTF">2020-11-23T14:35:17Z</dcterms:created>
  <dcterms:modified xsi:type="dcterms:W3CDTF">2022-10-27T09:35:46Z</dcterms:modified>
</cp:coreProperties>
</file>