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g"/>
  <Override PartName="/ppt/media/image7.jpg" ContentType="image/jpg"/>
  <Override PartName="/ppt/media/image8.jpg" ContentType="image/jpg"/>
  <Override PartName="/ppt/media/image13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0" r:id="rId7"/>
    <p:sldId id="273" r:id="rId8"/>
    <p:sldId id="280" r:id="rId9"/>
    <p:sldId id="270" r:id="rId10"/>
    <p:sldId id="272" r:id="rId11"/>
    <p:sldId id="271" r:id="rId12"/>
    <p:sldId id="274" r:id="rId13"/>
    <p:sldId id="275" r:id="rId14"/>
    <p:sldId id="276" r:id="rId15"/>
    <p:sldId id="278" r:id="rId16"/>
    <p:sldId id="279" r:id="rId17"/>
    <p:sldId id="281" r:id="rId18"/>
    <p:sldId id="268" r:id="rId19"/>
    <p:sldId id="269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1"/>
  </p:normalViewPr>
  <p:slideViewPr>
    <p:cSldViewPr>
      <p:cViewPr varScale="1">
        <p:scale>
          <a:sx n="114" d="100"/>
          <a:sy n="114" d="100"/>
        </p:scale>
        <p:origin x="37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EC8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C8428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C3C3C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C8428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C8428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4236" y="973073"/>
            <a:ext cx="230352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C8428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5946" y="1654556"/>
            <a:ext cx="9500107" cy="401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3C3C3C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TUART.FENTON@NTU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3230" y="229265"/>
            <a:ext cx="11305540" cy="6858000"/>
            <a:chOff x="446531" y="0"/>
            <a:chExt cx="11305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0"/>
              <a:ext cx="10287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6532" y="4219955"/>
              <a:ext cx="11305540" cy="2192020"/>
            </a:xfrm>
            <a:custGeom>
              <a:avLst/>
              <a:gdLst/>
              <a:ahLst/>
              <a:cxnLst/>
              <a:rect l="l" t="t" r="r" b="b"/>
              <a:pathLst>
                <a:path w="11305540" h="2192020">
                  <a:moveTo>
                    <a:pt x="11301971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11301971" y="94488"/>
                  </a:lnTo>
                  <a:lnTo>
                    <a:pt x="11301971" y="0"/>
                  </a:lnTo>
                  <a:close/>
                </a:path>
                <a:path w="11305540" h="2192020">
                  <a:moveTo>
                    <a:pt x="11305019" y="155448"/>
                  </a:moveTo>
                  <a:lnTo>
                    <a:pt x="0" y="155448"/>
                  </a:lnTo>
                  <a:lnTo>
                    <a:pt x="0" y="2191512"/>
                  </a:lnTo>
                  <a:lnTo>
                    <a:pt x="11305019" y="2191512"/>
                  </a:lnTo>
                  <a:lnTo>
                    <a:pt x="11305019" y="155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3000" y="4724400"/>
            <a:ext cx="12494260" cy="208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SWIFt - Smart Wireless Innovation Facility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Accelerating Wireless Innovation</a:t>
            </a:r>
          </a:p>
          <a:p>
            <a:r>
              <a:rPr lang="en-GB" b="1" dirty="0">
                <a:solidFill>
                  <a:schemeClr val="bg1"/>
                </a:solidFill>
              </a:rPr>
              <a:t>October 2022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37119D-CB90-2943-DDE3-4898D4B87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982565" cy="4032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7EC39-240A-0B32-5CA9-4F5EF5C0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08905"/>
            <a:ext cx="6028564" cy="369332"/>
          </a:xfrm>
        </p:spPr>
        <p:txBody>
          <a:bodyPr/>
          <a:lstStyle/>
          <a:p>
            <a:r>
              <a:rPr lang="en-GB" dirty="0"/>
              <a:t>Clifton Campus 5G Indoor Network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636A81-7A1B-7633-7065-70BEA1008597}"/>
              </a:ext>
            </a:extLst>
          </p:cNvPr>
          <p:cNvSpPr/>
          <p:nvPr/>
        </p:nvSpPr>
        <p:spPr>
          <a:xfrm>
            <a:off x="4942114" y="2057400"/>
            <a:ext cx="6858000" cy="33528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7D3D3-B6DA-4137-6349-9F4E365BBDD3}"/>
              </a:ext>
            </a:extLst>
          </p:cNvPr>
          <p:cNvSpPr txBox="1"/>
          <p:nvPr/>
        </p:nvSpPr>
        <p:spPr>
          <a:xfrm>
            <a:off x="2767168" y="5657671"/>
            <a:ext cx="7879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5G indoor coverage is available in three rooms within the engineering building.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Each room has Nokia 4G &amp; 5G and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Airspan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5G indoor coverage, a total of 9 radios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73A39A-0145-3DCB-7A45-2E539666182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581400" y="3429000"/>
            <a:ext cx="2209800" cy="27125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C4A9B85-3C7F-4840-AF3E-646BA195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36400"/>
            <a:ext cx="5363901" cy="2385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21BCD4-C236-29A3-775F-5E3D70AB8412}"/>
              </a:ext>
            </a:extLst>
          </p:cNvPr>
          <p:cNvSpPr txBox="1"/>
          <p:nvPr/>
        </p:nvSpPr>
        <p:spPr>
          <a:xfrm>
            <a:off x="8490356" y="4830610"/>
            <a:ext cx="190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Nokia         </a:t>
            </a:r>
            <a:r>
              <a:rPr lang="en-GB" dirty="0" err="1"/>
              <a:t>Airspan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2AF716-9B23-7EC6-1EE1-46FB34824161}"/>
              </a:ext>
            </a:extLst>
          </p:cNvPr>
          <p:cNvCxnSpPr>
            <a:cxnSpLocks/>
          </p:cNvCxnSpPr>
          <p:nvPr/>
        </p:nvCxnSpPr>
        <p:spPr>
          <a:xfrm flipH="1" flipV="1">
            <a:off x="8610600" y="3564629"/>
            <a:ext cx="180735" cy="1235971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166B-C478-7B02-8BEA-001D99132F7E}"/>
              </a:ext>
            </a:extLst>
          </p:cNvPr>
          <p:cNvCxnSpPr>
            <a:cxnSpLocks/>
          </p:cNvCxnSpPr>
          <p:nvPr/>
        </p:nvCxnSpPr>
        <p:spPr>
          <a:xfrm flipV="1">
            <a:off x="8813363" y="3509364"/>
            <a:ext cx="629754" cy="1321246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BC3C93-5872-85EE-2D74-2055F2BD6384}"/>
              </a:ext>
            </a:extLst>
          </p:cNvPr>
          <p:cNvCxnSpPr>
            <a:cxnSpLocks/>
          </p:cNvCxnSpPr>
          <p:nvPr/>
        </p:nvCxnSpPr>
        <p:spPr>
          <a:xfrm flipV="1">
            <a:off x="9814247" y="3521991"/>
            <a:ext cx="629754" cy="1321246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9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A290-0305-2E97-39FD-B46D9F4D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823452"/>
            <a:ext cx="2980564" cy="738664"/>
          </a:xfrm>
        </p:spPr>
        <p:txBody>
          <a:bodyPr/>
          <a:lstStyle/>
          <a:p>
            <a:r>
              <a:rPr lang="en-GB" dirty="0" err="1"/>
              <a:t>LoRaWAN</a:t>
            </a:r>
            <a:r>
              <a:rPr lang="en-GB" dirty="0"/>
              <a:t> Network</a:t>
            </a:r>
          </a:p>
        </p:txBody>
      </p:sp>
      <p:pic>
        <p:nvPicPr>
          <p:cNvPr id="5" name="Picture 4" descr="A diagram of a house&#10;&#10;Description automatically generated with low confidence">
            <a:extLst>
              <a:ext uri="{FF2B5EF4-FFF2-40B4-BE49-F238E27FC236}">
                <a16:creationId xmlns:a16="http://schemas.microsoft.com/office/drawing/2014/main" id="{995307B7-015A-3DCD-9DB5-9CFAEE2F5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16" y="1371600"/>
            <a:ext cx="6972696" cy="4792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80103-B1D8-42CA-5EC8-13A6974D338B}"/>
              </a:ext>
            </a:extLst>
          </p:cNvPr>
          <p:cNvSpPr txBox="1"/>
          <p:nvPr/>
        </p:nvSpPr>
        <p:spPr>
          <a:xfrm>
            <a:off x="5642155" y="6155020"/>
            <a:ext cx="4125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 x Outdoor </a:t>
            </a:r>
            <a:r>
              <a:rPr lang="en-GB" dirty="0" err="1"/>
              <a:t>LoRaWAN</a:t>
            </a:r>
            <a:r>
              <a:rPr lang="en-GB" dirty="0"/>
              <a:t> gateways deployed</a:t>
            </a:r>
          </a:p>
          <a:p>
            <a:r>
              <a:rPr lang="en-GB" dirty="0"/>
              <a:t>15 x Indoor </a:t>
            </a:r>
            <a:r>
              <a:rPr lang="en-GB" dirty="0" err="1"/>
              <a:t>LoRaWAN</a:t>
            </a:r>
            <a:r>
              <a:rPr lang="en-GB" dirty="0"/>
              <a:t> gateways deployed</a:t>
            </a:r>
          </a:p>
        </p:txBody>
      </p:sp>
      <p:pic>
        <p:nvPicPr>
          <p:cNvPr id="8" name="Picture 7" descr="A wooden walkway with trees on either side of it&#10;&#10;Description automatically generated with low confidence">
            <a:extLst>
              <a:ext uri="{FF2B5EF4-FFF2-40B4-BE49-F238E27FC236}">
                <a16:creationId xmlns:a16="http://schemas.microsoft.com/office/drawing/2014/main" id="{297A9B9F-F918-5F7B-6A3C-713FCD6CC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077" y="1642293"/>
            <a:ext cx="2775140" cy="2081355"/>
          </a:xfrm>
          <a:prstGeom prst="rect">
            <a:avLst/>
          </a:prstGeom>
        </p:spPr>
      </p:pic>
      <p:pic>
        <p:nvPicPr>
          <p:cNvPr id="6" name="Picture 5" descr="A picture containing tile, tiled&#10;&#10;Description automatically generated">
            <a:extLst>
              <a:ext uri="{FF2B5EF4-FFF2-40B4-BE49-F238E27FC236}">
                <a16:creationId xmlns:a16="http://schemas.microsoft.com/office/drawing/2014/main" id="{C8A8838D-0FA0-9F30-D475-AE04B5A88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078" y="3740858"/>
            <a:ext cx="2775141" cy="20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9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9F3DD8-D1B5-5521-242A-24D8C4E39E71}"/>
              </a:ext>
            </a:extLst>
          </p:cNvPr>
          <p:cNvGrpSpPr/>
          <p:nvPr/>
        </p:nvGrpSpPr>
        <p:grpSpPr>
          <a:xfrm>
            <a:off x="1238250" y="1676400"/>
            <a:ext cx="9404869" cy="828675"/>
            <a:chOff x="1238250" y="1676400"/>
            <a:chExt cx="9404869" cy="8286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161879A-7843-71DE-AE5F-6FEC08B16241}"/>
                </a:ext>
              </a:extLst>
            </p:cNvPr>
            <p:cNvSpPr/>
            <p:nvPr/>
          </p:nvSpPr>
          <p:spPr>
            <a:xfrm>
              <a:off x="1238250" y="1676400"/>
              <a:ext cx="1411644" cy="8286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Idea Generation/ Research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40F88B-E84D-15C8-5676-988A0A4D2206}"/>
                </a:ext>
              </a:extLst>
            </p:cNvPr>
            <p:cNvSpPr/>
            <p:nvPr/>
          </p:nvSpPr>
          <p:spPr>
            <a:xfrm>
              <a:off x="2836895" y="1676400"/>
              <a:ext cx="1411644" cy="8286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Concept Development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17BD602-EC4C-7E61-9258-076199477B72}"/>
                </a:ext>
              </a:extLst>
            </p:cNvPr>
            <p:cNvSpPr/>
            <p:nvPr/>
          </p:nvSpPr>
          <p:spPr>
            <a:xfrm>
              <a:off x="4435540" y="1676400"/>
              <a:ext cx="1411644" cy="8286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Product Definition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BD86B1-E7AE-CF80-F5A1-0C6E75C20968}"/>
                </a:ext>
              </a:extLst>
            </p:cNvPr>
            <p:cNvSpPr/>
            <p:nvPr/>
          </p:nvSpPr>
          <p:spPr>
            <a:xfrm>
              <a:off x="6034185" y="1676400"/>
              <a:ext cx="1411644" cy="8286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Design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85D6400-E159-012A-EDE8-5AC4E649C076}"/>
                </a:ext>
              </a:extLst>
            </p:cNvPr>
            <p:cNvSpPr/>
            <p:nvPr/>
          </p:nvSpPr>
          <p:spPr>
            <a:xfrm>
              <a:off x="7632830" y="1676400"/>
              <a:ext cx="1411644" cy="8286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Validation &amp; Testing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8517D65-1BFC-9618-A7FF-48BCC3287C63}"/>
                </a:ext>
              </a:extLst>
            </p:cNvPr>
            <p:cNvSpPr/>
            <p:nvPr/>
          </p:nvSpPr>
          <p:spPr>
            <a:xfrm>
              <a:off x="9231475" y="1676400"/>
              <a:ext cx="1411644" cy="8286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Commercialisation / Launch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433A2-7B09-5E2D-AA8F-C1BB1D702223}"/>
              </a:ext>
            </a:extLst>
          </p:cNvPr>
          <p:cNvCxnSpPr>
            <a:cxnSpLocks/>
          </p:cNvCxnSpPr>
          <p:nvPr/>
        </p:nvCxnSpPr>
        <p:spPr>
          <a:xfrm>
            <a:off x="1238250" y="2780522"/>
            <a:ext cx="301028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52664D-BDF5-C4B3-F846-1F115D5285B9}"/>
              </a:ext>
            </a:extLst>
          </p:cNvPr>
          <p:cNvSpPr txBox="1"/>
          <p:nvPr/>
        </p:nvSpPr>
        <p:spPr>
          <a:xfrm>
            <a:off x="1421996" y="2890391"/>
            <a:ext cx="2826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NTU Academic entry point</a:t>
            </a:r>
          </a:p>
          <a:p>
            <a:r>
              <a:rPr lang="en-GB" sz="1600" dirty="0"/>
              <a:t>NTU Research funding support</a:t>
            </a:r>
          </a:p>
          <a:p>
            <a:r>
              <a:rPr lang="en-GB" sz="1600" dirty="0"/>
              <a:t>Potential industry partnerships</a:t>
            </a:r>
          </a:p>
          <a:p>
            <a:r>
              <a:rPr lang="en-GB" sz="1600" dirty="0"/>
              <a:t>SWIFt Innovation workshops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08E33D-297F-1811-518E-40168DBE3C0C}"/>
              </a:ext>
            </a:extLst>
          </p:cNvPr>
          <p:cNvCxnSpPr>
            <a:cxnSpLocks/>
          </p:cNvCxnSpPr>
          <p:nvPr/>
        </p:nvCxnSpPr>
        <p:spPr>
          <a:xfrm>
            <a:off x="6096000" y="2791908"/>
            <a:ext cx="457802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9A9A1F-D0B7-1C3F-A739-601910C21E82}"/>
              </a:ext>
            </a:extLst>
          </p:cNvPr>
          <p:cNvSpPr txBox="1"/>
          <p:nvPr/>
        </p:nvSpPr>
        <p:spPr>
          <a:xfrm>
            <a:off x="6404494" y="2932386"/>
            <a:ext cx="2639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SWIFt Design Support</a:t>
            </a:r>
          </a:p>
          <a:p>
            <a:r>
              <a:rPr lang="en-GB" sz="1600" dirty="0"/>
              <a:t>SWIFt test  bed for validation</a:t>
            </a:r>
          </a:p>
          <a:p>
            <a:r>
              <a:rPr lang="en-GB" sz="1600" dirty="0"/>
              <a:t>SWIFt funding  access</a:t>
            </a:r>
          </a:p>
          <a:p>
            <a:endParaRPr lang="en-GB" sz="1600" dirty="0"/>
          </a:p>
          <a:p>
            <a:endParaRPr lang="en-GB" sz="1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7444A-618D-A012-92A1-B4C4D5F01AAA}"/>
              </a:ext>
            </a:extLst>
          </p:cNvPr>
          <p:cNvCxnSpPr>
            <a:cxnSpLocks/>
          </p:cNvCxnSpPr>
          <p:nvPr/>
        </p:nvCxnSpPr>
        <p:spPr>
          <a:xfrm>
            <a:off x="4497355" y="2780522"/>
            <a:ext cx="134982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C07A73-0171-92BD-343C-3E0E0EEE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96389"/>
            <a:ext cx="8672410" cy="1107996"/>
          </a:xfrm>
        </p:spPr>
        <p:txBody>
          <a:bodyPr/>
          <a:lstStyle/>
          <a:p>
            <a:r>
              <a:rPr lang="en-GB" dirty="0"/>
              <a:t>Engaging with SWIFt can accelerate your product / service to market</a:t>
            </a:r>
            <a:br>
              <a:rPr lang="en-GB" dirty="0"/>
            </a:b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9F1AF9-2DC2-9C18-79B4-E33B08E52E32}"/>
              </a:ext>
            </a:extLst>
          </p:cNvPr>
          <p:cNvSpPr txBox="1"/>
          <p:nvPr/>
        </p:nvSpPr>
        <p:spPr>
          <a:xfrm>
            <a:off x="914400" y="4352926"/>
            <a:ext cx="9982200" cy="2133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various points in the product / service lifecycle that SWIFt can engage and support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 is a ‘living lab’ for researchers, businesses and policymakers and showcase and demonstrate how these technologies can be translated into everyday life and commercialised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 has access to NTU investment funding and also institutional investment partners who are keen to invest in UK products and solutions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409FB-B4BE-8129-DDC4-15C3F9EADA8E}"/>
              </a:ext>
            </a:extLst>
          </p:cNvPr>
          <p:cNvSpPr txBox="1"/>
          <p:nvPr/>
        </p:nvSpPr>
        <p:spPr>
          <a:xfrm>
            <a:off x="4469407" y="2908863"/>
            <a:ext cx="1470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Working with</a:t>
            </a:r>
          </a:p>
          <a:p>
            <a:r>
              <a:rPr lang="en-GB" sz="1600" dirty="0"/>
              <a:t>NTU &amp; D2N2 </a:t>
            </a:r>
          </a:p>
          <a:p>
            <a:r>
              <a:rPr lang="en-GB" sz="1600" dirty="0"/>
              <a:t>SME’s to define</a:t>
            </a:r>
          </a:p>
          <a:p>
            <a:r>
              <a:rPr lang="en-GB" sz="1600" dirty="0"/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107660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028C-AE8F-3987-7BEF-0E3DC6E7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018" y="708733"/>
            <a:ext cx="4275964" cy="369332"/>
          </a:xfrm>
        </p:spPr>
        <p:txBody>
          <a:bodyPr/>
          <a:lstStyle/>
          <a:p>
            <a:r>
              <a:rPr lang="en-GB" dirty="0"/>
              <a:t>SWIFt Vertical Market Focus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C0C475-999F-FF7C-C548-14BAFC9CA80E}"/>
              </a:ext>
            </a:extLst>
          </p:cNvPr>
          <p:cNvSpPr/>
          <p:nvPr/>
        </p:nvSpPr>
        <p:spPr>
          <a:xfrm>
            <a:off x="3276600" y="2750296"/>
            <a:ext cx="2667000" cy="2590800"/>
          </a:xfrm>
          <a:prstGeom prst="ellipse">
            <a:avLst/>
          </a:prstGeom>
          <a:noFill/>
          <a:ln w="57150">
            <a:solidFill>
              <a:srgbClr val="FF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NTU 5 key research areas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D0EDF5-00DB-0E5F-E440-C943FBC298B0}"/>
              </a:ext>
            </a:extLst>
          </p:cNvPr>
          <p:cNvSpPr/>
          <p:nvPr/>
        </p:nvSpPr>
        <p:spPr>
          <a:xfrm>
            <a:off x="4343400" y="1219200"/>
            <a:ext cx="2667000" cy="2590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SWIFt Test Bed Capabilities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8AF123-C1DD-1B6A-BCEB-9F473A9B703B}"/>
              </a:ext>
            </a:extLst>
          </p:cNvPr>
          <p:cNvSpPr/>
          <p:nvPr/>
        </p:nvSpPr>
        <p:spPr>
          <a:xfrm>
            <a:off x="5644945" y="2750296"/>
            <a:ext cx="2667000" cy="2590800"/>
          </a:xfrm>
          <a:prstGeom prst="ellipse">
            <a:avLst/>
          </a:prstGeom>
          <a:noFill/>
          <a:ln w="571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D2N2 Industry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56508-66BD-24E0-D756-5D863A154C9F}"/>
              </a:ext>
            </a:extLst>
          </p:cNvPr>
          <p:cNvSpPr txBox="1"/>
          <p:nvPr/>
        </p:nvSpPr>
        <p:spPr>
          <a:xfrm>
            <a:off x="389624" y="3055096"/>
            <a:ext cx="30581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Sustainable futures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Safety &amp; Security of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Medical Technologies &amp; </a:t>
            </a:r>
          </a:p>
          <a:p>
            <a:r>
              <a:rPr lang="en-GB" dirty="0"/>
              <a:t>      Advanced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 &amp; Wellbeing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A29A6-7704-9133-9276-1F80AD1C6D6C}"/>
              </a:ext>
            </a:extLst>
          </p:cNvPr>
          <p:cNvSpPr txBox="1"/>
          <p:nvPr/>
        </p:nvSpPr>
        <p:spPr>
          <a:xfrm>
            <a:off x="7316272" y="1523083"/>
            <a:ext cx="247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5G Indoor &amp; Outdoor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Shared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LoRaWAN</a:t>
            </a:r>
            <a:r>
              <a:rPr lang="en-GB" dirty="0"/>
              <a:t> / IoT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1D473-782B-7795-F802-ED263616844C}"/>
              </a:ext>
            </a:extLst>
          </p:cNvPr>
          <p:cNvSpPr txBox="1"/>
          <p:nvPr/>
        </p:nvSpPr>
        <p:spPr>
          <a:xfrm>
            <a:off x="8551867" y="3262597"/>
            <a:ext cx="2994731" cy="1566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Upskilling for Productivity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 Growth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Connectivity and Inclusion 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15E62-2D77-E08C-A47F-3B96EFEB6F73}"/>
              </a:ext>
            </a:extLst>
          </p:cNvPr>
          <p:cNvSpPr txBox="1"/>
          <p:nvPr/>
        </p:nvSpPr>
        <p:spPr>
          <a:xfrm>
            <a:off x="734805" y="5678553"/>
            <a:ext cx="114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objective is to maximise the SWIFt test bed capabilities, so we are identifying a focussed approach that will leverage </a:t>
            </a:r>
          </a:p>
          <a:p>
            <a:r>
              <a:rPr lang="en-GB" dirty="0"/>
              <a:t>the NTU research activities and address the D2N2 industry strategy Guiding principals.</a:t>
            </a:r>
          </a:p>
        </p:txBody>
      </p:sp>
    </p:spTree>
    <p:extLst>
      <p:ext uri="{BB962C8B-B14F-4D97-AF65-F5344CB8AC3E}">
        <p14:creationId xmlns:p14="http://schemas.microsoft.com/office/powerpoint/2010/main" val="289638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2B7D-A3D0-6DDE-2B4C-BDDB2890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518" y="609600"/>
            <a:ext cx="3894963" cy="457200"/>
          </a:xfrm>
        </p:spPr>
        <p:txBody>
          <a:bodyPr/>
          <a:lstStyle/>
          <a:p>
            <a:r>
              <a:rPr lang="en-GB" dirty="0"/>
              <a:t>Vertical markets to focus 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30E2F3-8208-6BEC-B007-53F24A0F7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518583"/>
              </p:ext>
            </p:extLst>
          </p:nvPr>
        </p:nvGraphicFramePr>
        <p:xfrm>
          <a:off x="314325" y="990600"/>
          <a:ext cx="1156335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868258" imgH="6865777" progId="Excel.Sheet.12">
                  <p:embed/>
                </p:oleObj>
              </mc:Choice>
              <mc:Fallback>
                <p:oleObj name="Worksheet" r:id="rId2" imgW="13868258" imgH="686577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30E2F3-8208-6BEC-B007-53F24A0F7C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4325" y="990600"/>
                        <a:ext cx="11563350" cy="572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64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C1C9-5D69-1FC7-8C1F-71B2BEB8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845" y="699348"/>
            <a:ext cx="2303526" cy="391159"/>
          </a:xfrm>
        </p:spPr>
        <p:txBody>
          <a:bodyPr/>
          <a:lstStyle/>
          <a:p>
            <a:r>
              <a:rPr lang="en-GB" dirty="0"/>
              <a:t>Project Examples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F79043-3E08-9EC7-C3C9-046EA2518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38200"/>
            <a:ext cx="4978654" cy="593765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NTU research into air quality in buildings, how it affects productivity and how it can be regulated.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 Role: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 numerous air quality sensors around the City Campus offices and develop a dashboard to monitor the air quality.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 Point: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NTU Research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working system that monitors air quality in a real time basis, sends alarms when air quality drops below key metric.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NTU to leverage 5G technology in a maintenance capability with Augmented Reality and / or Holograms to support maintenance activities when poor air quality is detected.</a:t>
            </a:r>
          </a:p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52A547-3E36-2BB6-7E1A-E3B6F4825763}"/>
              </a:ext>
            </a:extLst>
          </p:cNvPr>
          <p:cNvSpPr txBox="1">
            <a:spLocks/>
          </p:cNvSpPr>
          <p:nvPr/>
        </p:nvSpPr>
        <p:spPr>
          <a:xfrm>
            <a:off x="6705600" y="1654556"/>
            <a:ext cx="4292854" cy="401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100" b="0" i="0">
                <a:solidFill>
                  <a:srgbClr val="3C3C3C"/>
                </a:solidFill>
                <a:latin typeface="Gill Sans MT"/>
                <a:ea typeface="+mn-ea"/>
                <a:cs typeface="Gill Sans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kern="0" dirty="0"/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390409C-A4C4-436E-D544-D5E75EFCF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90700"/>
            <a:ext cx="5588782" cy="327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A42371-A074-45E7-EAA7-60204D4C4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347263"/>
            <a:ext cx="3903075" cy="4269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AF67D4-2843-5380-E95A-9F3D219B14AF}"/>
              </a:ext>
            </a:extLst>
          </p:cNvPr>
          <p:cNvSpPr/>
          <p:nvPr/>
        </p:nvSpPr>
        <p:spPr>
          <a:xfrm>
            <a:off x="2242739" y="3337390"/>
            <a:ext cx="684940" cy="426948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9696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B87B-1E92-EF50-D3F9-85579A50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915892"/>
            <a:ext cx="7247764" cy="1477328"/>
          </a:xfrm>
        </p:spPr>
        <p:txBody>
          <a:bodyPr/>
          <a:lstStyle/>
          <a:p>
            <a:r>
              <a:rPr lang="en-GB" dirty="0"/>
              <a:t>Project Example#2 Local Authority Car Parking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B0C3B-9551-2188-5079-3556BC080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371600"/>
            <a:ext cx="4572000" cy="547649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ocal authority (LA) requires some support in identifying how 5G and IoT can be leveraged to provide an advanced car parking solution across all their public car parks.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 Role: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SWIFts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expertise in 5G and IoT we have been able to provide a detailed background on 5G and IoT that will inform the LA on how the technologies can be used.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 Point: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 Design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5G &amp; IoT technology r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LA from design to launch</a:t>
            </a:r>
          </a:p>
          <a:p>
            <a:endParaRPr lang="en-GB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959B4FB-F276-B407-A12D-13F7B77F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2133600"/>
            <a:ext cx="4067175" cy="2980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C19EB-5BC3-88CE-6591-9E415B99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923" y="4687177"/>
            <a:ext cx="3903075" cy="4269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5DADED-61EC-20D8-977D-0116559A7207}"/>
              </a:ext>
            </a:extLst>
          </p:cNvPr>
          <p:cNvSpPr/>
          <p:nvPr/>
        </p:nvSpPr>
        <p:spPr>
          <a:xfrm>
            <a:off x="4412438" y="4673738"/>
            <a:ext cx="684940" cy="426948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453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B87B-1E92-EF50-D3F9-85579A50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915892"/>
            <a:ext cx="7247764" cy="369332"/>
          </a:xfrm>
        </p:spPr>
        <p:txBody>
          <a:bodyPr/>
          <a:lstStyle/>
          <a:p>
            <a:r>
              <a:rPr lang="en-GB" dirty="0"/>
              <a:t>Project Example#3 Construction Site IoT Pop-up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B0C3B-9551-2188-5079-3556BC080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203525"/>
            <a:ext cx="4572000" cy="587936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“pop-up”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LoRaWAN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solution for construction sites. Applications could include, asset tracking, noise level monitoring and air quality monitoring,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 Role: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SWIFts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expertise in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 we have been able to provide a pop-up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LoRaWAN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gateway that is solar powered for ease of use on a construction site.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 Point: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&amp; product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support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 technology support,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LoRaWAN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pop-up gateway solution.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company to focus on the right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C19EB-5BC3-88CE-6591-9E415B99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325" y="4145052"/>
            <a:ext cx="3903075" cy="4269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5DADED-61EC-20D8-977D-0116559A7207}"/>
              </a:ext>
            </a:extLst>
          </p:cNvPr>
          <p:cNvSpPr/>
          <p:nvPr/>
        </p:nvSpPr>
        <p:spPr>
          <a:xfrm>
            <a:off x="3335925" y="4127846"/>
            <a:ext cx="1341937" cy="426948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Picture 7" descr="A group of cranes next to a building under construction&#10;&#10;Description automatically generated with low confidence">
            <a:extLst>
              <a:ext uri="{FF2B5EF4-FFF2-40B4-BE49-F238E27FC236}">
                <a16:creationId xmlns:a16="http://schemas.microsoft.com/office/drawing/2014/main" id="{92A7CB15-AD8D-EB50-020B-14C7984AE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66" y="1780248"/>
            <a:ext cx="4236143" cy="28812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6C7C87-019E-7C04-35D2-274BBAAF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66" y="4267200"/>
            <a:ext cx="4236143" cy="238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9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8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1791" y="1975104"/>
            <a:ext cx="10645140" cy="3449320"/>
            <a:chOff x="621791" y="1975104"/>
            <a:chExt cx="10645140" cy="3449320"/>
          </a:xfrm>
        </p:grpSpPr>
        <p:sp>
          <p:nvSpPr>
            <p:cNvPr id="7" name="object 7"/>
            <p:cNvSpPr/>
            <p:nvPr/>
          </p:nvSpPr>
          <p:spPr>
            <a:xfrm>
              <a:off x="621791" y="1975104"/>
              <a:ext cx="10645140" cy="1521460"/>
            </a:xfrm>
            <a:custGeom>
              <a:avLst/>
              <a:gdLst/>
              <a:ahLst/>
              <a:cxnLst/>
              <a:rect l="l" t="t" r="r" b="b"/>
              <a:pathLst>
                <a:path w="10645140" h="1521460">
                  <a:moveTo>
                    <a:pt x="10492993" y="0"/>
                  </a:moveTo>
                  <a:lnTo>
                    <a:pt x="152095" y="0"/>
                  </a:lnTo>
                  <a:lnTo>
                    <a:pt x="104022" y="7752"/>
                  </a:lnTo>
                  <a:lnTo>
                    <a:pt x="62270" y="29342"/>
                  </a:lnTo>
                  <a:lnTo>
                    <a:pt x="29346" y="62270"/>
                  </a:lnTo>
                  <a:lnTo>
                    <a:pt x="7754" y="104038"/>
                  </a:lnTo>
                  <a:lnTo>
                    <a:pt x="0" y="152146"/>
                  </a:lnTo>
                  <a:lnTo>
                    <a:pt x="0" y="1368806"/>
                  </a:lnTo>
                  <a:lnTo>
                    <a:pt x="7754" y="1416913"/>
                  </a:lnTo>
                  <a:lnTo>
                    <a:pt x="29346" y="1458681"/>
                  </a:lnTo>
                  <a:lnTo>
                    <a:pt x="62270" y="1491609"/>
                  </a:lnTo>
                  <a:lnTo>
                    <a:pt x="104022" y="1513199"/>
                  </a:lnTo>
                  <a:lnTo>
                    <a:pt x="152095" y="1520952"/>
                  </a:lnTo>
                  <a:lnTo>
                    <a:pt x="10492993" y="1520952"/>
                  </a:lnTo>
                  <a:lnTo>
                    <a:pt x="10541101" y="1513199"/>
                  </a:lnTo>
                  <a:lnTo>
                    <a:pt x="10582869" y="1491609"/>
                  </a:lnTo>
                  <a:lnTo>
                    <a:pt x="10615797" y="1458681"/>
                  </a:lnTo>
                  <a:lnTo>
                    <a:pt x="10637387" y="1416913"/>
                  </a:lnTo>
                  <a:lnTo>
                    <a:pt x="10645140" y="1368806"/>
                  </a:lnTo>
                  <a:lnTo>
                    <a:pt x="10645140" y="152146"/>
                  </a:lnTo>
                  <a:lnTo>
                    <a:pt x="10637387" y="104038"/>
                  </a:lnTo>
                  <a:lnTo>
                    <a:pt x="10615797" y="62270"/>
                  </a:lnTo>
                  <a:lnTo>
                    <a:pt x="10582869" y="29342"/>
                  </a:lnTo>
                  <a:lnTo>
                    <a:pt x="10541101" y="7752"/>
                  </a:lnTo>
                  <a:lnTo>
                    <a:pt x="10492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205" y="2323566"/>
              <a:ext cx="465404" cy="676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09877" y="2108454"/>
              <a:ext cx="1146175" cy="1114425"/>
            </a:xfrm>
            <a:custGeom>
              <a:avLst/>
              <a:gdLst/>
              <a:ahLst/>
              <a:cxnLst/>
              <a:rect l="l" t="t" r="r" b="b"/>
              <a:pathLst>
                <a:path w="1146175" h="1114425">
                  <a:moveTo>
                    <a:pt x="0" y="111379"/>
                  </a:moveTo>
                  <a:lnTo>
                    <a:pt x="8759" y="68044"/>
                  </a:lnTo>
                  <a:lnTo>
                    <a:pt x="32639" y="32638"/>
                  </a:lnTo>
                  <a:lnTo>
                    <a:pt x="68044" y="8759"/>
                  </a:lnTo>
                  <a:lnTo>
                    <a:pt x="111378" y="0"/>
                  </a:lnTo>
                  <a:lnTo>
                    <a:pt x="1034669" y="0"/>
                  </a:lnTo>
                  <a:lnTo>
                    <a:pt x="1078003" y="8759"/>
                  </a:lnTo>
                  <a:lnTo>
                    <a:pt x="1113409" y="32638"/>
                  </a:lnTo>
                  <a:lnTo>
                    <a:pt x="1137288" y="68044"/>
                  </a:lnTo>
                  <a:lnTo>
                    <a:pt x="1146048" y="111379"/>
                  </a:lnTo>
                  <a:lnTo>
                    <a:pt x="1146048" y="1002665"/>
                  </a:lnTo>
                  <a:lnTo>
                    <a:pt x="1137288" y="1045999"/>
                  </a:lnTo>
                  <a:lnTo>
                    <a:pt x="1113409" y="1081404"/>
                  </a:lnTo>
                  <a:lnTo>
                    <a:pt x="1078003" y="1105284"/>
                  </a:lnTo>
                  <a:lnTo>
                    <a:pt x="1034669" y="1114044"/>
                  </a:lnTo>
                  <a:lnTo>
                    <a:pt x="111378" y="1114044"/>
                  </a:lnTo>
                  <a:lnTo>
                    <a:pt x="68044" y="1105284"/>
                  </a:lnTo>
                  <a:lnTo>
                    <a:pt x="32638" y="1081405"/>
                  </a:lnTo>
                  <a:lnTo>
                    <a:pt x="8759" y="1045999"/>
                  </a:lnTo>
                  <a:lnTo>
                    <a:pt x="0" y="1002665"/>
                  </a:lnTo>
                  <a:lnTo>
                    <a:pt x="0" y="111379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3315" y="3284220"/>
              <a:ext cx="2552700" cy="2139950"/>
            </a:xfrm>
            <a:custGeom>
              <a:avLst/>
              <a:gdLst/>
              <a:ahLst/>
              <a:cxnLst/>
              <a:rect l="l" t="t" r="r" b="b"/>
              <a:pathLst>
                <a:path w="2552700" h="2139950">
                  <a:moveTo>
                    <a:pt x="2552700" y="0"/>
                  </a:moveTo>
                  <a:lnTo>
                    <a:pt x="0" y="0"/>
                  </a:lnTo>
                  <a:lnTo>
                    <a:pt x="0" y="1915032"/>
                  </a:lnTo>
                  <a:lnTo>
                    <a:pt x="4564" y="1960310"/>
                  </a:lnTo>
                  <a:lnTo>
                    <a:pt x="17654" y="2002482"/>
                  </a:lnTo>
                  <a:lnTo>
                    <a:pt x="38368" y="2040644"/>
                  </a:lnTo>
                  <a:lnTo>
                    <a:pt x="65801" y="2073894"/>
                  </a:lnTo>
                  <a:lnTo>
                    <a:pt x="99051" y="2101327"/>
                  </a:lnTo>
                  <a:lnTo>
                    <a:pt x="137213" y="2122041"/>
                  </a:lnTo>
                  <a:lnTo>
                    <a:pt x="179385" y="2135131"/>
                  </a:lnTo>
                  <a:lnTo>
                    <a:pt x="224662" y="2139695"/>
                  </a:lnTo>
                  <a:lnTo>
                    <a:pt x="2328037" y="2139695"/>
                  </a:lnTo>
                  <a:lnTo>
                    <a:pt x="2373314" y="2135131"/>
                  </a:lnTo>
                  <a:lnTo>
                    <a:pt x="2415486" y="2122041"/>
                  </a:lnTo>
                  <a:lnTo>
                    <a:pt x="2453648" y="2101327"/>
                  </a:lnTo>
                  <a:lnTo>
                    <a:pt x="2486898" y="2073894"/>
                  </a:lnTo>
                  <a:lnTo>
                    <a:pt x="2514331" y="2040644"/>
                  </a:lnTo>
                  <a:lnTo>
                    <a:pt x="2535045" y="2002482"/>
                  </a:lnTo>
                  <a:lnTo>
                    <a:pt x="2548135" y="1960310"/>
                  </a:lnTo>
                  <a:lnTo>
                    <a:pt x="2552700" y="1915032"/>
                  </a:lnTo>
                  <a:lnTo>
                    <a:pt x="255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6719" y="3230861"/>
            <a:ext cx="2145030" cy="1632178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75"/>
              </a:spcBef>
            </a:pPr>
            <a:r>
              <a:rPr sz="2000" b="1" dirty="0">
                <a:solidFill>
                  <a:srgbClr val="EC8428"/>
                </a:solidFill>
                <a:latin typeface="Gill Sans MT"/>
                <a:cs typeface="Gill Sans MT"/>
              </a:rPr>
              <a:t>PRICE</a:t>
            </a:r>
            <a:endParaRPr sz="2000" dirty="0">
              <a:latin typeface="Gill Sans MT"/>
              <a:cs typeface="Gill Sans MT"/>
            </a:endParaRPr>
          </a:p>
          <a:p>
            <a:pPr marL="12700" marR="5080" indent="1270" algn="ctr">
              <a:lnSpc>
                <a:spcPct val="86900"/>
              </a:lnSpc>
              <a:spcBef>
                <a:spcPts val="835"/>
              </a:spcBef>
            </a:pP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Opportunity to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develop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the </a:t>
            </a:r>
            <a:r>
              <a:rPr sz="1600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solution from feasibility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study/proof</a:t>
            </a:r>
            <a:r>
              <a:rPr sz="1600" spc="-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of</a:t>
            </a:r>
            <a:r>
              <a:rPr sz="1600" spc="-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concept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to</a:t>
            </a:r>
            <a:r>
              <a:rPr sz="1600" spc="-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delivery </a:t>
            </a:r>
            <a:r>
              <a:rPr sz="1600" spc="-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cost efficiently with</a:t>
            </a:r>
            <a:r>
              <a:rPr sz="1600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SWIFt.</a:t>
            </a:r>
            <a:endParaRPr sz="1600" dirty="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03091" y="2303081"/>
            <a:ext cx="2456815" cy="3121025"/>
            <a:chOff x="3403091" y="2303081"/>
            <a:chExt cx="2456815" cy="31210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821" y="2333485"/>
              <a:ext cx="682040" cy="6633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71009" y="2314194"/>
              <a:ext cx="722630" cy="702945"/>
            </a:xfrm>
            <a:custGeom>
              <a:avLst/>
              <a:gdLst/>
              <a:ahLst/>
              <a:cxnLst/>
              <a:rect l="l" t="t" r="r" b="b"/>
              <a:pathLst>
                <a:path w="722629" h="702944">
                  <a:moveTo>
                    <a:pt x="0" y="70230"/>
                  </a:moveTo>
                  <a:lnTo>
                    <a:pt x="5526" y="42916"/>
                  </a:lnTo>
                  <a:lnTo>
                    <a:pt x="20589" y="20589"/>
                  </a:lnTo>
                  <a:lnTo>
                    <a:pt x="42916" y="5526"/>
                  </a:lnTo>
                  <a:lnTo>
                    <a:pt x="70230" y="0"/>
                  </a:lnTo>
                  <a:lnTo>
                    <a:pt x="652144" y="0"/>
                  </a:lnTo>
                  <a:lnTo>
                    <a:pt x="679459" y="5526"/>
                  </a:lnTo>
                  <a:lnTo>
                    <a:pt x="701786" y="20589"/>
                  </a:lnTo>
                  <a:lnTo>
                    <a:pt x="716849" y="42916"/>
                  </a:lnTo>
                  <a:lnTo>
                    <a:pt x="722376" y="70230"/>
                  </a:lnTo>
                  <a:lnTo>
                    <a:pt x="722376" y="632332"/>
                  </a:lnTo>
                  <a:lnTo>
                    <a:pt x="716849" y="659647"/>
                  </a:lnTo>
                  <a:lnTo>
                    <a:pt x="701786" y="681974"/>
                  </a:lnTo>
                  <a:lnTo>
                    <a:pt x="679459" y="697037"/>
                  </a:lnTo>
                  <a:lnTo>
                    <a:pt x="652144" y="702563"/>
                  </a:lnTo>
                  <a:lnTo>
                    <a:pt x="70230" y="702563"/>
                  </a:lnTo>
                  <a:lnTo>
                    <a:pt x="42916" y="697037"/>
                  </a:lnTo>
                  <a:lnTo>
                    <a:pt x="20589" y="681974"/>
                  </a:lnTo>
                  <a:lnTo>
                    <a:pt x="5526" y="659647"/>
                  </a:lnTo>
                  <a:lnTo>
                    <a:pt x="0" y="632332"/>
                  </a:lnTo>
                  <a:lnTo>
                    <a:pt x="0" y="7023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3091" y="3284219"/>
              <a:ext cx="2456815" cy="2139950"/>
            </a:xfrm>
            <a:custGeom>
              <a:avLst/>
              <a:gdLst/>
              <a:ahLst/>
              <a:cxnLst/>
              <a:rect l="l" t="t" r="r" b="b"/>
              <a:pathLst>
                <a:path w="2456815" h="2139950">
                  <a:moveTo>
                    <a:pt x="2456688" y="0"/>
                  </a:moveTo>
                  <a:lnTo>
                    <a:pt x="0" y="0"/>
                  </a:lnTo>
                  <a:lnTo>
                    <a:pt x="0" y="1915032"/>
                  </a:lnTo>
                  <a:lnTo>
                    <a:pt x="4564" y="1960310"/>
                  </a:lnTo>
                  <a:lnTo>
                    <a:pt x="17654" y="2002482"/>
                  </a:lnTo>
                  <a:lnTo>
                    <a:pt x="38368" y="2040644"/>
                  </a:lnTo>
                  <a:lnTo>
                    <a:pt x="65801" y="2073894"/>
                  </a:lnTo>
                  <a:lnTo>
                    <a:pt x="99051" y="2101327"/>
                  </a:lnTo>
                  <a:lnTo>
                    <a:pt x="137213" y="2122041"/>
                  </a:lnTo>
                  <a:lnTo>
                    <a:pt x="179385" y="2135131"/>
                  </a:lnTo>
                  <a:lnTo>
                    <a:pt x="224662" y="2139695"/>
                  </a:lnTo>
                  <a:lnTo>
                    <a:pt x="2232025" y="2139695"/>
                  </a:lnTo>
                  <a:lnTo>
                    <a:pt x="2277302" y="2135131"/>
                  </a:lnTo>
                  <a:lnTo>
                    <a:pt x="2319474" y="2122041"/>
                  </a:lnTo>
                  <a:lnTo>
                    <a:pt x="2357636" y="2101327"/>
                  </a:lnTo>
                  <a:lnTo>
                    <a:pt x="2390886" y="2073894"/>
                  </a:lnTo>
                  <a:lnTo>
                    <a:pt x="2418319" y="2040644"/>
                  </a:lnTo>
                  <a:lnTo>
                    <a:pt x="2439033" y="2002482"/>
                  </a:lnTo>
                  <a:lnTo>
                    <a:pt x="2452123" y="1960310"/>
                  </a:lnTo>
                  <a:lnTo>
                    <a:pt x="2456688" y="1915032"/>
                  </a:lnTo>
                  <a:lnTo>
                    <a:pt x="2456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60874" y="3230861"/>
            <a:ext cx="2273937" cy="1846403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75"/>
              </a:spcBef>
            </a:pPr>
            <a:r>
              <a:rPr sz="2000" b="1" spc="-5" dirty="0">
                <a:solidFill>
                  <a:srgbClr val="EC8428"/>
                </a:solidFill>
                <a:latin typeface="Gill Sans MT"/>
                <a:cs typeface="Gill Sans MT"/>
              </a:rPr>
              <a:t>PRODUCT</a:t>
            </a:r>
            <a:endParaRPr sz="2000" dirty="0">
              <a:latin typeface="Gill Sans MT"/>
              <a:cs typeface="Gill Sans MT"/>
            </a:endParaRPr>
          </a:p>
          <a:p>
            <a:pPr marL="12065" marR="5080" algn="ctr">
              <a:lnSpc>
                <a:spcPct val="86900"/>
              </a:lnSpc>
              <a:spcBef>
                <a:spcPts val="835"/>
              </a:spcBef>
            </a:pP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Opportunity to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develop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the </a:t>
            </a:r>
            <a:r>
              <a:rPr sz="1600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solutions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with</a:t>
            </a:r>
            <a:r>
              <a:rPr sz="1600" spc="-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specialized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 technical</a:t>
            </a: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experts</a:t>
            </a: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and</a:t>
            </a: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access</a:t>
            </a: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to </a:t>
            </a:r>
            <a:r>
              <a:rPr sz="1600" spc="-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University researchers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600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expertise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 if</a:t>
            </a:r>
            <a:r>
              <a:rPr sz="1600" spc="-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required.</a:t>
            </a:r>
            <a:endParaRPr sz="1600" dirty="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05144" y="2306129"/>
            <a:ext cx="2458720" cy="3117850"/>
            <a:chOff x="6105144" y="2306129"/>
            <a:chExt cx="2458720" cy="311785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1416" y="2350173"/>
              <a:ext cx="661022" cy="6441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977633" y="2317242"/>
              <a:ext cx="715010" cy="696595"/>
            </a:xfrm>
            <a:custGeom>
              <a:avLst/>
              <a:gdLst/>
              <a:ahLst/>
              <a:cxnLst/>
              <a:rect l="l" t="t" r="r" b="b"/>
              <a:pathLst>
                <a:path w="715009" h="696594">
                  <a:moveTo>
                    <a:pt x="0" y="69596"/>
                  </a:moveTo>
                  <a:lnTo>
                    <a:pt x="5480" y="42541"/>
                  </a:lnTo>
                  <a:lnTo>
                    <a:pt x="20415" y="20415"/>
                  </a:lnTo>
                  <a:lnTo>
                    <a:pt x="42541" y="5480"/>
                  </a:lnTo>
                  <a:lnTo>
                    <a:pt x="69596" y="0"/>
                  </a:lnTo>
                  <a:lnTo>
                    <a:pt x="645160" y="0"/>
                  </a:lnTo>
                  <a:lnTo>
                    <a:pt x="672214" y="5480"/>
                  </a:lnTo>
                  <a:lnTo>
                    <a:pt x="694340" y="20415"/>
                  </a:lnTo>
                  <a:lnTo>
                    <a:pt x="709275" y="42541"/>
                  </a:lnTo>
                  <a:lnTo>
                    <a:pt x="714756" y="69596"/>
                  </a:lnTo>
                  <a:lnTo>
                    <a:pt x="714756" y="626872"/>
                  </a:lnTo>
                  <a:lnTo>
                    <a:pt x="709275" y="653926"/>
                  </a:lnTo>
                  <a:lnTo>
                    <a:pt x="694340" y="676052"/>
                  </a:lnTo>
                  <a:lnTo>
                    <a:pt x="672214" y="690987"/>
                  </a:lnTo>
                  <a:lnTo>
                    <a:pt x="645160" y="696468"/>
                  </a:lnTo>
                  <a:lnTo>
                    <a:pt x="69596" y="696468"/>
                  </a:lnTo>
                  <a:lnTo>
                    <a:pt x="42541" y="690987"/>
                  </a:lnTo>
                  <a:lnTo>
                    <a:pt x="20415" y="676052"/>
                  </a:lnTo>
                  <a:lnTo>
                    <a:pt x="5480" y="653926"/>
                  </a:lnTo>
                  <a:lnTo>
                    <a:pt x="0" y="626872"/>
                  </a:lnTo>
                  <a:lnTo>
                    <a:pt x="0" y="69596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5144" y="3284220"/>
              <a:ext cx="2458720" cy="2139950"/>
            </a:xfrm>
            <a:custGeom>
              <a:avLst/>
              <a:gdLst/>
              <a:ahLst/>
              <a:cxnLst/>
              <a:rect l="l" t="t" r="r" b="b"/>
              <a:pathLst>
                <a:path w="2458720" h="2139950">
                  <a:moveTo>
                    <a:pt x="2458211" y="0"/>
                  </a:moveTo>
                  <a:lnTo>
                    <a:pt x="0" y="0"/>
                  </a:lnTo>
                  <a:lnTo>
                    <a:pt x="0" y="1915032"/>
                  </a:lnTo>
                  <a:lnTo>
                    <a:pt x="4564" y="1960310"/>
                  </a:lnTo>
                  <a:lnTo>
                    <a:pt x="17654" y="2002482"/>
                  </a:lnTo>
                  <a:lnTo>
                    <a:pt x="38368" y="2040644"/>
                  </a:lnTo>
                  <a:lnTo>
                    <a:pt x="65801" y="2073894"/>
                  </a:lnTo>
                  <a:lnTo>
                    <a:pt x="99051" y="2101327"/>
                  </a:lnTo>
                  <a:lnTo>
                    <a:pt x="137213" y="2122041"/>
                  </a:lnTo>
                  <a:lnTo>
                    <a:pt x="179385" y="2135131"/>
                  </a:lnTo>
                  <a:lnTo>
                    <a:pt x="224662" y="2139695"/>
                  </a:lnTo>
                  <a:lnTo>
                    <a:pt x="2233549" y="2139695"/>
                  </a:lnTo>
                  <a:lnTo>
                    <a:pt x="2278826" y="2135131"/>
                  </a:lnTo>
                  <a:lnTo>
                    <a:pt x="2320998" y="2122041"/>
                  </a:lnTo>
                  <a:lnTo>
                    <a:pt x="2359160" y="2101327"/>
                  </a:lnTo>
                  <a:lnTo>
                    <a:pt x="2392410" y="2073894"/>
                  </a:lnTo>
                  <a:lnTo>
                    <a:pt x="2419843" y="2040644"/>
                  </a:lnTo>
                  <a:lnTo>
                    <a:pt x="2440557" y="2002482"/>
                  </a:lnTo>
                  <a:lnTo>
                    <a:pt x="2453647" y="1960310"/>
                  </a:lnTo>
                  <a:lnTo>
                    <a:pt x="2458211" y="1915032"/>
                  </a:lnTo>
                  <a:lnTo>
                    <a:pt x="2458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23936" y="3230861"/>
            <a:ext cx="2214451" cy="1846403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75"/>
              </a:spcBef>
            </a:pPr>
            <a:r>
              <a:rPr sz="2000" b="1" spc="-15" dirty="0">
                <a:solidFill>
                  <a:srgbClr val="EC8428"/>
                </a:solidFill>
                <a:latin typeface="Gill Sans MT"/>
                <a:cs typeface="Gill Sans MT"/>
              </a:rPr>
              <a:t>PLACE</a:t>
            </a:r>
            <a:endParaRPr sz="2000" dirty="0">
              <a:latin typeface="Gill Sans MT"/>
              <a:cs typeface="Gill Sans MT"/>
            </a:endParaRPr>
          </a:p>
          <a:p>
            <a:pPr marL="12700" marR="5080" algn="ctr">
              <a:lnSpc>
                <a:spcPct val="86900"/>
              </a:lnSpc>
              <a:spcBef>
                <a:spcPts val="835"/>
              </a:spcBef>
            </a:pP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Trialed</a:t>
            </a:r>
            <a:r>
              <a:rPr sz="1600" spc="-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in</a:t>
            </a:r>
            <a:r>
              <a:rPr sz="1600" spc="-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real-world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environment with access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to 5G </a:t>
            </a:r>
            <a:r>
              <a:rPr sz="1600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600" spc="-30" dirty="0">
                <a:solidFill>
                  <a:srgbClr val="404040"/>
                </a:solidFill>
                <a:latin typeface="Gill Sans MT"/>
                <a:cs typeface="Gill Sans MT"/>
              </a:rPr>
              <a:t>IOT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networks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to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ensure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solutions </a:t>
            </a:r>
            <a:r>
              <a:rPr sz="1600" spc="-10" dirty="0">
                <a:solidFill>
                  <a:srgbClr val="404040"/>
                </a:solidFill>
                <a:latin typeface="Gill Sans MT"/>
                <a:cs typeface="Gill Sans MT"/>
              </a:rPr>
              <a:t>are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future </a:t>
            </a:r>
            <a:r>
              <a:rPr sz="1600" spc="-10" dirty="0">
                <a:solidFill>
                  <a:srgbClr val="404040"/>
                </a:solidFill>
                <a:latin typeface="Gill Sans MT"/>
                <a:cs typeface="Gill Sans MT"/>
              </a:rPr>
              <a:t>proofed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600" spc="-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future </a:t>
            </a:r>
            <a:r>
              <a:rPr sz="1600" spc="-20" dirty="0">
                <a:solidFill>
                  <a:srgbClr val="404040"/>
                </a:solidFill>
                <a:latin typeface="Gill Sans MT"/>
                <a:cs typeface="Gill Sans MT"/>
              </a:rPr>
              <a:t>ready.</a:t>
            </a:r>
            <a:endParaRPr sz="1600" dirty="0">
              <a:latin typeface="Gill Sans MT"/>
              <a:cs typeface="Gill Sans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808719" y="2304605"/>
            <a:ext cx="2456815" cy="3119755"/>
            <a:chOff x="8808719" y="2304605"/>
            <a:chExt cx="2456815" cy="311975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9812" y="2349792"/>
              <a:ext cx="682599" cy="66379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678161" y="2315717"/>
              <a:ext cx="719455" cy="699770"/>
            </a:xfrm>
            <a:custGeom>
              <a:avLst/>
              <a:gdLst/>
              <a:ahLst/>
              <a:cxnLst/>
              <a:rect l="l" t="t" r="r" b="b"/>
              <a:pathLst>
                <a:path w="719454" h="699769">
                  <a:moveTo>
                    <a:pt x="0" y="69977"/>
                  </a:moveTo>
                  <a:lnTo>
                    <a:pt x="5504" y="42755"/>
                  </a:lnTo>
                  <a:lnTo>
                    <a:pt x="20510" y="20510"/>
                  </a:lnTo>
                  <a:lnTo>
                    <a:pt x="42755" y="5504"/>
                  </a:lnTo>
                  <a:lnTo>
                    <a:pt x="69977" y="0"/>
                  </a:lnTo>
                  <a:lnTo>
                    <a:pt x="649351" y="0"/>
                  </a:lnTo>
                  <a:lnTo>
                    <a:pt x="676572" y="5504"/>
                  </a:lnTo>
                  <a:lnTo>
                    <a:pt x="698817" y="20510"/>
                  </a:lnTo>
                  <a:lnTo>
                    <a:pt x="713823" y="42755"/>
                  </a:lnTo>
                  <a:lnTo>
                    <a:pt x="719328" y="69977"/>
                  </a:lnTo>
                  <a:lnTo>
                    <a:pt x="719328" y="629539"/>
                  </a:lnTo>
                  <a:lnTo>
                    <a:pt x="713823" y="656760"/>
                  </a:lnTo>
                  <a:lnTo>
                    <a:pt x="698817" y="679005"/>
                  </a:lnTo>
                  <a:lnTo>
                    <a:pt x="676572" y="694011"/>
                  </a:lnTo>
                  <a:lnTo>
                    <a:pt x="649351" y="699516"/>
                  </a:lnTo>
                  <a:lnTo>
                    <a:pt x="69977" y="699516"/>
                  </a:lnTo>
                  <a:lnTo>
                    <a:pt x="42755" y="694011"/>
                  </a:lnTo>
                  <a:lnTo>
                    <a:pt x="20510" y="679005"/>
                  </a:lnTo>
                  <a:lnTo>
                    <a:pt x="5504" y="656760"/>
                  </a:lnTo>
                  <a:lnTo>
                    <a:pt x="0" y="629539"/>
                  </a:lnTo>
                  <a:lnTo>
                    <a:pt x="0" y="69977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08719" y="3284219"/>
              <a:ext cx="2456815" cy="2139950"/>
            </a:xfrm>
            <a:custGeom>
              <a:avLst/>
              <a:gdLst/>
              <a:ahLst/>
              <a:cxnLst/>
              <a:rect l="l" t="t" r="r" b="b"/>
              <a:pathLst>
                <a:path w="2456815" h="2139950">
                  <a:moveTo>
                    <a:pt x="2456687" y="0"/>
                  </a:moveTo>
                  <a:lnTo>
                    <a:pt x="0" y="0"/>
                  </a:lnTo>
                  <a:lnTo>
                    <a:pt x="0" y="1915032"/>
                  </a:lnTo>
                  <a:lnTo>
                    <a:pt x="4564" y="1960310"/>
                  </a:lnTo>
                  <a:lnTo>
                    <a:pt x="17654" y="2002482"/>
                  </a:lnTo>
                  <a:lnTo>
                    <a:pt x="38368" y="2040644"/>
                  </a:lnTo>
                  <a:lnTo>
                    <a:pt x="65801" y="2073894"/>
                  </a:lnTo>
                  <a:lnTo>
                    <a:pt x="99051" y="2101327"/>
                  </a:lnTo>
                  <a:lnTo>
                    <a:pt x="137213" y="2122041"/>
                  </a:lnTo>
                  <a:lnTo>
                    <a:pt x="179385" y="2135131"/>
                  </a:lnTo>
                  <a:lnTo>
                    <a:pt x="224662" y="2139695"/>
                  </a:lnTo>
                  <a:lnTo>
                    <a:pt x="2232025" y="2139695"/>
                  </a:lnTo>
                  <a:lnTo>
                    <a:pt x="2277302" y="2135131"/>
                  </a:lnTo>
                  <a:lnTo>
                    <a:pt x="2319474" y="2122041"/>
                  </a:lnTo>
                  <a:lnTo>
                    <a:pt x="2357636" y="2101327"/>
                  </a:lnTo>
                  <a:lnTo>
                    <a:pt x="2390886" y="2073894"/>
                  </a:lnTo>
                  <a:lnTo>
                    <a:pt x="2418319" y="2040644"/>
                  </a:lnTo>
                  <a:lnTo>
                    <a:pt x="2439033" y="2002482"/>
                  </a:lnTo>
                  <a:lnTo>
                    <a:pt x="2452123" y="1960310"/>
                  </a:lnTo>
                  <a:lnTo>
                    <a:pt x="2456687" y="1915032"/>
                  </a:lnTo>
                  <a:lnTo>
                    <a:pt x="2456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934196" y="3230861"/>
            <a:ext cx="2214451" cy="1417952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2000" b="1" spc="-20" dirty="0">
                <a:solidFill>
                  <a:srgbClr val="EC8428"/>
                </a:solidFill>
                <a:latin typeface="Gill Sans MT"/>
                <a:cs typeface="Gill Sans MT"/>
              </a:rPr>
              <a:t>PROMOTION</a:t>
            </a:r>
            <a:endParaRPr sz="2000" dirty="0">
              <a:latin typeface="Gill Sans MT"/>
              <a:cs typeface="Gill Sans MT"/>
            </a:endParaRPr>
          </a:p>
          <a:p>
            <a:pPr marL="67310" marR="59690" algn="ctr">
              <a:lnSpc>
                <a:spcPct val="86900"/>
              </a:lnSpc>
              <a:spcBef>
                <a:spcPts val="835"/>
              </a:spcBef>
            </a:pP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Ability</a:t>
            </a:r>
            <a:r>
              <a:rPr sz="1600" spc="-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to</a:t>
            </a:r>
            <a:r>
              <a:rPr sz="1600" spc="-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showcase</a:t>
            </a: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-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real </a:t>
            </a:r>
            <a:r>
              <a:rPr sz="1600" spc="-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working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pilot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in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a </a:t>
            </a:r>
            <a:r>
              <a:rPr sz="1600" spc="-10" dirty="0">
                <a:solidFill>
                  <a:srgbClr val="404040"/>
                </a:solidFill>
                <a:latin typeface="Gill Sans MT"/>
                <a:cs typeface="Gill Sans MT"/>
              </a:rPr>
              <a:t>live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 environment 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to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potential </a:t>
            </a:r>
            <a:r>
              <a:rPr sz="1600" spc="-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customers.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54812" y="1219580"/>
            <a:ext cx="18012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spc="-5" dirty="0">
                <a:solidFill>
                  <a:srgbClr val="FFFFFF"/>
                </a:solidFill>
              </a:rPr>
              <a:t>SUMMARY</a:t>
            </a:r>
            <a:endParaRPr sz="2800" dirty="0"/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245605"/>
            <a:ext cx="12191999" cy="1610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496823"/>
            <a:ext cx="1106805" cy="5859780"/>
          </a:xfrm>
          <a:custGeom>
            <a:avLst/>
            <a:gdLst/>
            <a:ahLst/>
            <a:cxnLst/>
            <a:rect l="l" t="t" r="r" b="b"/>
            <a:pathLst>
              <a:path w="1106805" h="5859780">
                <a:moveTo>
                  <a:pt x="1106424" y="0"/>
                </a:moveTo>
                <a:lnTo>
                  <a:pt x="0" y="0"/>
                </a:lnTo>
                <a:lnTo>
                  <a:pt x="0" y="5859780"/>
                </a:lnTo>
                <a:lnTo>
                  <a:pt x="1106424" y="5859780"/>
                </a:lnTo>
                <a:lnTo>
                  <a:pt x="1106424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2976" y="496823"/>
            <a:ext cx="9961245" cy="3681136"/>
          </a:xfrm>
          <a:prstGeom prst="rect">
            <a:avLst/>
          </a:prstGeom>
          <a:solidFill>
            <a:srgbClr val="EC8428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en-GB" sz="9500" dirty="0">
              <a:latin typeface="Times New Roman"/>
              <a:cs typeface="Times New Roman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Congenial Black" panose="020B0604020202020204" pitchFamily="2" charset="0"/>
                <a:cs typeface="Biome" panose="020B0502040204020203" pitchFamily="34" charset="0"/>
              </a:rPr>
              <a:t> SWIFt</a:t>
            </a:r>
            <a:r>
              <a:rPr lang="en-GB" sz="3600" b="1" dirty="0">
                <a:solidFill>
                  <a:schemeClr val="bg1"/>
                </a:solidFill>
              </a:rPr>
              <a:t> - </a:t>
            </a:r>
            <a:r>
              <a:rPr lang="en-GB" sz="3600" dirty="0">
                <a:solidFill>
                  <a:schemeClr val="bg1"/>
                </a:solidFill>
                <a:latin typeface="Daytona Condensed" panose="020B0604020202020204" pitchFamily="34" charset="0"/>
              </a:rPr>
              <a:t>Smart Wireless Innovation Facility</a:t>
            </a:r>
            <a:br>
              <a:rPr lang="en-GB" sz="3600" dirty="0">
                <a:solidFill>
                  <a:schemeClr val="bg1"/>
                </a:solidFill>
                <a:latin typeface="Daytona Condensed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Daytona Condensed" panose="020B0604020202020204" pitchFamily="34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Daytona Condensed" panose="020B0506030503040204" pitchFamily="34" charset="0"/>
              </a:rPr>
              <a:t>Accelerating Wireless Innovation</a:t>
            </a:r>
            <a:br>
              <a:rPr lang="en-GB" sz="3600" b="1" dirty="0">
                <a:solidFill>
                  <a:schemeClr val="bg1"/>
                </a:solidFill>
                <a:latin typeface="Daytona Condensed" panose="020B0506030503040204" pitchFamily="34" charset="0"/>
              </a:rPr>
            </a:b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rgbClr val="FFFFFF"/>
                </a:solidFill>
                <a:latin typeface="Daytona Condensed" panose="020B0506030503040204" pitchFamily="34" charset="0"/>
              </a:rPr>
              <a:t>THANK</a:t>
            </a:r>
            <a:r>
              <a:rPr lang="en-GB" sz="3600" b="1" spc="-915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GB" sz="3600" b="1" spc="-484" dirty="0">
                <a:solidFill>
                  <a:srgbClr val="FFFFFF"/>
                </a:solidFill>
                <a:latin typeface="Daytona Condensed" panose="020B0506030503040204" pitchFamily="34" charset="0"/>
              </a:rPr>
              <a:t>Y</a:t>
            </a:r>
            <a:r>
              <a:rPr lang="en-GB" sz="3600" b="1" spc="-5" dirty="0">
                <a:solidFill>
                  <a:srgbClr val="FFFFFF"/>
                </a:solidFill>
                <a:latin typeface="Daytona Condensed" panose="020B0506030503040204" pitchFamily="34" charset="0"/>
              </a:rPr>
              <a:t>OU</a:t>
            </a:r>
            <a:endParaRPr lang="en-GB" sz="3600" b="1" dirty="0">
              <a:latin typeface="Daytona Condensed" panose="020B0506030503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2976" y="4114800"/>
            <a:ext cx="9961245" cy="2712281"/>
          </a:xfrm>
          <a:prstGeom prst="rect">
            <a:avLst/>
          </a:prstGeom>
          <a:noFill/>
        </p:spPr>
        <p:txBody>
          <a:bodyPr vert="horz" wrap="square" lIns="0" tIns="118110" rIns="0" bIns="0" rtlCol="0">
            <a:spAutoFit/>
          </a:bodyPr>
          <a:lstStyle/>
          <a:p>
            <a:pPr marL="272415" marR="7031355">
              <a:lnSpc>
                <a:spcPct val="135000"/>
              </a:lnSpc>
              <a:spcBef>
                <a:spcPts val="930"/>
              </a:spcBef>
            </a:pPr>
            <a:endParaRPr lang="en-GB" sz="2000" spc="-40" dirty="0">
              <a:latin typeface="Gill Sans MT"/>
              <a:cs typeface="Gill Sans MT"/>
            </a:endParaRPr>
          </a:p>
          <a:p>
            <a:pPr marL="272415" marR="7031355">
              <a:lnSpc>
                <a:spcPct val="135000"/>
              </a:lnSpc>
              <a:spcBef>
                <a:spcPts val="930"/>
              </a:spcBef>
            </a:pPr>
            <a:r>
              <a:rPr sz="2000" spc="-40" dirty="0">
                <a:latin typeface="Gill Sans MT"/>
                <a:cs typeface="Gill Sans MT"/>
              </a:rPr>
              <a:t>STUART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FENTON 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MANAGING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DIRECTO</a:t>
            </a:r>
            <a:r>
              <a:rPr lang="en-GB" sz="2000" spc="-20" dirty="0">
                <a:latin typeface="Gill Sans MT"/>
                <a:cs typeface="Gill Sans MT"/>
              </a:rPr>
              <a:t>R</a:t>
            </a:r>
            <a:endParaRPr sz="2000" dirty="0">
              <a:latin typeface="Gill Sans MT"/>
              <a:cs typeface="Gill Sans MT"/>
            </a:endParaRPr>
          </a:p>
          <a:p>
            <a:pPr marL="272415">
              <a:lnSpc>
                <a:spcPct val="100000"/>
              </a:lnSpc>
              <a:spcBef>
                <a:spcPts val="840"/>
              </a:spcBef>
            </a:pPr>
            <a:r>
              <a:rPr sz="2000" spc="-35" dirty="0">
                <a:latin typeface="Gill Sans MT"/>
                <a:cs typeface="Gill Sans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STUART.FENTON@NTU.AC.UK</a:t>
            </a:r>
            <a:endParaRPr lang="en-GB" sz="2000" spc="-35" dirty="0">
              <a:latin typeface="Gill Sans MT"/>
              <a:cs typeface="Gill Sans MT"/>
            </a:endParaRPr>
          </a:p>
          <a:p>
            <a:pPr marL="272415">
              <a:lnSpc>
                <a:spcPct val="100000"/>
              </a:lnSpc>
              <a:spcBef>
                <a:spcPts val="840"/>
              </a:spcBef>
            </a:pPr>
            <a:endParaRPr lang="en-GB" sz="2000" spc="-35" dirty="0">
              <a:latin typeface="Gill Sans MT"/>
              <a:cs typeface="Gill Sans MT"/>
            </a:endParaRPr>
          </a:p>
          <a:p>
            <a:pPr marL="272415">
              <a:lnSpc>
                <a:spcPct val="100000"/>
              </a:lnSpc>
              <a:spcBef>
                <a:spcPts val="840"/>
              </a:spcBef>
            </a:pPr>
            <a:endParaRPr sz="20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EC8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055" y="600455"/>
            <a:ext cx="3682365" cy="5815965"/>
          </a:xfrm>
          <a:custGeom>
            <a:avLst/>
            <a:gdLst/>
            <a:ahLst/>
            <a:cxnLst/>
            <a:rect l="l" t="t" r="r" b="b"/>
            <a:pathLst>
              <a:path w="3682365" h="5815965">
                <a:moveTo>
                  <a:pt x="3681984" y="0"/>
                </a:moveTo>
                <a:lnTo>
                  <a:pt x="0" y="0"/>
                </a:lnTo>
                <a:lnTo>
                  <a:pt x="0" y="5815584"/>
                </a:lnTo>
                <a:lnTo>
                  <a:pt x="3681984" y="5815584"/>
                </a:lnTo>
                <a:lnTo>
                  <a:pt x="3681984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0613" y="1650339"/>
            <a:ext cx="3682365" cy="410625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180"/>
              </a:spcBef>
              <a:buClr>
                <a:srgbClr val="EC8428"/>
              </a:buClr>
              <a:buSzPct val="90000"/>
              <a:buFont typeface="Wingdings 2"/>
              <a:buChar char=""/>
              <a:tabLst>
                <a:tab pos="316865" algn="l"/>
                <a:tab pos="317500" algn="l"/>
              </a:tabLst>
            </a:pPr>
            <a:r>
              <a:rPr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2400" spc="-6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45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SWIFt?</a:t>
            </a:r>
            <a:endParaRPr lang="en-GB" sz="2400" dirty="0">
              <a:solidFill>
                <a:srgbClr val="3C3C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-304800">
              <a:lnSpc>
                <a:spcPct val="100000"/>
              </a:lnSpc>
              <a:spcBef>
                <a:spcPts val="1180"/>
              </a:spcBef>
              <a:buClr>
                <a:srgbClr val="EC8428"/>
              </a:buClr>
              <a:buSzPct val="90000"/>
              <a:buFont typeface="Wingdings 2"/>
              <a:buChar char=""/>
              <a:tabLst>
                <a:tab pos="316865" algn="l"/>
                <a:tab pos="317500" algn="l"/>
              </a:tabLst>
            </a:pPr>
            <a:r>
              <a:rPr lang="en-GB"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Facilities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-304800">
              <a:spcBef>
                <a:spcPts val="1080"/>
              </a:spcBef>
              <a:buClr>
                <a:srgbClr val="EC8428"/>
              </a:buClr>
              <a:buSzPct val="90000"/>
              <a:buFont typeface="Wingdings 2"/>
              <a:buChar char=""/>
              <a:tabLst>
                <a:tab pos="316865" algn="l"/>
                <a:tab pos="317500" algn="l"/>
              </a:tabLst>
            </a:pPr>
            <a:r>
              <a:rPr lang="en-GB"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spc="5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400" spc="-254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spc="-3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eam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-304800">
              <a:lnSpc>
                <a:spcPct val="100000"/>
              </a:lnSpc>
              <a:spcBef>
                <a:spcPts val="1080"/>
              </a:spcBef>
              <a:buClr>
                <a:srgbClr val="EC8428"/>
              </a:buClr>
              <a:buSzPct val="90000"/>
              <a:buFont typeface="Wingdings 2"/>
              <a:buChar char=""/>
              <a:tabLst>
                <a:tab pos="316865" algn="l"/>
                <a:tab pos="317500" algn="l"/>
              </a:tabLst>
            </a:pPr>
            <a:r>
              <a:rPr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1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254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sz="2400" spc="5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</a:t>
            </a:r>
            <a:r>
              <a:rPr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endParaRPr lang="en-GB" sz="2400" dirty="0">
              <a:solidFill>
                <a:srgbClr val="3C3C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-304800">
              <a:lnSpc>
                <a:spcPct val="100000"/>
              </a:lnSpc>
              <a:spcBef>
                <a:spcPts val="1080"/>
              </a:spcBef>
              <a:buClr>
                <a:srgbClr val="EC8428"/>
              </a:buClr>
              <a:buSzPct val="90000"/>
              <a:buFont typeface="Wingdings 2"/>
              <a:buChar char=""/>
              <a:tabLst>
                <a:tab pos="316865" algn="l"/>
                <a:tab pos="317500" algn="l"/>
              </a:tabLst>
            </a:pPr>
            <a:r>
              <a:rPr lang="en-GB"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market Focus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-304800">
              <a:lnSpc>
                <a:spcPct val="100000"/>
              </a:lnSpc>
              <a:spcBef>
                <a:spcPts val="1080"/>
              </a:spcBef>
              <a:buClr>
                <a:srgbClr val="EC8428"/>
              </a:buClr>
              <a:buSzPct val="90000"/>
              <a:buFont typeface="Wingdings 2"/>
              <a:buChar char=""/>
              <a:tabLst>
                <a:tab pos="316865" algn="l"/>
                <a:tab pos="317500" algn="l"/>
              </a:tabLst>
            </a:pPr>
            <a:r>
              <a:rPr lang="en-GB" sz="24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Engage with SWIFt</a:t>
            </a:r>
          </a:p>
          <a:p>
            <a:pPr marL="317500" indent="-304800">
              <a:lnSpc>
                <a:spcPct val="100000"/>
              </a:lnSpc>
              <a:spcBef>
                <a:spcPts val="1080"/>
              </a:spcBef>
              <a:buClr>
                <a:srgbClr val="EC8428"/>
              </a:buClr>
              <a:buSzPct val="90000"/>
              <a:buFont typeface="Wingdings 2"/>
              <a:buChar char=""/>
              <a:tabLst>
                <a:tab pos="316865" algn="l"/>
                <a:tab pos="317500" algn="l"/>
              </a:tabLst>
            </a:pPr>
            <a:r>
              <a:rPr lang="en-GB" sz="2400" spc="-5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Examples</a:t>
            </a:r>
          </a:p>
          <a:p>
            <a:pPr marL="317500" indent="-304800">
              <a:lnSpc>
                <a:spcPct val="100000"/>
              </a:lnSpc>
              <a:spcBef>
                <a:spcPts val="1080"/>
              </a:spcBef>
              <a:buClr>
                <a:srgbClr val="EC8428"/>
              </a:buClr>
              <a:buSzPct val="90000"/>
              <a:buFont typeface="Wingdings 2"/>
              <a:buChar char=""/>
              <a:tabLst>
                <a:tab pos="316865" algn="l"/>
                <a:tab pos="317500" algn="l"/>
              </a:tabLst>
            </a:pPr>
            <a:r>
              <a:rPr lang="en-GB" sz="2400" spc="-5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055" y="600455"/>
            <a:ext cx="3682365" cy="3223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411480">
              <a:lnSpc>
                <a:spcPct val="100000"/>
              </a:lnSpc>
              <a:spcBef>
                <a:spcPts val="2050"/>
              </a:spcBef>
            </a:pPr>
            <a:endParaRPr sz="2400" dirty="0">
              <a:latin typeface="Gill Sans MT"/>
              <a:cs typeface="Gill Sans MT"/>
            </a:endParaRP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6839EF3B-303A-A260-03A2-BF357A3A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53" y="1140871"/>
            <a:ext cx="2143125" cy="2143125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E5FEAF73-B8FD-CCF7-15EF-CBE95F06C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53" y="4130753"/>
            <a:ext cx="2135776" cy="1517525"/>
          </a:xfrm>
          <a:prstGeom prst="rect">
            <a:avLst/>
          </a:prstGeom>
        </p:spPr>
      </p:pic>
      <p:pic>
        <p:nvPicPr>
          <p:cNvPr id="22" name="Picture 21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55AAB5BF-73FE-64CD-2246-388C5122B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53" y="2888582"/>
            <a:ext cx="2135776" cy="1403506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E34C6F2C-4AC0-EE45-DD9C-3C7A9E30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978495"/>
            <a:ext cx="2303526" cy="430887"/>
          </a:xfrm>
        </p:spPr>
        <p:txBody>
          <a:bodyPr/>
          <a:lstStyle/>
          <a:p>
            <a:r>
              <a:rPr lang="en-GB" sz="2800" dirty="0"/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945120" cy="6858000"/>
            <a:chOff x="0" y="0"/>
            <a:chExt cx="7945120" cy="6858000"/>
          </a:xfrm>
        </p:grpSpPr>
        <p:sp>
          <p:nvSpPr>
            <p:cNvPr id="4" name="object 4"/>
            <p:cNvSpPr/>
            <p:nvPr/>
          </p:nvSpPr>
          <p:spPr>
            <a:xfrm>
              <a:off x="4241291" y="457200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703319" y="91439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EC8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32148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41188" y="659448"/>
            <a:ext cx="2303526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WHAT</a:t>
            </a:r>
            <a:r>
              <a:rPr spc="-4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SWIFT?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       <a:avLst/>
          </a:prstGeom>
          <a:solidFill>
            <a:srgbClr val="C0610F"/>
          </a:solidFill>
        </p:spPr>
        <p:txBody>
          <a:bodyPr vert="horz" wrap="square" lIns="0" tIns="17780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400"/>
              </a:spcBef>
            </a:pPr>
            <a:r>
              <a:rPr sz="1500" spc="-20" dirty="0">
                <a:solidFill>
                  <a:srgbClr val="FFFFFF"/>
                </a:solidFill>
                <a:latin typeface="Gill Sans MT"/>
                <a:cs typeface="Gill Sans MT"/>
              </a:rPr>
              <a:t>Workshop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0256" y="4957571"/>
            <a:ext cx="4932045" cy="622300"/>
          </a:xfrm>
          <a:prstGeom prst="rect">
            <a:avLst/>
          </a:prstGeom>
          <a:solidFill>
            <a:srgbClr val="EBEBEB">
              <a:alpha val="90194"/>
            </a:srgbClr>
          </a:solidFill>
        </p:spPr>
        <p:txBody>
          <a:bodyPr vert="horz" wrap="square" lIns="0" tIns="140970" rIns="0" bIns="0" rtlCol="0">
            <a:spAutoFit/>
          </a:bodyPr>
          <a:lstStyle/>
          <a:p>
            <a:pPr marL="100965">
              <a:lnSpc>
                <a:spcPts val="1230"/>
              </a:lnSpc>
              <a:spcBef>
                <a:spcPts val="1110"/>
              </a:spcBef>
            </a:pPr>
            <a:r>
              <a:rPr sz="1400" spc="-5" dirty="0">
                <a:latin typeface="Gill Sans MT"/>
                <a:cs typeface="Gill Sans MT"/>
              </a:rPr>
              <a:t>An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electronics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workshop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with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state</a:t>
            </a:r>
            <a:r>
              <a:rPr sz="1400" dirty="0">
                <a:latin typeface="Gill Sans MT"/>
                <a:cs typeface="Gill Sans MT"/>
              </a:rPr>
              <a:t> of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 </a:t>
            </a:r>
            <a:r>
              <a:rPr sz="1400" spc="-5" dirty="0">
                <a:latin typeface="Gill Sans MT"/>
                <a:cs typeface="Gill Sans MT"/>
              </a:rPr>
              <a:t>art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equipment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available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5" dirty="0">
                <a:latin typeface="Gill Sans MT"/>
                <a:cs typeface="Gill Sans MT"/>
              </a:rPr>
              <a:t> commercial</a:t>
            </a:r>
            <a:endParaRPr sz="1400" dirty="0">
              <a:latin typeface="Gill Sans MT"/>
              <a:cs typeface="Gill Sans MT"/>
            </a:endParaRPr>
          </a:p>
          <a:p>
            <a:pPr marL="100965">
              <a:lnSpc>
                <a:spcPts val="1230"/>
              </a:lnSpc>
            </a:pPr>
            <a:r>
              <a:rPr sz="1400" spc="-5" dirty="0">
                <a:latin typeface="Gill Sans MT"/>
                <a:cs typeface="Gill Sans MT"/>
              </a:rPr>
              <a:t>use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or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hire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77384" y="4012691"/>
            <a:ext cx="1643380" cy="954405"/>
          </a:xfrm>
          <a:custGeom>
            <a:avLst/>
            <a:gdLst/>
            <a:ahLst/>
            <a:cxnLst/>
            <a:rect l="l" t="t" r="r" b="b"/>
            <a:pathLst>
              <a:path w="1643379" h="954404">
                <a:moveTo>
                  <a:pt x="1642871" y="0"/>
                </a:moveTo>
                <a:lnTo>
                  <a:pt x="0" y="0"/>
                </a:lnTo>
                <a:lnTo>
                  <a:pt x="0" y="619886"/>
                </a:lnTo>
                <a:lnTo>
                  <a:pt x="797560" y="619886"/>
                </a:lnTo>
                <a:lnTo>
                  <a:pt x="797560" y="810894"/>
                </a:lnTo>
                <a:lnTo>
                  <a:pt x="726058" y="810894"/>
                </a:lnTo>
                <a:lnTo>
                  <a:pt x="821436" y="954023"/>
                </a:lnTo>
                <a:lnTo>
                  <a:pt x="916813" y="810894"/>
                </a:lnTo>
                <a:lnTo>
                  <a:pt x="845312" y="810894"/>
                </a:lnTo>
                <a:lnTo>
                  <a:pt x="845312" y="619886"/>
                </a:lnTo>
                <a:lnTo>
                  <a:pt x="1642871" y="619886"/>
                </a:lnTo>
                <a:lnTo>
                  <a:pt x="1642871" y="0"/>
                </a:lnTo>
                <a:close/>
              </a:path>
            </a:pathLst>
          </a:custGeom>
          <a:solidFill>
            <a:srgbClr val="C06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45785" y="4176521"/>
            <a:ext cx="1304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Gill Sans MT"/>
                <a:cs typeface="Gill Sans MT"/>
              </a:rPr>
              <a:t>Research</a:t>
            </a:r>
            <a:r>
              <a:rPr sz="15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Gill Sans MT"/>
                <a:cs typeface="Gill Sans MT"/>
              </a:rPr>
              <a:t>Facility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20256" y="4012691"/>
            <a:ext cx="4932045" cy="606384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139065" rIns="0" bIns="0" rtlCol="0">
            <a:spAutoFit/>
          </a:bodyPr>
          <a:lstStyle/>
          <a:p>
            <a:pPr marL="100965">
              <a:lnSpc>
                <a:spcPts val="1230"/>
              </a:lnSpc>
              <a:spcBef>
                <a:spcPts val="1095"/>
              </a:spcBef>
            </a:pPr>
            <a:r>
              <a:rPr sz="1400" spc="-5" dirty="0">
                <a:latin typeface="Gill Sans MT"/>
                <a:cs typeface="Gill Sans MT"/>
              </a:rPr>
              <a:t>An </a:t>
            </a:r>
            <a:r>
              <a:rPr sz="1400" dirty="0">
                <a:latin typeface="Gill Sans MT"/>
                <a:cs typeface="Gill Sans MT"/>
              </a:rPr>
              <a:t>opportunity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 do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blue</a:t>
            </a:r>
            <a:r>
              <a:rPr sz="1400" spc="-5" dirty="0">
                <a:latin typeface="Gill Sans MT"/>
                <a:cs typeface="Gill Sans MT"/>
              </a:rPr>
              <a:t> sky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research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with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access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NTU</a:t>
            </a:r>
            <a:r>
              <a:rPr sz="1400" spc="-5" dirty="0">
                <a:latin typeface="Gill Sans MT"/>
                <a:cs typeface="Gill Sans MT"/>
              </a:rPr>
              <a:t> academics,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SWIFt</a:t>
            </a:r>
            <a:r>
              <a:rPr lang="en-GB" sz="140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technical specialists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5" dirty="0">
                <a:latin typeface="Gill Sans MT"/>
                <a:cs typeface="Gill Sans MT"/>
              </a:rPr>
              <a:t> joint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commercial research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or</a:t>
            </a:r>
            <a:r>
              <a:rPr sz="1400" spc="-5" dirty="0">
                <a:latin typeface="Gill Sans MT"/>
                <a:cs typeface="Gill Sans MT"/>
              </a:rPr>
              <a:t> grant</a:t>
            </a:r>
            <a:r>
              <a:rPr sz="1400" dirty="0">
                <a:latin typeface="Gill Sans MT"/>
                <a:cs typeface="Gill Sans MT"/>
              </a:rPr>
              <a:t> funding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opportunities</a:t>
            </a:r>
            <a:r>
              <a:rPr sz="1100" dirty="0">
                <a:latin typeface="Gill Sans MT"/>
                <a:cs typeface="Gill Sans MT"/>
              </a:rPr>
              <a:t>.</a:t>
            </a:r>
          </a:p>
        </p:txBody>
      </p:sp>
      <p:sp>
        <p:nvSpPr>
          <p:cNvPr id="12" name="object 12"/>
          <p:cNvSpPr/>
          <p:nvPr/>
        </p:nvSpPr>
        <p:spPr>
          <a:xfrm>
            <a:off x="4977384" y="3066288"/>
            <a:ext cx="1643380" cy="955675"/>
          </a:xfrm>
          <a:custGeom>
            <a:avLst/>
            <a:gdLst/>
            <a:ahLst/>
            <a:cxnLst/>
            <a:rect l="l" t="t" r="r" b="b"/>
            <a:pathLst>
              <a:path w="1643379" h="955675">
                <a:moveTo>
                  <a:pt x="1642871" y="0"/>
                </a:moveTo>
                <a:lnTo>
                  <a:pt x="0" y="0"/>
                </a:lnTo>
                <a:lnTo>
                  <a:pt x="0" y="620903"/>
                </a:lnTo>
                <a:lnTo>
                  <a:pt x="797560" y="620903"/>
                </a:lnTo>
                <a:lnTo>
                  <a:pt x="797560" y="812164"/>
                </a:lnTo>
                <a:lnTo>
                  <a:pt x="725931" y="812164"/>
                </a:lnTo>
                <a:lnTo>
                  <a:pt x="821436" y="955548"/>
                </a:lnTo>
                <a:lnTo>
                  <a:pt x="916939" y="812164"/>
                </a:lnTo>
                <a:lnTo>
                  <a:pt x="845312" y="812164"/>
                </a:lnTo>
                <a:lnTo>
                  <a:pt x="845312" y="620903"/>
                </a:lnTo>
                <a:lnTo>
                  <a:pt x="1642871" y="620903"/>
                </a:lnTo>
                <a:lnTo>
                  <a:pt x="1642871" y="0"/>
                </a:lnTo>
                <a:close/>
              </a:path>
            </a:pathLst>
          </a:custGeom>
          <a:solidFill>
            <a:srgbClr val="C06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6390" y="3230117"/>
            <a:ext cx="7835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Gill Sans MT"/>
                <a:cs typeface="Gill Sans MT"/>
              </a:rPr>
              <a:t>Living</a:t>
            </a:r>
            <a:r>
              <a:rPr sz="15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Gill Sans MT"/>
                <a:cs typeface="Gill Sans MT"/>
              </a:rPr>
              <a:t>Lab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20256" y="3066288"/>
            <a:ext cx="4932045" cy="461473"/>
          </a:xfrm>
          <a:prstGeom prst="rect">
            <a:avLst/>
          </a:prstGeom>
          <a:solidFill>
            <a:srgbClr val="EBEBEB">
              <a:alpha val="90194"/>
            </a:srgb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00965" marR="259079">
              <a:lnSpc>
                <a:spcPts val="1140"/>
              </a:lnSpc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A </a:t>
            </a:r>
            <a:r>
              <a:rPr sz="1400" spc="-5" dirty="0">
                <a:latin typeface="Gill Sans MT"/>
                <a:cs typeface="Gill Sans MT"/>
              </a:rPr>
              <a:t>living lab </a:t>
            </a:r>
            <a:r>
              <a:rPr sz="1400" dirty="0">
                <a:latin typeface="Gill Sans MT"/>
                <a:cs typeface="Gill Sans MT"/>
              </a:rPr>
              <a:t>to </a:t>
            </a:r>
            <a:r>
              <a:rPr sz="1400" spc="-5" dirty="0">
                <a:latin typeface="Gill Sans MT"/>
                <a:cs typeface="Gill Sans MT"/>
              </a:rPr>
              <a:t>safely trial </a:t>
            </a:r>
            <a:r>
              <a:rPr sz="1400" dirty="0">
                <a:latin typeface="Gill Sans MT"/>
                <a:cs typeface="Gill Sans MT"/>
              </a:rPr>
              <a:t>and develop </a:t>
            </a:r>
            <a:r>
              <a:rPr sz="1400" spc="-5" dirty="0">
                <a:latin typeface="Gill Sans MT"/>
                <a:cs typeface="Gill Sans MT"/>
              </a:rPr>
              <a:t>solutions in </a:t>
            </a:r>
            <a:r>
              <a:rPr sz="1400" dirty="0">
                <a:latin typeface="Gill Sans MT"/>
                <a:cs typeface="Gill Sans MT"/>
              </a:rPr>
              <a:t>a </a:t>
            </a:r>
            <a:r>
              <a:rPr sz="1400" spc="-5" dirty="0">
                <a:latin typeface="Gill Sans MT"/>
                <a:cs typeface="Gill Sans MT"/>
              </a:rPr>
              <a:t>real world </a:t>
            </a:r>
            <a:r>
              <a:rPr sz="1400" dirty="0">
                <a:latin typeface="Gill Sans MT"/>
                <a:cs typeface="Gill Sans MT"/>
              </a:rPr>
              <a:t>environment </a:t>
            </a:r>
            <a:r>
              <a:rPr sz="1400" spc="-5" dirty="0">
                <a:latin typeface="Gill Sans MT"/>
                <a:cs typeface="Gill Sans MT"/>
              </a:rPr>
              <a:t>with </a:t>
            </a:r>
            <a:r>
              <a:rPr sz="1400" spc="-29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access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5" dirty="0">
                <a:latin typeface="Gill Sans MT"/>
                <a:cs typeface="Gill Sans MT"/>
              </a:rPr>
              <a:t> technical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specialists.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77384" y="2119883"/>
            <a:ext cx="1643380" cy="955675"/>
          </a:xfrm>
          <a:custGeom>
            <a:avLst/>
            <a:gdLst/>
            <a:ahLst/>
            <a:cxnLst/>
            <a:rect l="l" t="t" r="r" b="b"/>
            <a:pathLst>
              <a:path w="1643379" h="955675">
                <a:moveTo>
                  <a:pt x="1642871" y="0"/>
                </a:moveTo>
                <a:lnTo>
                  <a:pt x="0" y="0"/>
                </a:lnTo>
                <a:lnTo>
                  <a:pt x="0" y="620902"/>
                </a:lnTo>
                <a:lnTo>
                  <a:pt x="797560" y="620902"/>
                </a:lnTo>
                <a:lnTo>
                  <a:pt x="797560" y="812164"/>
                </a:lnTo>
                <a:lnTo>
                  <a:pt x="725931" y="812164"/>
                </a:lnTo>
                <a:lnTo>
                  <a:pt x="821436" y="955548"/>
                </a:lnTo>
                <a:lnTo>
                  <a:pt x="916939" y="812164"/>
                </a:lnTo>
                <a:lnTo>
                  <a:pt x="845312" y="812164"/>
                </a:lnTo>
                <a:lnTo>
                  <a:pt x="845312" y="620902"/>
                </a:lnTo>
                <a:lnTo>
                  <a:pt x="1642871" y="620902"/>
                </a:lnTo>
                <a:lnTo>
                  <a:pt x="1642871" y="0"/>
                </a:lnTo>
                <a:close/>
              </a:path>
            </a:pathLst>
          </a:custGeom>
          <a:solidFill>
            <a:srgbClr val="C06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14950" y="2183968"/>
            <a:ext cx="9683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8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Gill Sans MT"/>
                <a:cs typeface="Gill Sans MT"/>
              </a:rPr>
              <a:t>Commercial</a:t>
            </a:r>
            <a:endParaRPr sz="1500" dirty="0">
              <a:latin typeface="Gill Sans MT"/>
              <a:cs typeface="Gill Sans MT"/>
            </a:endParaRPr>
          </a:p>
          <a:p>
            <a:pPr algn="ctr">
              <a:lnSpc>
                <a:spcPts val="1680"/>
              </a:lnSpc>
            </a:pPr>
            <a:r>
              <a:rPr sz="1500" spc="-35" dirty="0">
                <a:solidFill>
                  <a:srgbClr val="FFFFFF"/>
                </a:solidFill>
                <a:latin typeface="Gill Sans MT"/>
                <a:cs typeface="Gill Sans MT"/>
              </a:rPr>
              <a:t>Testbed</a:t>
            </a:r>
            <a:endParaRPr sz="1500" dirty="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0256" y="2118360"/>
            <a:ext cx="4932045" cy="622300"/>
          </a:xfrm>
          <a:prstGeom prst="rect">
            <a:avLst/>
          </a:prstGeom>
          <a:solidFill>
            <a:srgbClr val="EBEBEB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00965" marR="504825">
              <a:lnSpc>
                <a:spcPts val="1140"/>
              </a:lnSpc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A </a:t>
            </a:r>
            <a:r>
              <a:rPr sz="1400" spc="-5" dirty="0">
                <a:latin typeface="Gill Sans MT"/>
                <a:cs typeface="Gill Sans MT"/>
              </a:rPr>
              <a:t>commercial </a:t>
            </a:r>
            <a:r>
              <a:rPr sz="1400" dirty="0">
                <a:latin typeface="Gill Sans MT"/>
                <a:cs typeface="Gill Sans MT"/>
              </a:rPr>
              <a:t>focused 5G and LoRaWAN testbed </a:t>
            </a:r>
            <a:r>
              <a:rPr sz="1400" spc="-5" dirty="0">
                <a:latin typeface="Gill Sans MT"/>
                <a:cs typeface="Gill Sans MT"/>
              </a:rPr>
              <a:t>designed </a:t>
            </a:r>
            <a:r>
              <a:rPr sz="1400" dirty="0">
                <a:latin typeface="Gill Sans MT"/>
                <a:cs typeface="Gill Sans MT"/>
              </a:rPr>
              <a:t>to help </a:t>
            </a:r>
            <a:r>
              <a:rPr sz="1400" spc="-5" dirty="0">
                <a:latin typeface="Gill Sans MT"/>
                <a:cs typeface="Gill Sans MT"/>
              </a:rPr>
              <a:t>industry </a:t>
            </a:r>
            <a:r>
              <a:rPr sz="1400" spc="-29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develop,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trial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and</a:t>
            </a:r>
            <a:r>
              <a:rPr sz="1400" spc="-5" dirty="0">
                <a:latin typeface="Gill Sans MT"/>
                <a:cs typeface="Gill Sans MT"/>
              </a:rPr>
              <a:t> commercialize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innovative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solutions.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58FB6381-13FD-E10A-7C5D-13EAD84B0AA0}"/>
              </a:ext>
            </a:extLst>
          </p:cNvPr>
          <p:cNvSpPr/>
          <p:nvPr/>
        </p:nvSpPr>
        <p:spPr>
          <a:xfrm>
            <a:off x="4977384" y="1161923"/>
            <a:ext cx="1643380" cy="955675"/>
          </a:xfrm>
          <a:custGeom>
            <a:avLst/>
            <a:gdLst/>
            <a:ahLst/>
            <a:cxnLst/>
            <a:rect l="l" t="t" r="r" b="b"/>
            <a:pathLst>
              <a:path w="1643379" h="955675">
                <a:moveTo>
                  <a:pt x="1642871" y="0"/>
                </a:moveTo>
                <a:lnTo>
                  <a:pt x="0" y="0"/>
                </a:lnTo>
                <a:lnTo>
                  <a:pt x="0" y="620902"/>
                </a:lnTo>
                <a:lnTo>
                  <a:pt x="797560" y="620902"/>
                </a:lnTo>
                <a:lnTo>
                  <a:pt x="797560" y="812164"/>
                </a:lnTo>
                <a:lnTo>
                  <a:pt x="725931" y="812164"/>
                </a:lnTo>
                <a:lnTo>
                  <a:pt x="821436" y="955548"/>
                </a:lnTo>
                <a:lnTo>
                  <a:pt x="916939" y="812164"/>
                </a:lnTo>
                <a:lnTo>
                  <a:pt x="845312" y="812164"/>
                </a:lnTo>
                <a:lnTo>
                  <a:pt x="845312" y="620902"/>
                </a:lnTo>
                <a:lnTo>
                  <a:pt x="1642871" y="620902"/>
                </a:lnTo>
                <a:lnTo>
                  <a:pt x="1642871" y="0"/>
                </a:lnTo>
                <a:close/>
              </a:path>
            </a:pathLst>
          </a:custGeom>
          <a:solidFill>
            <a:srgbClr val="C0610F"/>
          </a:solidFill>
        </p:spPr>
        <p:txBody>
          <a:bodyPr wrap="square" lIns="0" tIns="0" rIns="0" bIns="0" rtlCol="0"/>
          <a:lstStyle/>
          <a:p>
            <a:pPr algn="ctr"/>
            <a:endParaRPr lang="en-GB" sz="1500" b="1" dirty="0">
              <a:solidFill>
                <a:schemeClr val="bg1"/>
              </a:solidFill>
            </a:endParaRPr>
          </a:p>
          <a:p>
            <a:pPr algn="ctr"/>
            <a:r>
              <a:rPr lang="en-GB" sz="1500" b="1" dirty="0">
                <a:solidFill>
                  <a:schemeClr val="bg1"/>
                </a:solidFill>
              </a:rPr>
              <a:t>SWIFt</a:t>
            </a:r>
            <a:endParaRPr sz="1500" b="1" dirty="0">
              <a:solidFill>
                <a:schemeClr val="bg1"/>
              </a:solidFill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E02078FC-F1BB-61DD-76A9-3F477B5D81D3}"/>
              </a:ext>
            </a:extLst>
          </p:cNvPr>
          <p:cNvSpPr txBox="1"/>
          <p:nvPr/>
        </p:nvSpPr>
        <p:spPr>
          <a:xfrm>
            <a:off x="6620255" y="1143000"/>
            <a:ext cx="4932045" cy="603178"/>
          </a:xfrm>
          <a:prstGeom prst="rect">
            <a:avLst/>
          </a:prstGeom>
          <a:solidFill>
            <a:srgbClr val="EBEBEB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en-GB" sz="1100" dirty="0">
              <a:latin typeface="Times New Roman"/>
              <a:cs typeface="Times New Roman"/>
            </a:endParaRPr>
          </a:p>
          <a:p>
            <a:pPr marL="100965" marR="504825">
              <a:lnSpc>
                <a:spcPts val="1140"/>
              </a:lnSpc>
              <a:spcBef>
                <a:spcPts val="5"/>
              </a:spcBef>
            </a:pPr>
            <a:r>
              <a:rPr lang="en-GB" sz="1400" dirty="0">
                <a:latin typeface="Gill Sans MT"/>
                <a:cs typeface="Gill Sans MT"/>
              </a:rPr>
              <a:t>A £1.6M investment by the D2N2 Local Enterprise Partnership and Nottingham Trent University</a:t>
            </a:r>
          </a:p>
          <a:p>
            <a:pPr marL="100965" marR="504825">
              <a:lnSpc>
                <a:spcPts val="1140"/>
              </a:lnSpc>
              <a:spcBef>
                <a:spcPts val="5"/>
              </a:spcBef>
            </a:pPr>
            <a:endParaRPr lang="en-GB" sz="1400" dirty="0">
              <a:latin typeface="Gill Sans MT"/>
              <a:cs typeface="Gill Sans MT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D1C81E1A-8BFF-FE0F-CEC2-7D0A227096A2}"/>
              </a:ext>
            </a:extLst>
          </p:cNvPr>
          <p:cNvSpPr txBox="1"/>
          <p:nvPr/>
        </p:nvSpPr>
        <p:spPr>
          <a:xfrm>
            <a:off x="4977384" y="5998030"/>
            <a:ext cx="523684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EC8428"/>
                </a:solidFill>
                <a:latin typeface="Gill Sans MT"/>
                <a:cs typeface="Gill Sans MT"/>
              </a:rPr>
              <a:t>A</a:t>
            </a:r>
            <a:r>
              <a:rPr sz="160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EC8428"/>
                </a:solidFill>
                <a:latin typeface="Gill Sans MT"/>
                <a:cs typeface="Gill Sans MT"/>
              </a:rPr>
              <a:t>BRAND-NEW</a:t>
            </a:r>
            <a:r>
              <a:rPr sz="1600" spc="1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70" dirty="0">
                <a:solidFill>
                  <a:srgbClr val="EC8428"/>
                </a:solidFill>
                <a:latin typeface="Gill Sans MT"/>
                <a:cs typeface="Gill Sans MT"/>
              </a:rPr>
              <a:t>STATE</a:t>
            </a:r>
            <a:r>
              <a:rPr sz="1600" spc="-10" dirty="0">
                <a:solidFill>
                  <a:srgbClr val="EC8428"/>
                </a:solidFill>
                <a:latin typeface="Gill Sans MT"/>
                <a:cs typeface="Gill Sans MT"/>
              </a:rPr>
              <a:t> OF</a:t>
            </a:r>
            <a:r>
              <a:rPr sz="1600" spc="-185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EC8428"/>
                </a:solidFill>
                <a:latin typeface="Gill Sans MT"/>
                <a:cs typeface="Gill Sans MT"/>
              </a:rPr>
              <a:t>THE</a:t>
            </a:r>
            <a:r>
              <a:rPr sz="1600" spc="-15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55" dirty="0">
                <a:solidFill>
                  <a:srgbClr val="EC8428"/>
                </a:solidFill>
                <a:latin typeface="Gill Sans MT"/>
                <a:cs typeface="Gill Sans MT"/>
              </a:rPr>
              <a:t>ART</a:t>
            </a:r>
            <a:r>
              <a:rPr sz="1600" spc="15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EC8428"/>
                </a:solidFill>
                <a:latin typeface="Gill Sans MT"/>
                <a:cs typeface="Gill Sans MT"/>
              </a:rPr>
              <a:t>5G</a:t>
            </a:r>
            <a:r>
              <a:rPr sz="1600" spc="-16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lang="en-GB" sz="1600" spc="-16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EC8428"/>
                </a:solidFill>
                <a:latin typeface="Gill Sans MT"/>
                <a:cs typeface="Gill Sans MT"/>
              </a:rPr>
              <a:t>AND</a:t>
            </a:r>
            <a:r>
              <a:rPr sz="1600" spc="2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45" dirty="0">
                <a:solidFill>
                  <a:srgbClr val="EC8428"/>
                </a:solidFill>
                <a:latin typeface="Gill Sans MT"/>
                <a:cs typeface="Gill Sans MT"/>
              </a:rPr>
              <a:t>IOT</a:t>
            </a:r>
            <a:r>
              <a:rPr sz="1600" spc="1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EC8428"/>
                </a:solidFill>
                <a:latin typeface="Gill Sans MT"/>
                <a:cs typeface="Gill Sans MT"/>
              </a:rPr>
              <a:t>ENABLED</a:t>
            </a:r>
            <a:r>
              <a:rPr sz="1600" spc="5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endParaRPr lang="en-GB" sz="1600" spc="5" dirty="0">
              <a:solidFill>
                <a:srgbClr val="EC8428"/>
              </a:solidFill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EC8428"/>
                </a:solidFill>
                <a:latin typeface="Gill Sans MT"/>
                <a:cs typeface="Gill Sans MT"/>
              </a:rPr>
              <a:t>SMART</a:t>
            </a:r>
            <a:r>
              <a:rPr sz="1600" spc="25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EC8428"/>
                </a:solidFill>
                <a:latin typeface="Gill Sans MT"/>
                <a:cs typeface="Gill Sans MT"/>
              </a:rPr>
              <a:t>LAB</a:t>
            </a:r>
            <a:r>
              <a:rPr sz="1600" spc="-15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EC8428"/>
                </a:solidFill>
                <a:latin typeface="Gill Sans MT"/>
                <a:cs typeface="Gill Sans MT"/>
              </a:rPr>
              <a:t>AND</a:t>
            </a:r>
            <a:r>
              <a:rPr sz="1600" spc="-20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EC8428"/>
                </a:solidFill>
                <a:latin typeface="Gill Sans MT"/>
                <a:cs typeface="Gill Sans MT"/>
              </a:rPr>
              <a:t>TESTBED</a:t>
            </a:r>
            <a:r>
              <a:rPr sz="1600" spc="2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25" dirty="0">
                <a:solidFill>
                  <a:srgbClr val="EC8428"/>
                </a:solidFill>
                <a:latin typeface="Gill Sans MT"/>
                <a:cs typeface="Gill Sans MT"/>
              </a:rPr>
              <a:t>LOCATED</a:t>
            </a:r>
            <a:r>
              <a:rPr sz="1600" spc="30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EC8428"/>
                </a:solidFill>
                <a:latin typeface="Gill Sans MT"/>
                <a:cs typeface="Gill Sans MT"/>
              </a:rPr>
              <a:t>IN</a:t>
            </a:r>
            <a:r>
              <a:rPr sz="1600" spc="15" dirty="0">
                <a:solidFill>
                  <a:srgbClr val="EC8428"/>
                </a:solidFill>
                <a:latin typeface="Gill Sans MT"/>
                <a:cs typeface="Gill Sans MT"/>
              </a:rPr>
              <a:t> </a:t>
            </a:r>
            <a:r>
              <a:rPr sz="1600" spc="-20" dirty="0">
                <a:solidFill>
                  <a:srgbClr val="EC8428"/>
                </a:solidFill>
                <a:latin typeface="Gill Sans MT"/>
                <a:cs typeface="Gill Sans MT"/>
              </a:rPr>
              <a:t>NOTTINGHAM</a:t>
            </a:r>
            <a:endParaRPr sz="1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20639"/>
            <a:ext cx="12192000" cy="1732914"/>
          </a:xfrm>
          <a:custGeom>
            <a:avLst/>
            <a:gdLst/>
            <a:ahLst/>
            <a:cxnLst/>
            <a:rect l="l" t="t" r="r" b="b"/>
            <a:pathLst>
              <a:path w="12192000" h="1732915">
                <a:moveTo>
                  <a:pt x="0" y="0"/>
                </a:moveTo>
                <a:lnTo>
                  <a:pt x="0" y="1732788"/>
                </a:lnTo>
                <a:lnTo>
                  <a:pt x="12191999" y="1732788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69391" y="1310639"/>
            <a:ext cx="11496040" cy="3429000"/>
            <a:chOff x="469391" y="1310639"/>
            <a:chExt cx="11496040" cy="3429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0036" y="2289047"/>
              <a:ext cx="2598419" cy="18303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1" y="1397507"/>
              <a:ext cx="4456176" cy="33421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1310639"/>
              <a:ext cx="4572000" cy="3429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9993" y="756030"/>
            <a:ext cx="1642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5" dirty="0">
                <a:solidFill>
                  <a:srgbClr val="404040"/>
                </a:solidFill>
              </a:rPr>
              <a:t>F</a:t>
            </a:r>
            <a:r>
              <a:rPr sz="2800" spc="-120" dirty="0">
                <a:solidFill>
                  <a:srgbClr val="404040"/>
                </a:solidFill>
              </a:rPr>
              <a:t>A</a:t>
            </a:r>
            <a:r>
              <a:rPr sz="2800" spc="-5" dirty="0">
                <a:solidFill>
                  <a:srgbClr val="404040"/>
                </a:solidFill>
              </a:rPr>
              <a:t>CILITIES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168095" y="5451754"/>
            <a:ext cx="112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65258"/>
                </a:solidFill>
                <a:latin typeface="Gill Sans MT"/>
                <a:cs typeface="Gill Sans MT"/>
              </a:rPr>
              <a:t>Living</a:t>
            </a:r>
            <a:r>
              <a:rPr sz="1800" b="1" spc="-80" dirty="0">
                <a:solidFill>
                  <a:srgbClr val="465258"/>
                </a:solidFill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465258"/>
                </a:solidFill>
                <a:latin typeface="Gill Sans MT"/>
                <a:cs typeface="Gill Sans MT"/>
              </a:rPr>
              <a:t>Lab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251" y="5988507"/>
            <a:ext cx="16706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</a:t>
            </a:r>
            <a:r>
              <a:rPr sz="1000" spc="-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C3C3C"/>
                </a:solidFill>
                <a:latin typeface="Gill Sans MT"/>
                <a:cs typeface="Gill Sans MT"/>
              </a:rPr>
              <a:t>living</a:t>
            </a:r>
            <a:r>
              <a:rPr sz="1000" spc="2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real-world</a:t>
            </a:r>
            <a:r>
              <a:rPr sz="1000" spc="2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environment </a:t>
            </a:r>
            <a:r>
              <a:rPr sz="1000" spc="-26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to</a:t>
            </a:r>
            <a:r>
              <a:rPr sz="10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trial</a:t>
            </a:r>
            <a:r>
              <a:rPr sz="1000" spc="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and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develop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solutions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2982" y="5314569"/>
            <a:ext cx="163639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81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8428"/>
                </a:solidFill>
                <a:latin typeface="Gill Sans MT"/>
                <a:cs typeface="Gill Sans MT"/>
              </a:rPr>
              <a:t>Demonst</a:t>
            </a:r>
            <a:r>
              <a:rPr sz="1800" b="1" spc="-5" dirty="0">
                <a:solidFill>
                  <a:srgbClr val="EC8428"/>
                </a:solidFill>
                <a:latin typeface="Gill Sans MT"/>
                <a:cs typeface="Gill Sans MT"/>
              </a:rPr>
              <a:t>r</a:t>
            </a:r>
            <a:r>
              <a:rPr sz="1800" b="1" dirty="0">
                <a:solidFill>
                  <a:srgbClr val="EC8428"/>
                </a:solidFill>
                <a:latin typeface="Gill Sans MT"/>
                <a:cs typeface="Gill Sans MT"/>
              </a:rPr>
              <a:t>at</a:t>
            </a:r>
            <a:r>
              <a:rPr sz="1800" b="1" spc="-5" dirty="0">
                <a:solidFill>
                  <a:srgbClr val="EC8428"/>
                </a:solidFill>
                <a:latin typeface="Gill Sans MT"/>
                <a:cs typeface="Gill Sans MT"/>
              </a:rPr>
              <a:t>or  </a:t>
            </a:r>
            <a:r>
              <a:rPr sz="1800" b="1" spc="-10" dirty="0">
                <a:solidFill>
                  <a:srgbClr val="EC8428"/>
                </a:solidFill>
                <a:latin typeface="Gill Sans MT"/>
                <a:cs typeface="Gill Sans MT"/>
              </a:rPr>
              <a:t>Area</a:t>
            </a:r>
            <a:endParaRPr sz="1800">
              <a:latin typeface="Gill Sans MT"/>
              <a:cs typeface="Gill Sans MT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980"/>
              </a:spcBef>
            </a:pP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</a:t>
            </a:r>
            <a:r>
              <a:rPr sz="10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demonstrator</a:t>
            </a:r>
            <a:r>
              <a:rPr sz="1000" spc="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area to 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showcase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solutions</a:t>
            </a:r>
            <a:r>
              <a:rPr sz="1000" spc="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in real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C3C3C"/>
                </a:solidFill>
                <a:latin typeface="Gill Sans MT"/>
                <a:cs typeface="Gill Sans MT"/>
              </a:rPr>
              <a:t>time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6291" y="5314569"/>
            <a:ext cx="1699260" cy="115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25209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6C46C"/>
                </a:solidFill>
                <a:latin typeface="Gill Sans MT"/>
                <a:cs typeface="Gill Sans MT"/>
              </a:rPr>
              <a:t>Elect</a:t>
            </a:r>
            <a:r>
              <a:rPr sz="1800" b="1" spc="-45" dirty="0">
                <a:solidFill>
                  <a:srgbClr val="E6C46C"/>
                </a:solidFill>
                <a:latin typeface="Gill Sans MT"/>
                <a:cs typeface="Gill Sans MT"/>
              </a:rPr>
              <a:t>r</a:t>
            </a:r>
            <a:r>
              <a:rPr sz="1800" b="1" spc="-5" dirty="0">
                <a:solidFill>
                  <a:srgbClr val="E6C46C"/>
                </a:solidFill>
                <a:latin typeface="Gill Sans MT"/>
                <a:cs typeface="Gill Sans MT"/>
              </a:rPr>
              <a:t>o</a:t>
            </a:r>
            <a:r>
              <a:rPr sz="1800" b="1" spc="-10" dirty="0">
                <a:solidFill>
                  <a:srgbClr val="E6C46C"/>
                </a:solidFill>
                <a:latin typeface="Gill Sans MT"/>
                <a:cs typeface="Gill Sans MT"/>
              </a:rPr>
              <a:t>n</a:t>
            </a:r>
            <a:r>
              <a:rPr sz="1800" b="1" dirty="0">
                <a:solidFill>
                  <a:srgbClr val="E6C46C"/>
                </a:solidFill>
                <a:latin typeface="Gill Sans MT"/>
                <a:cs typeface="Gill Sans MT"/>
              </a:rPr>
              <a:t>ics  </a:t>
            </a:r>
            <a:r>
              <a:rPr sz="1800" b="1" spc="-25" dirty="0">
                <a:solidFill>
                  <a:srgbClr val="E6C46C"/>
                </a:solidFill>
                <a:latin typeface="Gill Sans MT"/>
                <a:cs typeface="Gill Sans MT"/>
              </a:rPr>
              <a:t>Workshop</a:t>
            </a:r>
            <a:endParaRPr sz="1800">
              <a:latin typeface="Gill Sans MT"/>
              <a:cs typeface="Gill Sans MT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980"/>
              </a:spcBef>
            </a:pP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</a:t>
            </a:r>
            <a:r>
              <a:rPr sz="10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state-of-the</a:t>
            </a:r>
            <a:r>
              <a:rPr sz="10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art</a:t>
            </a:r>
            <a:r>
              <a:rPr sz="1000" spc="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electronics 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workshop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with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</a:t>
            </a:r>
            <a:r>
              <a:rPr sz="10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variety</a:t>
            </a:r>
            <a:r>
              <a:rPr sz="1000" spc="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of</a:t>
            </a:r>
            <a:r>
              <a:rPr sz="1000" spc="-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high- </a:t>
            </a:r>
            <a:r>
              <a:rPr sz="1000" spc="-26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tech equipment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53778" y="5451754"/>
            <a:ext cx="1452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6C46C"/>
                </a:solidFill>
                <a:latin typeface="Gill Sans MT"/>
                <a:cs typeface="Gill Sans MT"/>
              </a:rPr>
              <a:t>Meet</a:t>
            </a:r>
            <a:r>
              <a:rPr sz="1800" b="1" spc="5" dirty="0">
                <a:solidFill>
                  <a:srgbClr val="E6C46C"/>
                </a:solidFill>
                <a:latin typeface="Gill Sans MT"/>
                <a:cs typeface="Gill Sans MT"/>
              </a:rPr>
              <a:t>i</a:t>
            </a:r>
            <a:r>
              <a:rPr sz="1800" b="1" spc="-10" dirty="0">
                <a:solidFill>
                  <a:srgbClr val="E6C46C"/>
                </a:solidFill>
                <a:latin typeface="Gill Sans MT"/>
                <a:cs typeface="Gill Sans MT"/>
              </a:rPr>
              <a:t>n</a:t>
            </a:r>
            <a:r>
              <a:rPr sz="1800" b="1" dirty="0">
                <a:solidFill>
                  <a:srgbClr val="E6C46C"/>
                </a:solidFill>
                <a:latin typeface="Gill Sans MT"/>
                <a:cs typeface="Gill Sans MT"/>
              </a:rPr>
              <a:t>g</a:t>
            </a:r>
            <a:r>
              <a:rPr sz="1800" b="1" spc="-220" dirty="0">
                <a:solidFill>
                  <a:srgbClr val="E6C46C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E6C46C"/>
                </a:solidFill>
                <a:latin typeface="Gill Sans MT"/>
                <a:cs typeface="Gill Sans MT"/>
              </a:rPr>
              <a:t>A</a:t>
            </a:r>
            <a:r>
              <a:rPr sz="1800" b="1" spc="-40" dirty="0">
                <a:solidFill>
                  <a:srgbClr val="E6C46C"/>
                </a:solidFill>
                <a:latin typeface="Gill Sans MT"/>
                <a:cs typeface="Gill Sans MT"/>
              </a:rPr>
              <a:t>r</a:t>
            </a:r>
            <a:r>
              <a:rPr sz="1800" b="1" dirty="0">
                <a:solidFill>
                  <a:srgbClr val="E6C46C"/>
                </a:solidFill>
                <a:latin typeface="Gill Sans MT"/>
                <a:cs typeface="Gill Sans MT"/>
              </a:rPr>
              <a:t>ea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05950" y="5988507"/>
            <a:ext cx="174878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Areas to hold meeting or training </a:t>
            </a:r>
            <a:r>
              <a:rPr sz="1000" spc="-26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courses</a:t>
            </a:r>
            <a:r>
              <a:rPr sz="10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with</a:t>
            </a:r>
            <a:r>
              <a:rPr sz="1000" spc="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clients</a:t>
            </a:r>
            <a:r>
              <a:rPr sz="1000" spc="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and</a:t>
            </a:r>
            <a:r>
              <a:rPr sz="10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C3C3C"/>
                </a:solidFill>
                <a:latin typeface="Gill Sans MT"/>
                <a:cs typeface="Gill Sans MT"/>
              </a:rPr>
              <a:t>partners</a:t>
            </a:r>
            <a:endParaRPr sz="1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812" y="1219580"/>
            <a:ext cx="1636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</a:t>
            </a:r>
            <a:r>
              <a:rPr sz="2800" spc="-365" dirty="0"/>
              <a:t> </a:t>
            </a:r>
            <a:r>
              <a:rPr sz="2800" spc="-5" dirty="0"/>
              <a:t>T</a:t>
            </a:r>
            <a:r>
              <a:rPr sz="2800" dirty="0"/>
              <a:t>E</a:t>
            </a:r>
            <a:r>
              <a:rPr sz="2800" spc="-5" dirty="0"/>
              <a:t>AM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19022" y="4570603"/>
            <a:ext cx="1744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ill Sans MT"/>
                <a:cs typeface="Gill Sans MT"/>
              </a:rPr>
              <a:t>Stuart</a:t>
            </a:r>
            <a:r>
              <a:rPr sz="1800" b="1" spc="-50" dirty="0">
                <a:latin typeface="Gill Sans MT"/>
                <a:cs typeface="Gill Sans MT"/>
              </a:rPr>
              <a:t> </a:t>
            </a:r>
            <a:r>
              <a:rPr sz="1800" b="1" spc="-10" dirty="0">
                <a:latin typeface="Gill Sans MT"/>
                <a:cs typeface="Gill Sans MT"/>
              </a:rPr>
              <a:t>Fenton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ill Sans MT"/>
                <a:cs typeface="Gill Sans MT"/>
              </a:rPr>
              <a:t>Managing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Director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8142" y="4570603"/>
            <a:ext cx="1740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ill Sans MT"/>
                <a:cs typeface="Gill Sans MT"/>
              </a:rPr>
              <a:t>Ivan</a:t>
            </a:r>
            <a:r>
              <a:rPr sz="1800" b="1" spc="-110" dirty="0">
                <a:latin typeface="Gill Sans MT"/>
                <a:cs typeface="Gill Sans MT"/>
              </a:rPr>
              <a:t> </a:t>
            </a:r>
            <a:r>
              <a:rPr sz="1800" b="1" spc="-10" dirty="0">
                <a:latin typeface="Gill Sans MT"/>
                <a:cs typeface="Gill Sans MT"/>
              </a:rPr>
              <a:t>Marjanovic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spc="-265" dirty="0">
                <a:latin typeface="Gill Sans MT"/>
                <a:cs typeface="Gill Sans MT"/>
              </a:rPr>
              <a:t>T</a:t>
            </a:r>
            <a:r>
              <a:rPr sz="1800" dirty="0">
                <a:latin typeface="Gill Sans MT"/>
                <a:cs typeface="Gill Sans MT"/>
              </a:rPr>
              <a:t>echnical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Di</a:t>
            </a:r>
            <a:r>
              <a:rPr sz="1800" spc="-4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ector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7593" y="4544695"/>
            <a:ext cx="153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ill Sans MT"/>
                <a:cs typeface="Gill Sans MT"/>
              </a:rPr>
              <a:t>Reza</a:t>
            </a:r>
            <a:r>
              <a:rPr sz="1800" b="1" spc="-90" dirty="0">
                <a:latin typeface="Gill Sans MT"/>
                <a:cs typeface="Gill Sans MT"/>
              </a:rPr>
              <a:t> </a:t>
            </a:r>
            <a:r>
              <a:rPr sz="1800" b="1" spc="-15" dirty="0">
                <a:latin typeface="Gill Sans MT"/>
                <a:cs typeface="Gill Sans MT"/>
              </a:rPr>
              <a:t>Khosravi</a:t>
            </a:r>
            <a:endParaRPr sz="1800">
              <a:latin typeface="Gill Sans MT"/>
              <a:cs typeface="Gill Sans MT"/>
            </a:endParaRPr>
          </a:p>
          <a:p>
            <a:pPr marL="128270">
              <a:lnSpc>
                <a:spcPct val="100000"/>
              </a:lnSpc>
            </a:pPr>
            <a:r>
              <a:rPr sz="1800" spc="-45" dirty="0">
                <a:latin typeface="Gill Sans MT"/>
                <a:cs typeface="Gill Sans MT"/>
              </a:rPr>
              <a:t>IOT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Specialist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3697" y="4544695"/>
            <a:ext cx="1900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ill Sans MT"/>
                <a:cs typeface="Gill Sans MT"/>
              </a:rPr>
              <a:t>S</a:t>
            </a:r>
            <a:r>
              <a:rPr sz="1800" b="1" spc="-65" dirty="0">
                <a:latin typeface="Gill Sans MT"/>
                <a:cs typeface="Gill Sans MT"/>
              </a:rPr>
              <a:t>y</a:t>
            </a:r>
            <a:r>
              <a:rPr sz="1800" b="1" dirty="0">
                <a:latin typeface="Gill Sans MT"/>
                <a:cs typeface="Gill Sans MT"/>
              </a:rPr>
              <a:t>eed</a:t>
            </a:r>
            <a:r>
              <a:rPr sz="1800" b="1" spc="-204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A</a:t>
            </a:r>
            <a:r>
              <a:rPr sz="1800" b="1" spc="-10" dirty="0">
                <a:latin typeface="Gill Sans MT"/>
                <a:cs typeface="Gill Sans MT"/>
              </a:rPr>
              <a:t>q</a:t>
            </a:r>
            <a:r>
              <a:rPr sz="1800" b="1" dirty="0">
                <a:latin typeface="Gill Sans MT"/>
                <a:cs typeface="Gill Sans MT"/>
              </a:rPr>
              <a:t>eel</a:t>
            </a:r>
            <a:r>
              <a:rPr sz="1800" b="1" spc="-15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Raza</a:t>
            </a:r>
            <a:endParaRPr sz="1800">
              <a:latin typeface="Gill Sans MT"/>
              <a:cs typeface="Gill Sans MT"/>
            </a:endParaRPr>
          </a:p>
          <a:p>
            <a:pPr marR="55880" algn="ctr">
              <a:lnSpc>
                <a:spcPct val="100000"/>
              </a:lnSpc>
            </a:pPr>
            <a:r>
              <a:rPr sz="1800" dirty="0">
                <a:latin typeface="Gill Sans MT"/>
                <a:cs typeface="Gill Sans MT"/>
              </a:rPr>
              <a:t>5G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Specialist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07" y="2036035"/>
            <a:ext cx="2513895" cy="2513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9763" y="2036035"/>
            <a:ext cx="2513895" cy="25138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2087" y="2036035"/>
            <a:ext cx="2513895" cy="25138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9667" y="2036027"/>
            <a:ext cx="2521482" cy="2521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32147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57827" y="905636"/>
            <a:ext cx="1844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05" dirty="0"/>
              <a:t> </a:t>
            </a:r>
            <a:r>
              <a:rPr dirty="0"/>
              <a:t>TESTBED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345946" y="1654556"/>
            <a:ext cx="9855454" cy="4847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9970" indent="-306705">
              <a:lnSpc>
                <a:spcPts val="1190"/>
              </a:lnSpc>
              <a:spcBef>
                <a:spcPts val="105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3570604" algn="l"/>
                <a:tab pos="3571240" algn="l"/>
              </a:tabLst>
            </a:pPr>
            <a:r>
              <a:rPr sz="1400" dirty="0"/>
              <a:t>The</a:t>
            </a:r>
            <a:r>
              <a:rPr sz="1400" spc="-15" dirty="0"/>
              <a:t> </a:t>
            </a:r>
            <a:r>
              <a:rPr sz="1400" dirty="0"/>
              <a:t>SWIFt</a:t>
            </a:r>
            <a:r>
              <a:rPr sz="1400" spc="-20" dirty="0"/>
              <a:t> </a:t>
            </a:r>
            <a:r>
              <a:rPr sz="1400" dirty="0"/>
              <a:t>testbed</a:t>
            </a:r>
            <a:r>
              <a:rPr sz="1400" spc="-25" dirty="0"/>
              <a:t> </a:t>
            </a:r>
            <a:r>
              <a:rPr sz="1400" dirty="0"/>
              <a:t>offers</a:t>
            </a:r>
            <a:r>
              <a:rPr sz="1400" spc="10" dirty="0"/>
              <a:t> </a:t>
            </a:r>
            <a:r>
              <a:rPr sz="1400" spc="-5" dirty="0"/>
              <a:t>access</a:t>
            </a:r>
            <a:r>
              <a:rPr sz="1400" spc="15" dirty="0"/>
              <a:t> </a:t>
            </a:r>
            <a:r>
              <a:rPr sz="1400" dirty="0"/>
              <a:t>to</a:t>
            </a:r>
            <a:r>
              <a:rPr sz="1400" spc="-5" dirty="0"/>
              <a:t> </a:t>
            </a:r>
            <a:r>
              <a:rPr sz="1400" dirty="0"/>
              <a:t>a</a:t>
            </a:r>
            <a:r>
              <a:rPr sz="1400" spc="5" dirty="0"/>
              <a:t> </a:t>
            </a:r>
            <a:r>
              <a:rPr sz="1400" spc="-5" dirty="0"/>
              <a:t>state-of-the</a:t>
            </a:r>
            <a:r>
              <a:rPr sz="1400" spc="-35" dirty="0"/>
              <a:t> </a:t>
            </a:r>
            <a:r>
              <a:rPr sz="1400" spc="-5" dirty="0"/>
              <a:t>art</a:t>
            </a:r>
            <a:r>
              <a:rPr sz="1400" dirty="0"/>
              <a:t> </a:t>
            </a:r>
            <a:r>
              <a:rPr sz="1400" spc="-5" dirty="0"/>
              <a:t>private</a:t>
            </a:r>
            <a:r>
              <a:rPr sz="1400" spc="10" dirty="0"/>
              <a:t> </a:t>
            </a:r>
            <a:r>
              <a:rPr sz="1400" dirty="0"/>
              <a:t>5G</a:t>
            </a:r>
            <a:r>
              <a:rPr sz="1400" spc="-10" dirty="0"/>
              <a:t> </a:t>
            </a:r>
            <a:r>
              <a:rPr sz="1400" spc="-5" dirty="0"/>
              <a:t>network</a:t>
            </a:r>
            <a:r>
              <a:rPr sz="1400" spc="-15" dirty="0"/>
              <a:t> </a:t>
            </a:r>
            <a:r>
              <a:rPr sz="1400" spc="-5" dirty="0"/>
              <a:t>internally</a:t>
            </a:r>
            <a:r>
              <a:rPr sz="1400" dirty="0"/>
              <a:t> and </a:t>
            </a:r>
            <a:r>
              <a:rPr sz="1400" spc="-5" dirty="0"/>
              <a:t>externally</a:t>
            </a:r>
            <a:r>
              <a:rPr sz="1400" spc="-15" dirty="0"/>
              <a:t> </a:t>
            </a:r>
            <a:r>
              <a:rPr sz="1400" dirty="0"/>
              <a:t>on a</a:t>
            </a:r>
            <a:r>
              <a:rPr lang="en-GB" sz="1400" dirty="0"/>
              <a:t> </a:t>
            </a:r>
            <a:r>
              <a:rPr sz="1400" dirty="0"/>
              <a:t>Non-Stand</a:t>
            </a:r>
            <a:r>
              <a:rPr sz="1400" spc="-35" dirty="0"/>
              <a:t> </a:t>
            </a:r>
            <a:r>
              <a:rPr sz="1400" spc="-5" dirty="0"/>
              <a:t>Alone</a:t>
            </a:r>
            <a:r>
              <a:rPr sz="1400" spc="-15" dirty="0"/>
              <a:t> </a:t>
            </a:r>
            <a:r>
              <a:rPr sz="1400" spc="-5" dirty="0"/>
              <a:t>(NSA)</a:t>
            </a:r>
            <a:r>
              <a:rPr sz="1400" spc="-30" dirty="0"/>
              <a:t> </a:t>
            </a:r>
            <a:r>
              <a:rPr sz="1400" dirty="0"/>
              <a:t>and Stand</a:t>
            </a:r>
            <a:r>
              <a:rPr sz="1400" spc="-20" dirty="0"/>
              <a:t> </a:t>
            </a:r>
            <a:r>
              <a:rPr sz="1400" spc="-5" dirty="0"/>
              <a:t>Alone</a:t>
            </a:r>
            <a:r>
              <a:rPr sz="1400" spc="-15" dirty="0"/>
              <a:t> </a:t>
            </a:r>
            <a:r>
              <a:rPr sz="1400" spc="-5" dirty="0"/>
              <a:t>(SA)</a:t>
            </a:r>
            <a:r>
              <a:rPr sz="1400" spc="-30" dirty="0"/>
              <a:t> </a:t>
            </a:r>
            <a:r>
              <a:rPr sz="1400" spc="-5" dirty="0"/>
              <a:t>basis.</a:t>
            </a:r>
          </a:p>
          <a:p>
            <a:pPr marL="3251200">
              <a:lnSpc>
                <a:spcPct val="100000"/>
              </a:lnSpc>
            </a:pPr>
            <a:endParaRPr sz="1400" dirty="0"/>
          </a:p>
          <a:p>
            <a:pPr marL="3893185" lvl="1" indent="-305435">
              <a:lnSpc>
                <a:spcPct val="100000"/>
              </a:lnSpc>
              <a:spcBef>
                <a:spcPts val="1010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3893820" algn="l"/>
                <a:tab pos="3894454" algn="l"/>
              </a:tabLst>
            </a:pP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NSA</a:t>
            </a:r>
            <a:r>
              <a:rPr sz="1400" spc="-4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features:</a:t>
            </a:r>
            <a:endParaRPr sz="1400" dirty="0">
              <a:latin typeface="Gill Sans MT"/>
              <a:cs typeface="Gill Sans MT"/>
            </a:endParaRPr>
          </a:p>
          <a:p>
            <a:pPr marL="4163060" lvl="2" indent="-269875">
              <a:lnSpc>
                <a:spcPct val="100000"/>
              </a:lnSpc>
              <a:spcBef>
                <a:spcPts val="600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4163060" algn="l"/>
                <a:tab pos="4163695" algn="l"/>
              </a:tabLst>
            </a:pP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5G</a:t>
            </a: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NR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on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Band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3C3C3C"/>
                </a:solidFill>
                <a:latin typeface="Gill Sans MT"/>
                <a:cs typeface="Gill Sans MT"/>
              </a:rPr>
              <a:t>78</a:t>
            </a:r>
            <a:endParaRPr sz="1400" dirty="0">
              <a:latin typeface="Gill Sans MT"/>
              <a:cs typeface="Gill Sans MT"/>
            </a:endParaRPr>
          </a:p>
          <a:p>
            <a:pPr marL="4163060" lvl="2" indent="-269875">
              <a:lnSpc>
                <a:spcPct val="100000"/>
              </a:lnSpc>
              <a:spcBef>
                <a:spcPts val="600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4163060" algn="l"/>
                <a:tab pos="4163695" algn="l"/>
              </a:tabLst>
            </a:pP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LTE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anchor</a:t>
            </a: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point</a:t>
            </a:r>
            <a:r>
              <a:rPr sz="14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on 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band</a:t>
            </a:r>
            <a:r>
              <a:rPr sz="14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lang="en-GB" sz="1400" spc="-10" dirty="0">
                <a:solidFill>
                  <a:srgbClr val="3C3C3C"/>
                </a:solidFill>
                <a:latin typeface="Gill Sans MT"/>
                <a:cs typeface="Gill Sans MT"/>
              </a:rPr>
              <a:t>7</a:t>
            </a:r>
            <a:endParaRPr sz="1400" dirty="0">
              <a:latin typeface="Gill Sans MT"/>
              <a:cs typeface="Gill Sans MT"/>
            </a:endParaRPr>
          </a:p>
          <a:p>
            <a:pPr marL="4163060" lvl="2" indent="-269875">
              <a:lnSpc>
                <a:spcPct val="100000"/>
              </a:lnSpc>
              <a:spcBef>
                <a:spcPts val="600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4163060" algn="l"/>
                <a:tab pos="4163695" algn="l"/>
              </a:tabLst>
            </a:pP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N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B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-</a:t>
            </a: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IoT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S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e</a:t>
            </a: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rv</a:t>
            </a:r>
            <a:r>
              <a:rPr sz="1400" spc="-45" dirty="0">
                <a:solidFill>
                  <a:srgbClr val="3C3C3C"/>
                </a:solidFill>
                <a:latin typeface="Gill Sans MT"/>
                <a:cs typeface="Gill Sans MT"/>
              </a:rPr>
              <a:t>i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ce</a:t>
            </a:r>
            <a:endParaRPr sz="1400" dirty="0">
              <a:latin typeface="Gill Sans MT"/>
              <a:cs typeface="Gill Sans MT"/>
            </a:endParaRPr>
          </a:p>
          <a:p>
            <a:pPr marL="4163060" lvl="2" indent="-269875">
              <a:lnSpc>
                <a:spcPct val="100000"/>
              </a:lnSpc>
              <a:spcBef>
                <a:spcPts val="605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4163060" algn="l"/>
                <a:tab pos="4163695" algn="l"/>
              </a:tabLst>
            </a:pP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Nokia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NDAC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 4G/5G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 core</a:t>
            </a:r>
            <a:endParaRPr sz="1400" dirty="0">
              <a:latin typeface="Gill Sans MT"/>
              <a:cs typeface="Gill Sans MT"/>
            </a:endParaRPr>
          </a:p>
          <a:p>
            <a:pPr marL="3251200" lvl="2">
              <a:lnSpc>
                <a:spcPct val="100000"/>
              </a:lnSpc>
              <a:buClr>
                <a:srgbClr val="EC8428"/>
              </a:buClr>
              <a:buFont typeface="Wingdings 2"/>
              <a:buChar char=""/>
            </a:pPr>
            <a:endParaRPr sz="1400" dirty="0"/>
          </a:p>
          <a:p>
            <a:pPr marL="3893185" lvl="1" indent="-305435">
              <a:lnSpc>
                <a:spcPct val="100000"/>
              </a:lnSpc>
              <a:spcBef>
                <a:spcPts val="894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3893820" algn="l"/>
                <a:tab pos="3894454" algn="l"/>
              </a:tabLst>
            </a:pP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SA</a:t>
            </a:r>
            <a:r>
              <a:rPr sz="1400" spc="-5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Features:</a:t>
            </a:r>
            <a:endParaRPr sz="1400" dirty="0">
              <a:latin typeface="Gill Sans MT"/>
              <a:cs typeface="Gill Sans MT"/>
            </a:endParaRPr>
          </a:p>
          <a:p>
            <a:pPr marL="4163060" lvl="2" indent="-269875">
              <a:lnSpc>
                <a:spcPct val="100000"/>
              </a:lnSpc>
              <a:spcBef>
                <a:spcPts val="600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4163060" algn="l"/>
                <a:tab pos="4163695" algn="l"/>
              </a:tabLst>
            </a:pP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5G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NR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on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Band </a:t>
            </a:r>
            <a:r>
              <a:rPr sz="1400" dirty="0">
                <a:solidFill>
                  <a:srgbClr val="3C3C3C"/>
                </a:solidFill>
                <a:latin typeface="Gill Sans MT"/>
                <a:cs typeface="Gill Sans MT"/>
              </a:rPr>
              <a:t>78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 3.6-3.8GHz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for 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indoor</a:t>
            </a:r>
            <a:endParaRPr sz="1400" dirty="0">
              <a:latin typeface="Gill Sans MT"/>
              <a:cs typeface="Gill Sans MT"/>
            </a:endParaRPr>
          </a:p>
          <a:p>
            <a:pPr marL="4163060" lvl="2" indent="-269875">
              <a:lnSpc>
                <a:spcPct val="100000"/>
              </a:lnSpc>
              <a:spcBef>
                <a:spcPts val="600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4163060" algn="l"/>
                <a:tab pos="4163695" algn="l"/>
              </a:tabLst>
            </a:pP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5G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lang="en-GB" sz="1400" spc="-25" dirty="0">
                <a:solidFill>
                  <a:srgbClr val="3C3C3C"/>
                </a:solidFill>
                <a:latin typeface="Gill Sans MT"/>
                <a:cs typeface="Gill Sans MT"/>
              </a:rPr>
              <a:t>N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R</a:t>
            </a:r>
            <a:r>
              <a:rPr sz="1400" spc="-1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on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Band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3C3C3C"/>
                </a:solidFill>
                <a:latin typeface="Gill Sans MT"/>
                <a:cs typeface="Gill Sans MT"/>
              </a:rPr>
              <a:t>77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3.8-4.2</a:t>
            </a:r>
            <a:r>
              <a:rPr sz="140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for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outdoor</a:t>
            </a:r>
            <a:endParaRPr sz="1400" dirty="0">
              <a:latin typeface="Gill Sans MT"/>
              <a:cs typeface="Gill Sans MT"/>
            </a:endParaRPr>
          </a:p>
          <a:p>
            <a:pPr marL="4163060" lvl="2" indent="-269875">
              <a:lnSpc>
                <a:spcPct val="100000"/>
              </a:lnSpc>
              <a:spcBef>
                <a:spcPts val="600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4163060" algn="l"/>
                <a:tab pos="4163695" algn="l"/>
              </a:tabLst>
            </a:pP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O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RA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N a</a:t>
            </a: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rc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hite</a:t>
            </a:r>
            <a:r>
              <a:rPr sz="1400" spc="-35" dirty="0">
                <a:solidFill>
                  <a:srgbClr val="3C3C3C"/>
                </a:solidFill>
                <a:latin typeface="Gill Sans MT"/>
                <a:cs typeface="Gill Sans MT"/>
              </a:rPr>
              <a:t>ctu</a:t>
            </a:r>
            <a:r>
              <a:rPr sz="1400" spc="-30" dirty="0">
                <a:solidFill>
                  <a:srgbClr val="3C3C3C"/>
                </a:solidFill>
                <a:latin typeface="Gill Sans MT"/>
                <a:cs typeface="Gill Sans MT"/>
              </a:rPr>
              <a:t>r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e</a:t>
            </a:r>
            <a:r>
              <a:rPr sz="1400" spc="-5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(</a:t>
            </a:r>
            <a:r>
              <a:rPr sz="1400" spc="-55" dirty="0">
                <a:solidFill>
                  <a:srgbClr val="3C3C3C"/>
                </a:solidFill>
                <a:latin typeface="Gill Sans MT"/>
                <a:cs typeface="Gill Sans MT"/>
              </a:rPr>
              <a:t>C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D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 a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nd</a:t>
            </a:r>
            <a:r>
              <a:rPr sz="1400" spc="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3C3C3C"/>
                </a:solidFill>
                <a:latin typeface="Gill Sans MT"/>
                <a:cs typeface="Gill Sans MT"/>
              </a:rPr>
              <a:t>DU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deplo</a:t>
            </a:r>
            <a:r>
              <a:rPr sz="1400" spc="-15" dirty="0">
                <a:solidFill>
                  <a:srgbClr val="3C3C3C"/>
                </a:solidFill>
                <a:latin typeface="Gill Sans MT"/>
                <a:cs typeface="Gill Sans MT"/>
              </a:rPr>
              <a:t>ym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e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nt)</a:t>
            </a:r>
            <a:endParaRPr sz="1400" dirty="0">
              <a:latin typeface="Gill Sans MT"/>
              <a:cs typeface="Gill Sans MT"/>
            </a:endParaRPr>
          </a:p>
          <a:p>
            <a:pPr marL="4163060" lvl="2" indent="-269875">
              <a:lnSpc>
                <a:spcPct val="100000"/>
              </a:lnSpc>
              <a:spcBef>
                <a:spcPts val="605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4163060" algn="l"/>
                <a:tab pos="4163695" algn="l"/>
              </a:tabLst>
            </a:pP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Druid</a:t>
            </a:r>
            <a:r>
              <a:rPr sz="1400" spc="-5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3C3C3C"/>
                </a:solidFill>
                <a:latin typeface="Gill Sans MT"/>
                <a:cs typeface="Gill Sans MT"/>
              </a:rPr>
              <a:t>5G</a:t>
            </a:r>
            <a:r>
              <a:rPr sz="1400" spc="-25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3C3C3C"/>
                </a:solidFill>
                <a:latin typeface="Gill Sans MT"/>
                <a:cs typeface="Gill Sans MT"/>
              </a:rPr>
              <a:t>Core</a:t>
            </a:r>
            <a:endParaRPr sz="1400" dirty="0">
              <a:latin typeface="Gill Sans MT"/>
              <a:cs typeface="Gill Sans MT"/>
            </a:endParaRPr>
          </a:p>
          <a:p>
            <a:pPr marL="3251200" lvl="2">
              <a:lnSpc>
                <a:spcPct val="100000"/>
              </a:lnSpc>
              <a:buClr>
                <a:srgbClr val="EC8428"/>
              </a:buClr>
              <a:buFont typeface="Wingdings 2"/>
              <a:buChar char=""/>
            </a:pPr>
            <a:endParaRPr sz="1400" dirty="0"/>
          </a:p>
          <a:p>
            <a:pPr marL="3569970" marR="5080" indent="-306705">
              <a:lnSpc>
                <a:spcPts val="1060"/>
              </a:lnSpc>
              <a:spcBef>
                <a:spcPts val="1145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3570604" algn="l"/>
                <a:tab pos="3571240" algn="l"/>
              </a:tabLst>
            </a:pPr>
            <a:r>
              <a:rPr sz="1400" dirty="0"/>
              <a:t>The SWIFt testbed </a:t>
            </a:r>
            <a:r>
              <a:rPr sz="1400" spc="-5" dirty="0"/>
              <a:t>includes </a:t>
            </a:r>
            <a:r>
              <a:rPr sz="1400" dirty="0"/>
              <a:t>low-power </a:t>
            </a:r>
            <a:r>
              <a:rPr sz="1400" spc="-5" dirty="0"/>
              <a:t>wide-area network (LPWAN) capabilities. More specifically, </a:t>
            </a:r>
            <a:r>
              <a:rPr sz="1400" dirty="0"/>
              <a:t>the </a:t>
            </a:r>
            <a:r>
              <a:rPr sz="1400" spc="5" dirty="0"/>
              <a:t> </a:t>
            </a:r>
            <a:r>
              <a:rPr sz="1400" spc="-5" dirty="0"/>
              <a:t>network</a:t>
            </a:r>
            <a:r>
              <a:rPr sz="1400" spc="-15" dirty="0"/>
              <a:t> </a:t>
            </a:r>
            <a:r>
              <a:rPr sz="1400" dirty="0"/>
              <a:t>protocol</a:t>
            </a:r>
            <a:r>
              <a:rPr sz="1400" spc="5" dirty="0"/>
              <a:t> </a:t>
            </a:r>
            <a:r>
              <a:rPr sz="1400" dirty="0"/>
              <a:t>that</a:t>
            </a:r>
            <a:r>
              <a:rPr sz="1400" spc="-5" dirty="0"/>
              <a:t> was</a:t>
            </a:r>
            <a:r>
              <a:rPr sz="1400" spc="-10" dirty="0"/>
              <a:t> </a:t>
            </a:r>
            <a:r>
              <a:rPr sz="1400" spc="-5" dirty="0"/>
              <a:t>provisioned</a:t>
            </a:r>
            <a:r>
              <a:rPr sz="1400" spc="15" dirty="0"/>
              <a:t> </a:t>
            </a:r>
            <a:r>
              <a:rPr sz="1400" spc="-5" dirty="0"/>
              <a:t>is</a:t>
            </a:r>
            <a:r>
              <a:rPr sz="1400" spc="5" dirty="0"/>
              <a:t> </a:t>
            </a:r>
            <a:r>
              <a:rPr sz="1400" dirty="0"/>
              <a:t>LoRaWAN,</a:t>
            </a:r>
            <a:r>
              <a:rPr sz="1400" spc="-20" dirty="0"/>
              <a:t> </a:t>
            </a:r>
            <a:r>
              <a:rPr sz="1400" spc="-5" dirty="0"/>
              <a:t>which</a:t>
            </a:r>
            <a:r>
              <a:rPr sz="1400" dirty="0"/>
              <a:t> </a:t>
            </a:r>
            <a:r>
              <a:rPr sz="1400" spc="-5" dirty="0"/>
              <a:t>is designed </a:t>
            </a:r>
            <a:r>
              <a:rPr sz="1400" dirty="0"/>
              <a:t>to</a:t>
            </a:r>
            <a:r>
              <a:rPr sz="1400" spc="-5" dirty="0"/>
              <a:t> </a:t>
            </a:r>
            <a:r>
              <a:rPr sz="1400" dirty="0"/>
              <a:t>connect</a:t>
            </a:r>
            <a:r>
              <a:rPr sz="1400" spc="5" dirty="0"/>
              <a:t> </a:t>
            </a:r>
            <a:r>
              <a:rPr sz="1400" spc="-5" dirty="0"/>
              <a:t>wirelessly</a:t>
            </a:r>
            <a:r>
              <a:rPr sz="1400" dirty="0"/>
              <a:t> </a:t>
            </a:r>
            <a:r>
              <a:rPr sz="1400" spc="-5" dirty="0"/>
              <a:t>resource- </a:t>
            </a:r>
            <a:r>
              <a:rPr sz="1400" spc="-290" dirty="0"/>
              <a:t> </a:t>
            </a:r>
            <a:r>
              <a:rPr sz="1400" spc="-5" dirty="0"/>
              <a:t>constrained</a:t>
            </a:r>
            <a:r>
              <a:rPr sz="1400" spc="-10" dirty="0"/>
              <a:t> </a:t>
            </a:r>
            <a:r>
              <a:rPr sz="1400" spc="-5" dirty="0"/>
              <a:t>devices</a:t>
            </a:r>
            <a:r>
              <a:rPr sz="1400" dirty="0"/>
              <a:t> to</a:t>
            </a:r>
            <a:r>
              <a:rPr sz="1400" spc="-10" dirty="0"/>
              <a:t> </a:t>
            </a:r>
            <a:r>
              <a:rPr sz="1400" dirty="0"/>
              <a:t>the</a:t>
            </a:r>
            <a:r>
              <a:rPr sz="1400" spc="-20" dirty="0"/>
              <a:t> </a:t>
            </a:r>
            <a:r>
              <a:rPr sz="1400" spc="-5" dirty="0"/>
              <a:t>internet</a:t>
            </a:r>
            <a:r>
              <a:rPr sz="1400" spc="-25" dirty="0"/>
              <a:t> </a:t>
            </a:r>
            <a:r>
              <a:rPr sz="1400" dirty="0"/>
              <a:t>over</a:t>
            </a:r>
            <a:r>
              <a:rPr sz="1400" spc="-5" dirty="0"/>
              <a:t> very</a:t>
            </a:r>
            <a:r>
              <a:rPr sz="1400" dirty="0"/>
              <a:t> </a:t>
            </a:r>
            <a:r>
              <a:rPr sz="1400" spc="-5" dirty="0"/>
              <a:t>long</a:t>
            </a:r>
            <a:r>
              <a:rPr sz="1400" spc="5" dirty="0"/>
              <a:t> </a:t>
            </a:r>
            <a:r>
              <a:rPr sz="1400" spc="-5" dirty="0"/>
              <a:t>distances</a:t>
            </a:r>
            <a:r>
              <a:rPr sz="1400" spc="-15" dirty="0"/>
              <a:t> </a:t>
            </a:r>
            <a:r>
              <a:rPr sz="1400" spc="-5" dirty="0"/>
              <a:t>at</a:t>
            </a:r>
            <a:r>
              <a:rPr sz="1400" dirty="0"/>
              <a:t> </a:t>
            </a:r>
            <a:r>
              <a:rPr sz="1400" spc="-5" dirty="0"/>
              <a:t>very</a:t>
            </a:r>
            <a:r>
              <a:rPr sz="1400" dirty="0"/>
              <a:t> </a:t>
            </a:r>
            <a:r>
              <a:rPr sz="1400" spc="-5" dirty="0"/>
              <a:t>low </a:t>
            </a:r>
            <a:r>
              <a:rPr sz="1400" dirty="0"/>
              <a:t>power.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673B-2BE2-E9EA-7C6F-FB98BCB7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823452"/>
            <a:ext cx="4200482" cy="738664"/>
          </a:xfrm>
        </p:spPr>
        <p:txBody>
          <a:bodyPr/>
          <a:lstStyle/>
          <a:p>
            <a:r>
              <a:rPr lang="en-GB" dirty="0"/>
              <a:t>5G Deployment Architectures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3131604-523C-C897-FCC9-B097D3862596}"/>
              </a:ext>
            </a:extLst>
          </p:cNvPr>
          <p:cNvSpPr txBox="1">
            <a:spLocks/>
          </p:cNvSpPr>
          <p:nvPr/>
        </p:nvSpPr>
        <p:spPr>
          <a:xfrm>
            <a:off x="317241" y="2567747"/>
            <a:ext cx="3059942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100" b="0" i="0">
                <a:solidFill>
                  <a:srgbClr val="3C3C3C"/>
                </a:solidFill>
                <a:latin typeface="Gill Sans MT"/>
                <a:ea typeface="+mn-ea"/>
                <a:cs typeface="Gill Sans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err="1"/>
              <a:t>Airspan</a:t>
            </a:r>
            <a:r>
              <a:rPr lang="en-US" sz="2400" kern="0" dirty="0"/>
              <a:t> –  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endParaRPr lang="en-US" sz="2400" kern="0" dirty="0"/>
          </a:p>
          <a:p>
            <a:endParaRPr lang="en-US" sz="2400" kern="0" dirty="0"/>
          </a:p>
          <a:p>
            <a:r>
              <a:rPr lang="en-US" sz="2400" kern="0" dirty="0"/>
              <a:t>Nokia –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7A03F-7271-AB3A-F446-124F3EEEF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59" y="1160462"/>
            <a:ext cx="9641240" cy="4762036"/>
          </a:xfrm>
          <a:prstGeom prst="rect">
            <a:avLst/>
          </a:prstGeom>
        </p:spPr>
      </p:pic>
      <p:sp>
        <p:nvSpPr>
          <p:cNvPr id="6" name="Heptagon 5">
            <a:extLst>
              <a:ext uri="{FF2B5EF4-FFF2-40B4-BE49-F238E27FC236}">
                <a16:creationId xmlns:a16="http://schemas.microsoft.com/office/drawing/2014/main" id="{FADA6F46-84FA-46E9-71C0-81E287D273D6}"/>
              </a:ext>
            </a:extLst>
          </p:cNvPr>
          <p:cNvSpPr/>
          <p:nvPr/>
        </p:nvSpPr>
        <p:spPr>
          <a:xfrm>
            <a:off x="1860395" y="2597244"/>
            <a:ext cx="450166" cy="411943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D39AF7F2-07ED-D527-FD52-5237F287F3EA}"/>
              </a:ext>
            </a:extLst>
          </p:cNvPr>
          <p:cNvSpPr/>
          <p:nvPr/>
        </p:nvSpPr>
        <p:spPr>
          <a:xfrm>
            <a:off x="1870227" y="4403750"/>
            <a:ext cx="450166" cy="411943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006320-94EC-4C8A-BDAB-245038F14A9B}"/>
              </a:ext>
            </a:extLst>
          </p:cNvPr>
          <p:cNvSpPr/>
          <p:nvPr/>
        </p:nvSpPr>
        <p:spPr>
          <a:xfrm>
            <a:off x="3461657" y="3638939"/>
            <a:ext cx="2634343" cy="2058599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696E41-F8DB-73FF-6FD7-0E1C3100C6AC}"/>
              </a:ext>
            </a:extLst>
          </p:cNvPr>
          <p:cNvSpPr/>
          <p:nvPr/>
        </p:nvSpPr>
        <p:spPr>
          <a:xfrm>
            <a:off x="6096000" y="1707502"/>
            <a:ext cx="2609461" cy="1940412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02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52D1-17CF-371A-4654-092649E0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282" y="950875"/>
            <a:ext cx="4301364" cy="738664"/>
          </a:xfrm>
        </p:spPr>
        <p:txBody>
          <a:bodyPr/>
          <a:lstStyle/>
          <a:p>
            <a:r>
              <a:rPr lang="en-GB" dirty="0"/>
              <a:t>SWIFt 5G &amp; IoT NTU Network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68664B-FCBA-DDBA-847B-67F9BCA121D1}"/>
              </a:ext>
            </a:extLst>
          </p:cNvPr>
          <p:cNvSpPr/>
          <p:nvPr/>
        </p:nvSpPr>
        <p:spPr>
          <a:xfrm>
            <a:off x="2434016" y="1905000"/>
            <a:ext cx="3191636" cy="1371600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NTU Clifton Campus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054C61-84E3-6523-1E0B-37AA617BD61E}"/>
              </a:ext>
            </a:extLst>
          </p:cNvPr>
          <p:cNvSpPr/>
          <p:nvPr/>
        </p:nvSpPr>
        <p:spPr>
          <a:xfrm>
            <a:off x="6180964" y="1905000"/>
            <a:ext cx="3191636" cy="1371600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NTU City Campus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3653E2-A826-B336-AAB2-78D8C05FCD42}"/>
              </a:ext>
            </a:extLst>
          </p:cNvPr>
          <p:cNvCxnSpPr/>
          <p:nvPr/>
        </p:nvCxnSpPr>
        <p:spPr>
          <a:xfrm>
            <a:off x="5405816" y="2590800"/>
            <a:ext cx="106680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B774F9-2270-921F-FB11-8445FF00EEB6}"/>
              </a:ext>
            </a:extLst>
          </p:cNvPr>
          <p:cNvSpPr/>
          <p:nvPr/>
        </p:nvSpPr>
        <p:spPr>
          <a:xfrm>
            <a:off x="2434016" y="3839195"/>
            <a:ext cx="3191636" cy="1371600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NTU </a:t>
            </a:r>
            <a:r>
              <a:rPr lang="en-GB" dirty="0" err="1">
                <a:solidFill>
                  <a:schemeClr val="tx1"/>
                </a:solidFill>
              </a:rPr>
              <a:t>Brackenhurst</a:t>
            </a:r>
            <a:r>
              <a:rPr lang="en-GB" dirty="0">
                <a:solidFill>
                  <a:schemeClr val="tx1"/>
                </a:solidFill>
              </a:rPr>
              <a:t> Campus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974BEB-A9A0-720B-A4B6-68CEEA2815A7}"/>
              </a:ext>
            </a:extLst>
          </p:cNvPr>
          <p:cNvCxnSpPr>
            <a:cxnSpLocks/>
          </p:cNvCxnSpPr>
          <p:nvPr/>
        </p:nvCxnSpPr>
        <p:spPr>
          <a:xfrm>
            <a:off x="4029834" y="3124200"/>
            <a:ext cx="0" cy="9906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AF366C-2E47-91B0-39BD-2CB54BDB8B66}"/>
              </a:ext>
            </a:extLst>
          </p:cNvPr>
          <p:cNvSpPr/>
          <p:nvPr/>
        </p:nvSpPr>
        <p:spPr>
          <a:xfrm>
            <a:off x="6180964" y="3836860"/>
            <a:ext cx="3191636" cy="1371600"/>
          </a:xfrm>
          <a:prstGeom prst="roundRect">
            <a:avLst/>
          </a:prstGeom>
          <a:noFill/>
          <a:ln w="57150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Future NTU Campus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80EE4F-0182-1EC2-4511-675D973DDB71}"/>
              </a:ext>
            </a:extLst>
          </p:cNvPr>
          <p:cNvCxnSpPr>
            <a:cxnSpLocks/>
          </p:cNvCxnSpPr>
          <p:nvPr/>
        </p:nvCxnSpPr>
        <p:spPr>
          <a:xfrm>
            <a:off x="5219252" y="2895600"/>
            <a:ext cx="1329564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A152A7-B311-6D31-6D6C-D65DC65B2A22}"/>
              </a:ext>
            </a:extLst>
          </p:cNvPr>
          <p:cNvSpPr txBox="1"/>
          <p:nvPr/>
        </p:nvSpPr>
        <p:spPr>
          <a:xfrm>
            <a:off x="2118601" y="5583959"/>
            <a:ext cx="8124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SWIFt 5G &amp; IoT Network is covering 3 different geographic sites and can be extended</a:t>
            </a:r>
          </a:p>
          <a:p>
            <a:r>
              <a:rPr lang="en-GB" dirty="0"/>
              <a:t>to other locations utilising the JANET6 network.</a:t>
            </a:r>
          </a:p>
        </p:txBody>
      </p:sp>
    </p:spTree>
    <p:extLst>
      <p:ext uri="{BB962C8B-B14F-4D97-AF65-F5344CB8AC3E}">
        <p14:creationId xmlns:p14="http://schemas.microsoft.com/office/powerpoint/2010/main" val="17347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3E35B3-E396-23EC-A0E0-DEF9A0912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7706234" cy="5194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7EC39-240A-0B32-5CA9-4F5EF5C0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08905"/>
            <a:ext cx="6028564" cy="486495"/>
          </a:xfrm>
        </p:spPr>
        <p:txBody>
          <a:bodyPr/>
          <a:lstStyle/>
          <a:p>
            <a:r>
              <a:rPr lang="en-GB" dirty="0"/>
              <a:t>Clifton Campus 5G Outdoor Network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B980BF8-479C-D71B-8C9C-1133C7E0CCD0}"/>
              </a:ext>
            </a:extLst>
          </p:cNvPr>
          <p:cNvSpPr/>
          <p:nvPr/>
        </p:nvSpPr>
        <p:spPr>
          <a:xfrm>
            <a:off x="7315200" y="3886200"/>
            <a:ext cx="294766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350774B-7E95-E496-DDA5-BFDA1DFD6308}"/>
              </a:ext>
            </a:extLst>
          </p:cNvPr>
          <p:cNvSpPr/>
          <p:nvPr/>
        </p:nvSpPr>
        <p:spPr>
          <a:xfrm>
            <a:off x="9677400" y="3962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rick building with windows&#10;&#10;Description automatically generated with low confidence">
            <a:extLst>
              <a:ext uri="{FF2B5EF4-FFF2-40B4-BE49-F238E27FC236}">
                <a16:creationId xmlns:a16="http://schemas.microsoft.com/office/drawing/2014/main" id="{3DC35406-1352-EBEA-A8D6-396DEDE03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566" y="1062462"/>
            <a:ext cx="3013296" cy="2259972"/>
          </a:xfrm>
          <a:prstGeom prst="rect">
            <a:avLst/>
          </a:prstGeom>
        </p:spPr>
      </p:pic>
      <p:pic>
        <p:nvPicPr>
          <p:cNvPr id="13" name="Picture 12" descr="A picture containing brick&#10;&#10;Description automatically generated">
            <a:extLst>
              <a:ext uri="{FF2B5EF4-FFF2-40B4-BE49-F238E27FC236}">
                <a16:creationId xmlns:a16="http://schemas.microsoft.com/office/drawing/2014/main" id="{CA941242-605A-537A-986E-81A7A3B8B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566" y="4042538"/>
            <a:ext cx="3013296" cy="22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7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1098</Words>
  <Application>Microsoft Macintosh PowerPoint</Application>
  <PresentationFormat>Widescreen</PresentationFormat>
  <Paragraphs>184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Congenial Black</vt:lpstr>
      <vt:lpstr>Daytona Condensed</vt:lpstr>
      <vt:lpstr>Gill Sans MT</vt:lpstr>
      <vt:lpstr>Times New Roman</vt:lpstr>
      <vt:lpstr>Wingdings 2</vt:lpstr>
      <vt:lpstr>Office Theme</vt:lpstr>
      <vt:lpstr>Worksheet</vt:lpstr>
      <vt:lpstr>PowerPoint Presentation</vt:lpstr>
      <vt:lpstr>Contents</vt:lpstr>
      <vt:lpstr>WHAT IS SWIFT?</vt:lpstr>
      <vt:lpstr>FACILITIES</vt:lpstr>
      <vt:lpstr>THE TEAM</vt:lpstr>
      <vt:lpstr>THE TESTBED</vt:lpstr>
      <vt:lpstr>5G Deployment Architectures</vt:lpstr>
      <vt:lpstr>SWIFt 5G &amp; IoT NTU Network</vt:lpstr>
      <vt:lpstr>Clifton Campus 5G Outdoor Network</vt:lpstr>
      <vt:lpstr>Clifton Campus 5G Indoor Network</vt:lpstr>
      <vt:lpstr>LoRaWAN Network</vt:lpstr>
      <vt:lpstr>Engaging with SWIFt can accelerate your product / service to market </vt:lpstr>
      <vt:lpstr>SWIFt Vertical Market Focus</vt:lpstr>
      <vt:lpstr>Vertical markets to focus on</vt:lpstr>
      <vt:lpstr>Project Examples</vt:lpstr>
      <vt:lpstr>Project Example#2 Local Authority Car Parking Solution</vt:lpstr>
      <vt:lpstr>Project Example#3 Construction Site IoT Pop-up Solution</vt:lpstr>
      <vt:lpstr>SUMMARY</vt:lpstr>
      <vt:lpstr>  SWIFt - Smart Wireless Innovation Facility  Accelerating Wireless Innovation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SWIFt</dc:title>
  <dc:creator>Fenton, Stuart</dc:creator>
  <cp:lastModifiedBy>Marjanovic, Ivan</cp:lastModifiedBy>
  <cp:revision>5</cp:revision>
  <dcterms:created xsi:type="dcterms:W3CDTF">2022-06-06T14:21:54Z</dcterms:created>
  <dcterms:modified xsi:type="dcterms:W3CDTF">2022-10-28T00:33:42Z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2022-06-06T00:00:00Z</vt:filetime>
  </property>
</Properties>
</file>