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1" r:id="rId6"/>
    <p:sldId id="262" r:id="rId7"/>
    <p:sldId id="268" r:id="rId8"/>
    <p:sldId id="270" r:id="rId9"/>
    <p:sldId id="263" r:id="rId10"/>
    <p:sldId id="264" r:id="rId11"/>
    <p:sldId id="271" r:id="rId12"/>
    <p:sldId id="266" r:id="rId13"/>
    <p:sldId id="269" r:id="rId14"/>
    <p:sldId id="265"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2" autoAdjust="0"/>
    <p:restoredTop sz="94660"/>
  </p:normalViewPr>
  <p:slideViewPr>
    <p:cSldViewPr snapToGrid="0">
      <p:cViewPr varScale="1">
        <p:scale>
          <a:sx n="107" d="100"/>
          <a:sy n="107" d="100"/>
        </p:scale>
        <p:origin x="13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91D930C-B1D9-4795-BF15-DF2E15661554}" type="datetimeFigureOut">
              <a:rPr lang="en-GB" smtClean="0"/>
              <a:t>04/10/2022</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BE0DFFA-B550-4AD9-A1C1-C620063DE2EB}" type="slidenum">
              <a:rPr lang="en-GB" smtClean="0"/>
              <a:t>‹#›</a:t>
            </a:fld>
            <a:endParaRPr lang="en-GB"/>
          </a:p>
        </p:txBody>
      </p:sp>
    </p:spTree>
    <p:extLst>
      <p:ext uri="{BB962C8B-B14F-4D97-AF65-F5344CB8AC3E}">
        <p14:creationId xmlns:p14="http://schemas.microsoft.com/office/powerpoint/2010/main" val="450117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E0DFFA-B550-4AD9-A1C1-C620063DE2EB}" type="slidenum">
              <a:rPr lang="en-GB" smtClean="0"/>
              <a:t>1</a:t>
            </a:fld>
            <a:endParaRPr lang="en-GB"/>
          </a:p>
        </p:txBody>
      </p:sp>
    </p:spTree>
    <p:extLst>
      <p:ext uri="{BB962C8B-B14F-4D97-AF65-F5344CB8AC3E}">
        <p14:creationId xmlns:p14="http://schemas.microsoft.com/office/powerpoint/2010/main" val="3559054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E0DFFA-B550-4AD9-A1C1-C620063DE2EB}" type="slidenum">
              <a:rPr lang="en-GB" smtClean="0"/>
              <a:t>2</a:t>
            </a:fld>
            <a:endParaRPr lang="en-GB"/>
          </a:p>
        </p:txBody>
      </p:sp>
    </p:spTree>
    <p:extLst>
      <p:ext uri="{BB962C8B-B14F-4D97-AF65-F5344CB8AC3E}">
        <p14:creationId xmlns:p14="http://schemas.microsoft.com/office/powerpoint/2010/main" val="3446964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E0DFFA-B550-4AD9-A1C1-C620063DE2EB}" type="slidenum">
              <a:rPr lang="en-GB" smtClean="0"/>
              <a:t>3</a:t>
            </a:fld>
            <a:endParaRPr lang="en-GB"/>
          </a:p>
        </p:txBody>
      </p:sp>
    </p:spTree>
    <p:extLst>
      <p:ext uri="{BB962C8B-B14F-4D97-AF65-F5344CB8AC3E}">
        <p14:creationId xmlns:p14="http://schemas.microsoft.com/office/powerpoint/2010/main" val="2475776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E0DFFA-B550-4AD9-A1C1-C620063DE2EB}" type="slidenum">
              <a:rPr lang="en-GB" smtClean="0"/>
              <a:t>4</a:t>
            </a:fld>
            <a:endParaRPr lang="en-GB"/>
          </a:p>
        </p:txBody>
      </p:sp>
    </p:spTree>
    <p:extLst>
      <p:ext uri="{BB962C8B-B14F-4D97-AF65-F5344CB8AC3E}">
        <p14:creationId xmlns:p14="http://schemas.microsoft.com/office/powerpoint/2010/main" val="1713053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E0DFFA-B550-4AD9-A1C1-C620063DE2EB}" type="slidenum">
              <a:rPr lang="en-GB" smtClean="0"/>
              <a:t>5</a:t>
            </a:fld>
            <a:endParaRPr lang="en-GB"/>
          </a:p>
        </p:txBody>
      </p:sp>
    </p:spTree>
    <p:extLst>
      <p:ext uri="{BB962C8B-B14F-4D97-AF65-F5344CB8AC3E}">
        <p14:creationId xmlns:p14="http://schemas.microsoft.com/office/powerpoint/2010/main" val="576312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E0DFFA-B550-4AD9-A1C1-C620063DE2EB}" type="slidenum">
              <a:rPr lang="en-GB" smtClean="0"/>
              <a:t>6</a:t>
            </a:fld>
            <a:endParaRPr lang="en-GB"/>
          </a:p>
        </p:txBody>
      </p:sp>
    </p:spTree>
    <p:extLst>
      <p:ext uri="{BB962C8B-B14F-4D97-AF65-F5344CB8AC3E}">
        <p14:creationId xmlns:p14="http://schemas.microsoft.com/office/powerpoint/2010/main" val="3985880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E0DFFA-B550-4AD9-A1C1-C620063DE2EB}" type="slidenum">
              <a:rPr lang="en-GB" smtClean="0"/>
              <a:t>9</a:t>
            </a:fld>
            <a:endParaRPr lang="en-GB"/>
          </a:p>
        </p:txBody>
      </p:sp>
    </p:spTree>
    <p:extLst>
      <p:ext uri="{BB962C8B-B14F-4D97-AF65-F5344CB8AC3E}">
        <p14:creationId xmlns:p14="http://schemas.microsoft.com/office/powerpoint/2010/main" val="3904393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E0DFFA-B550-4AD9-A1C1-C620063DE2EB}" type="slidenum">
              <a:rPr lang="en-GB" smtClean="0"/>
              <a:t>10</a:t>
            </a:fld>
            <a:endParaRPr lang="en-GB"/>
          </a:p>
        </p:txBody>
      </p:sp>
    </p:spTree>
    <p:extLst>
      <p:ext uri="{BB962C8B-B14F-4D97-AF65-F5344CB8AC3E}">
        <p14:creationId xmlns:p14="http://schemas.microsoft.com/office/powerpoint/2010/main" val="843786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E0DFFA-B550-4AD9-A1C1-C620063DE2EB}" type="slidenum">
              <a:rPr lang="en-GB" smtClean="0"/>
              <a:t>14</a:t>
            </a:fld>
            <a:endParaRPr lang="en-GB"/>
          </a:p>
        </p:txBody>
      </p:sp>
    </p:spTree>
    <p:extLst>
      <p:ext uri="{BB962C8B-B14F-4D97-AF65-F5344CB8AC3E}">
        <p14:creationId xmlns:p14="http://schemas.microsoft.com/office/powerpoint/2010/main" val="4166367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F99F726-CEDB-4A76-B874-2BF6190E9F4D}"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3315410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F99F726-CEDB-4A76-B874-2BF6190E9F4D}"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2190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F99F726-CEDB-4A76-B874-2BF6190E9F4D}"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344326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F99F726-CEDB-4A76-B874-2BF6190E9F4D}"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2397175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F99F726-CEDB-4A76-B874-2BF6190E9F4D}"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1336305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F99F726-CEDB-4A76-B874-2BF6190E9F4D}"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4211783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F99F726-CEDB-4A76-B874-2BF6190E9F4D}" type="datetimeFigureOut">
              <a:rPr lang="en-GB" smtClean="0"/>
              <a:t>04/10/2022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387560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F99F726-CEDB-4A76-B874-2BF6190E9F4D}" type="datetimeFigureOut">
              <a:rPr lang="en-GB" smtClean="0"/>
              <a:t>04/10/2022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3294237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99F726-CEDB-4A76-B874-2BF6190E9F4D}" type="datetimeFigureOut">
              <a:rPr lang="en-GB" smtClean="0"/>
              <a:t>04/10/2022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3934316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F99F726-CEDB-4A76-B874-2BF6190E9F4D}"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4106856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F99F726-CEDB-4A76-B874-2BF6190E9F4D}"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21BA80-0B21-4088-A227-1FF66CA75B0C}" type="slidenum">
              <a:rPr lang="en-GB" smtClean="0"/>
              <a:t>‹#›</a:t>
            </a:fld>
            <a:endParaRPr lang="en-GB"/>
          </a:p>
        </p:txBody>
      </p:sp>
    </p:spTree>
    <p:extLst>
      <p:ext uri="{BB962C8B-B14F-4D97-AF65-F5344CB8AC3E}">
        <p14:creationId xmlns:p14="http://schemas.microsoft.com/office/powerpoint/2010/main" val="2108050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9F726-CEDB-4A76-B874-2BF6190E9F4D}" type="datetimeFigureOut">
              <a:rPr lang="en-GB" smtClean="0"/>
              <a:t>04/10/2022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1BA80-0B21-4088-A227-1FF66CA75B0C}" type="slidenum">
              <a:rPr lang="en-GB" smtClean="0"/>
              <a:t>‹#›</a:t>
            </a:fld>
            <a:endParaRPr lang="en-GB"/>
          </a:p>
        </p:txBody>
      </p:sp>
    </p:spTree>
    <p:extLst>
      <p:ext uri="{BB962C8B-B14F-4D97-AF65-F5344CB8AC3E}">
        <p14:creationId xmlns:p14="http://schemas.microsoft.com/office/powerpoint/2010/main" val="564896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ames.maclean@nottinghamcity.gov.uk" TargetMode="External"/><Relationship Id="rId2" Type="http://schemas.openxmlformats.org/officeDocument/2006/relationships/hyperlink" Target="mailto:tracey.cross@nottinghamcity.gov.uk" TargetMode="External"/><Relationship Id="rId1" Type="http://schemas.openxmlformats.org/officeDocument/2006/relationships/slideLayout" Target="../slideLayouts/slideLayout2.xml"/><Relationship Id="rId5" Type="http://schemas.openxmlformats.org/officeDocument/2006/relationships/hyperlink" Target="mailto:admin.educationwelfare@nottinghamcity.gov.uk" TargetMode="External"/><Relationship Id="rId4" Type="http://schemas.openxmlformats.org/officeDocument/2006/relationships/hyperlink" Target="mailto:karen.mcandrew@nottinghamcity.gov.uk"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550416/Children_Missing_Education_-_statutory_guidance.pdf" TargetMode="External"/><Relationship Id="rId2" Type="http://schemas.openxmlformats.org/officeDocument/2006/relationships/hyperlink" Target="https://myaccount.nottinghamcity.gov.uk/service/children_missing_education_referra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CME.EducationWelfare@nottinghamcity.gov.u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Education Welfare &amp; EOTAS Service</a:t>
            </a:r>
          </a:p>
        </p:txBody>
      </p:sp>
      <p:sp>
        <p:nvSpPr>
          <p:cNvPr id="3" name="Subtitle 2"/>
          <p:cNvSpPr>
            <a:spLocks noGrp="1"/>
          </p:cNvSpPr>
          <p:nvPr>
            <p:ph type="subTitle" idx="1"/>
          </p:nvPr>
        </p:nvSpPr>
        <p:spPr>
          <a:xfrm>
            <a:off x="1468582" y="3948401"/>
            <a:ext cx="9144000" cy="1655762"/>
          </a:xfrm>
        </p:spPr>
        <p:txBody>
          <a:bodyPr>
            <a:normAutofit/>
          </a:bodyPr>
          <a:lstStyle/>
          <a:p>
            <a:r>
              <a:rPr lang="en-GB" sz="3200" dirty="0"/>
              <a:t>Working Together to Improve School Attendance</a:t>
            </a:r>
          </a:p>
        </p:txBody>
      </p:sp>
    </p:spTree>
    <p:extLst>
      <p:ext uri="{BB962C8B-B14F-4D97-AF65-F5344CB8AC3E}">
        <p14:creationId xmlns:p14="http://schemas.microsoft.com/office/powerpoint/2010/main" val="2712882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happening now?</a:t>
            </a:r>
          </a:p>
        </p:txBody>
      </p:sp>
      <p:sp>
        <p:nvSpPr>
          <p:cNvPr id="3" name="Content Placeholder 2"/>
          <p:cNvSpPr>
            <a:spLocks noGrp="1"/>
          </p:cNvSpPr>
          <p:nvPr>
            <p:ph idx="1"/>
          </p:nvPr>
        </p:nvSpPr>
        <p:spPr/>
        <p:txBody>
          <a:bodyPr/>
          <a:lstStyle/>
          <a:p>
            <a:r>
              <a:rPr lang="en-GB" dirty="0"/>
              <a:t>8 EWOs/2 EW Specialists/1 Team Manager</a:t>
            </a:r>
          </a:p>
          <a:p>
            <a:r>
              <a:rPr lang="en-GB" dirty="0"/>
              <a:t>EWOs working in geographical clusters based on the NST cluster model</a:t>
            </a:r>
          </a:p>
          <a:p>
            <a:r>
              <a:rPr lang="en-GB" dirty="0"/>
              <a:t>Initial ‘meet and greet’ meeting in all schools </a:t>
            </a:r>
          </a:p>
          <a:p>
            <a:r>
              <a:rPr lang="en-GB" dirty="0"/>
              <a:t>Devising a toolkit for practitioners</a:t>
            </a:r>
          </a:p>
          <a:p>
            <a:r>
              <a:rPr lang="en-GB" dirty="0"/>
              <a:t>Analysing data – WONDE (60 schools currently signed up)</a:t>
            </a:r>
          </a:p>
          <a:p>
            <a:r>
              <a:rPr lang="en-GB" dirty="0"/>
              <a:t>Reinforcing the message – ‘School attendance is everyone’s business’</a:t>
            </a:r>
          </a:p>
          <a:p>
            <a:endParaRPr lang="en-GB" sz="2000" dirty="0"/>
          </a:p>
          <a:p>
            <a:endParaRPr lang="en-GB" sz="2000" dirty="0"/>
          </a:p>
          <a:p>
            <a:endParaRPr lang="en-GB" sz="2000" dirty="0"/>
          </a:p>
          <a:p>
            <a:pPr marL="0" indent="0">
              <a:buNone/>
            </a:pPr>
            <a:endParaRPr lang="en-GB" sz="2000" dirty="0"/>
          </a:p>
          <a:p>
            <a:endParaRPr lang="en-GB" sz="2000" dirty="0"/>
          </a:p>
          <a:p>
            <a:endParaRPr lang="en-GB" sz="2000" dirty="0"/>
          </a:p>
          <a:p>
            <a:pPr marL="0" indent="0">
              <a:buNone/>
            </a:pPr>
            <a:endParaRPr lang="en-GB" dirty="0"/>
          </a:p>
        </p:txBody>
      </p:sp>
    </p:spTree>
    <p:extLst>
      <p:ext uri="{BB962C8B-B14F-4D97-AF65-F5344CB8AC3E}">
        <p14:creationId xmlns:p14="http://schemas.microsoft.com/office/powerpoint/2010/main" val="3062086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2509"/>
            <a:ext cx="10515600" cy="1358179"/>
          </a:xfrm>
        </p:spPr>
        <p:txBody>
          <a:bodyPr/>
          <a:lstStyle/>
          <a:p>
            <a:endParaRPr lang="en-GB" dirty="0"/>
          </a:p>
        </p:txBody>
      </p:sp>
      <p:sp>
        <p:nvSpPr>
          <p:cNvPr id="3" name="Content Placeholder 2"/>
          <p:cNvSpPr>
            <a:spLocks noGrp="1"/>
          </p:cNvSpPr>
          <p:nvPr>
            <p:ph idx="1"/>
          </p:nvPr>
        </p:nvSpPr>
        <p:spPr/>
        <p:txBody>
          <a:bodyPr>
            <a:normAutofit/>
          </a:bodyPr>
          <a:lstStyle/>
          <a:p>
            <a:pPr marL="0" indent="0" algn="ctr">
              <a:buNone/>
            </a:pPr>
            <a:r>
              <a:rPr lang="en-GB" sz="7200" dirty="0"/>
              <a:t>Quiz </a:t>
            </a:r>
          </a:p>
          <a:p>
            <a:pPr marL="0" indent="0" algn="ctr">
              <a:buNone/>
            </a:pPr>
            <a:r>
              <a:rPr lang="en-GB" sz="7200" dirty="0"/>
              <a:t>Time </a:t>
            </a:r>
          </a:p>
          <a:p>
            <a:pPr marL="0" indent="0" algn="ctr">
              <a:buNone/>
            </a:pPr>
            <a:r>
              <a:rPr lang="en-GB" sz="7200" dirty="0"/>
              <a:t>?</a:t>
            </a:r>
          </a:p>
        </p:txBody>
      </p:sp>
    </p:spTree>
    <p:extLst>
      <p:ext uri="{BB962C8B-B14F-4D97-AF65-F5344CB8AC3E}">
        <p14:creationId xmlns:p14="http://schemas.microsoft.com/office/powerpoint/2010/main" val="4018395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to contact </a:t>
            </a:r>
          </a:p>
        </p:txBody>
      </p:sp>
      <p:sp>
        <p:nvSpPr>
          <p:cNvPr id="3" name="Content Placeholder 2"/>
          <p:cNvSpPr>
            <a:spLocks noGrp="1"/>
          </p:cNvSpPr>
          <p:nvPr>
            <p:ph idx="1"/>
          </p:nvPr>
        </p:nvSpPr>
        <p:spPr/>
        <p:txBody>
          <a:bodyPr/>
          <a:lstStyle/>
          <a:p>
            <a:r>
              <a:rPr lang="en-GB" dirty="0"/>
              <a:t>Tracey Cross – Education Welfare Team manager </a:t>
            </a:r>
            <a:r>
              <a:rPr lang="en-GB" dirty="0">
                <a:hlinkClick r:id="rId2"/>
              </a:rPr>
              <a:t>tracey.cross@nottinghamcity.gov.uk</a:t>
            </a:r>
            <a:r>
              <a:rPr lang="en-GB" dirty="0"/>
              <a:t> </a:t>
            </a:r>
          </a:p>
          <a:p>
            <a:r>
              <a:rPr lang="en-GB" dirty="0"/>
              <a:t>James MacLean – Children Missing Education manager </a:t>
            </a:r>
            <a:r>
              <a:rPr lang="en-GB" dirty="0">
                <a:hlinkClick r:id="rId3"/>
              </a:rPr>
              <a:t>james.maclean@nottinghamcity.gov.uk</a:t>
            </a:r>
            <a:r>
              <a:rPr lang="en-GB" dirty="0"/>
              <a:t> </a:t>
            </a:r>
          </a:p>
          <a:p>
            <a:r>
              <a:rPr lang="en-GB" dirty="0"/>
              <a:t>Karen McAndrew – Education Welfare &amp; EOTAS Service Manager </a:t>
            </a:r>
            <a:r>
              <a:rPr lang="en-GB" dirty="0">
                <a:hlinkClick r:id="rId4"/>
              </a:rPr>
              <a:t>karen.mcandrew@nottinghamcity.gov.uk</a:t>
            </a:r>
            <a:r>
              <a:rPr lang="en-GB" dirty="0"/>
              <a:t> </a:t>
            </a:r>
          </a:p>
          <a:p>
            <a:r>
              <a:rPr lang="en-GB" dirty="0"/>
              <a:t>EW &amp; EOTAS Enquiries </a:t>
            </a:r>
            <a:r>
              <a:rPr lang="en-GB" dirty="0">
                <a:hlinkClick r:id="rId5"/>
              </a:rPr>
              <a:t>admin.educationwelfare@nottinghamcity.gov.uk</a:t>
            </a:r>
            <a:r>
              <a:rPr lang="en-GB" dirty="0"/>
              <a:t> </a:t>
            </a:r>
          </a:p>
          <a:p>
            <a:endParaRPr lang="en-GB" dirty="0"/>
          </a:p>
        </p:txBody>
      </p:sp>
    </p:spTree>
    <p:extLst>
      <p:ext uri="{BB962C8B-B14F-4D97-AF65-F5344CB8AC3E}">
        <p14:creationId xmlns:p14="http://schemas.microsoft.com/office/powerpoint/2010/main" val="877918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links and documents</a:t>
            </a:r>
          </a:p>
        </p:txBody>
      </p:sp>
      <p:sp>
        <p:nvSpPr>
          <p:cNvPr id="3" name="Content Placeholder 2"/>
          <p:cNvSpPr>
            <a:spLocks noGrp="1"/>
          </p:cNvSpPr>
          <p:nvPr>
            <p:ph idx="1"/>
          </p:nvPr>
        </p:nvSpPr>
        <p:spPr>
          <a:xfrm>
            <a:off x="838200" y="1517073"/>
            <a:ext cx="10515600" cy="4966854"/>
          </a:xfrm>
        </p:spPr>
        <p:txBody>
          <a:bodyPr>
            <a:normAutofit lnSpcReduction="10000"/>
          </a:bodyPr>
          <a:lstStyle/>
          <a:p>
            <a:r>
              <a:rPr lang="en-GB" sz="2200" dirty="0"/>
              <a:t>ATTEND training for schools – 15</a:t>
            </a:r>
            <a:r>
              <a:rPr lang="en-GB" sz="2200" baseline="30000" dirty="0"/>
              <a:t>th</a:t>
            </a:r>
            <a:r>
              <a:rPr lang="en-GB" sz="2200" dirty="0"/>
              <a:t> November 2022.  Dr Maddi Popoola, Educational Psychologist.  Mental Health Support Team Service Manager.  </a:t>
            </a:r>
          </a:p>
          <a:p>
            <a:r>
              <a:rPr lang="en-GB" sz="2200" dirty="0"/>
              <a:t>DfE – Working together to improve school attendance </a:t>
            </a:r>
          </a:p>
          <a:p>
            <a:r>
              <a:rPr lang="en-GB" sz="2200" dirty="0"/>
              <a:t>DfE - Elective home education: guidance for local authorities</a:t>
            </a:r>
          </a:p>
          <a:p>
            <a:r>
              <a:rPr lang="en-GB" sz="2200" dirty="0"/>
              <a:t>DfE – Children missing education: statutory guidance for local authorities</a:t>
            </a:r>
          </a:p>
          <a:p>
            <a:r>
              <a:rPr lang="en-GB" sz="2200" dirty="0"/>
              <a:t>CME referral – </a:t>
            </a:r>
            <a:r>
              <a:rPr lang="en-GB" sz="2200" u="sng" dirty="0">
                <a:hlinkClick r:id="rId2"/>
              </a:rPr>
              <a:t>https://myaccount.nottinghamcity.gov.uk/service/children_missing_education_referral</a:t>
            </a:r>
            <a:endParaRPr lang="en-GB" sz="2200" u="sng" dirty="0"/>
          </a:p>
          <a:p>
            <a:endParaRPr lang="en-GB" sz="2200" u="sng" dirty="0">
              <a:hlinkClick r:id="rId3"/>
            </a:endParaRPr>
          </a:p>
          <a:p>
            <a:r>
              <a:rPr lang="en-GB" sz="2200" u="sng" dirty="0">
                <a:hlinkClick r:id="rId3"/>
              </a:rPr>
              <a:t>https://assets.publishing.service.gov.uk/government/uploads/system/uploads/attachment_data/file/550416/Children_Missing_Education_-_statutory_guidance.pdf</a:t>
            </a:r>
            <a:endParaRPr lang="en-GB" sz="2200" dirty="0"/>
          </a:p>
          <a:p>
            <a:endParaRPr lang="en-GB" sz="2200" dirty="0"/>
          </a:p>
          <a:p>
            <a:r>
              <a:rPr lang="en-GB" sz="2200" dirty="0"/>
              <a:t>NCC - Threshold of needs document</a:t>
            </a:r>
          </a:p>
          <a:p>
            <a:r>
              <a:rPr lang="en-GB" sz="2200" dirty="0"/>
              <a:t>EWO contact list</a:t>
            </a:r>
          </a:p>
          <a:p>
            <a:endParaRPr lang="en-GB" dirty="0"/>
          </a:p>
        </p:txBody>
      </p:sp>
    </p:spTree>
    <p:extLst>
      <p:ext uri="{BB962C8B-B14F-4D97-AF65-F5344CB8AC3E}">
        <p14:creationId xmlns:p14="http://schemas.microsoft.com/office/powerpoint/2010/main" val="2322878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6236" y="2251508"/>
            <a:ext cx="9144000" cy="810346"/>
          </a:xfrm>
        </p:spPr>
        <p:txBody>
          <a:bodyPr>
            <a:normAutofit fontScale="90000"/>
          </a:bodyPr>
          <a:lstStyle/>
          <a:p>
            <a:r>
              <a:rPr lang="en-GB" dirty="0"/>
              <a:t>Any</a:t>
            </a:r>
          </a:p>
        </p:txBody>
      </p:sp>
      <p:sp>
        <p:nvSpPr>
          <p:cNvPr id="3" name="Subtitle 2"/>
          <p:cNvSpPr>
            <a:spLocks noGrp="1"/>
          </p:cNvSpPr>
          <p:nvPr>
            <p:ph type="subTitle" idx="1"/>
          </p:nvPr>
        </p:nvSpPr>
        <p:spPr/>
        <p:txBody>
          <a:bodyPr>
            <a:normAutofit/>
          </a:bodyPr>
          <a:lstStyle/>
          <a:p>
            <a:r>
              <a:rPr lang="en-GB" sz="5400" dirty="0"/>
              <a:t>Questions </a:t>
            </a:r>
          </a:p>
        </p:txBody>
      </p:sp>
    </p:spTree>
    <p:extLst>
      <p:ext uri="{BB962C8B-B14F-4D97-AF65-F5344CB8AC3E}">
        <p14:creationId xmlns:p14="http://schemas.microsoft.com/office/powerpoint/2010/main" val="229334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7746" y="478126"/>
            <a:ext cx="9144000" cy="838055"/>
          </a:xfrm>
        </p:spPr>
        <p:txBody>
          <a:bodyPr>
            <a:normAutofit fontScale="90000"/>
          </a:bodyPr>
          <a:lstStyle/>
          <a:p>
            <a:r>
              <a:rPr lang="en-GB" dirty="0"/>
              <a:t>Overview</a:t>
            </a:r>
          </a:p>
        </p:txBody>
      </p:sp>
      <p:sp>
        <p:nvSpPr>
          <p:cNvPr id="3" name="Subtitle 2"/>
          <p:cNvSpPr>
            <a:spLocks noGrp="1"/>
          </p:cNvSpPr>
          <p:nvPr>
            <p:ph type="subTitle" idx="1"/>
          </p:nvPr>
        </p:nvSpPr>
        <p:spPr>
          <a:xfrm>
            <a:off x="1357746" y="1316181"/>
            <a:ext cx="9144000" cy="5043055"/>
          </a:xfrm>
        </p:spPr>
        <p:txBody>
          <a:bodyPr>
            <a:normAutofit lnSpcReduction="10000"/>
          </a:bodyPr>
          <a:lstStyle/>
          <a:p>
            <a:pPr algn="l"/>
            <a:r>
              <a:rPr lang="en-GB" sz="2000" dirty="0"/>
              <a:t>On the 6</a:t>
            </a:r>
            <a:r>
              <a:rPr lang="en-GB" sz="2000" baseline="30000" dirty="0"/>
              <a:t>th</a:t>
            </a:r>
            <a:r>
              <a:rPr lang="en-GB" sz="2000" dirty="0"/>
              <a:t> May 2022 the DfE released new non-statutory guidance ‘</a:t>
            </a:r>
            <a:r>
              <a:rPr lang="en-GB" sz="2000" u="sng" dirty="0"/>
              <a:t>Working Together to Improve School Attendance’</a:t>
            </a:r>
          </a:p>
          <a:p>
            <a:pPr algn="l"/>
            <a:r>
              <a:rPr lang="en-GB" sz="2000" dirty="0"/>
              <a:t>The aim of the document is to help schools, trusts, governing bodies, and local authorities maintain high levels of school attendance and improve consistency of support </a:t>
            </a:r>
          </a:p>
          <a:p>
            <a:pPr algn="l"/>
            <a:r>
              <a:rPr lang="en-GB" sz="2000" dirty="0"/>
              <a:t>To do this, the guidance focuses on managing attendance by:</a:t>
            </a:r>
          </a:p>
          <a:p>
            <a:pPr marL="285750" indent="-285750" algn="l">
              <a:buFont typeface="Arial" panose="020B0604020202020204" pitchFamily="34" charset="0"/>
              <a:buChar char="•"/>
            </a:pPr>
            <a:r>
              <a:rPr lang="en-GB" sz="2000" b="1" dirty="0"/>
              <a:t>Preventing</a:t>
            </a:r>
            <a:r>
              <a:rPr lang="en-GB" sz="2000" dirty="0"/>
              <a:t> patterns of absence from developing by promoting good attendance</a:t>
            </a:r>
          </a:p>
          <a:p>
            <a:pPr marL="285750" indent="-285750" algn="l">
              <a:buFont typeface="Arial" panose="020B0604020202020204" pitchFamily="34" charset="0"/>
              <a:buChar char="•"/>
            </a:pPr>
            <a:r>
              <a:rPr lang="en-GB" sz="2000" b="1" dirty="0"/>
              <a:t>Intervening Early </a:t>
            </a:r>
            <a:r>
              <a:rPr lang="en-GB" sz="2000" dirty="0"/>
              <a:t>by using data to spot patterns of absence before they become persistent and working with families to remove the barriers to attendance</a:t>
            </a:r>
          </a:p>
          <a:p>
            <a:pPr marL="285750" indent="-285750" algn="l">
              <a:buFont typeface="Arial" panose="020B0604020202020204" pitchFamily="34" charset="0"/>
              <a:buChar char="•"/>
            </a:pPr>
            <a:r>
              <a:rPr lang="en-GB" sz="2000" b="1" dirty="0"/>
              <a:t>Targeting Support for persistent and severe absentees </a:t>
            </a:r>
            <a:r>
              <a:rPr lang="en-GB" sz="2000" dirty="0"/>
              <a:t>with all local partners working together to reengage pupils </a:t>
            </a:r>
          </a:p>
          <a:p>
            <a:pPr algn="l"/>
            <a:r>
              <a:rPr lang="en-US" sz="2000" dirty="0"/>
              <a:t>From September 2022, Working together to improve school attendance, will replace all previous guidance on school attendance for maintained schools, academies, independent schools and local authorities.  Subject to Parliament, the Secretary of State has committed to this guidance becoming statutory, no sooner than September 2023.</a:t>
            </a:r>
          </a:p>
          <a:p>
            <a:pPr algn="l"/>
            <a:endParaRPr lang="en-GB" sz="2000" dirty="0"/>
          </a:p>
        </p:txBody>
      </p:sp>
    </p:spTree>
    <p:extLst>
      <p:ext uri="{BB962C8B-B14F-4D97-AF65-F5344CB8AC3E}">
        <p14:creationId xmlns:p14="http://schemas.microsoft.com/office/powerpoint/2010/main" val="3978481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630237"/>
          </a:xfrm>
        </p:spPr>
        <p:txBody>
          <a:bodyPr>
            <a:normAutofit fontScale="90000"/>
          </a:bodyPr>
          <a:lstStyle/>
          <a:p>
            <a:r>
              <a:rPr lang="en-GB" dirty="0"/>
              <a:t>What does this guidance cover?</a:t>
            </a:r>
          </a:p>
        </p:txBody>
      </p:sp>
      <p:sp>
        <p:nvSpPr>
          <p:cNvPr id="3" name="Subtitle 2"/>
          <p:cNvSpPr>
            <a:spLocks noGrp="1"/>
          </p:cNvSpPr>
          <p:nvPr>
            <p:ph type="subTitle" idx="1"/>
          </p:nvPr>
        </p:nvSpPr>
        <p:spPr>
          <a:xfrm>
            <a:off x="1524000" y="1911927"/>
            <a:ext cx="9144000" cy="4468091"/>
          </a:xfrm>
        </p:spPr>
        <p:txBody>
          <a:bodyPr/>
          <a:lstStyle/>
          <a:p>
            <a:pPr algn="l"/>
            <a:r>
              <a:rPr lang="en-GB" dirty="0"/>
              <a:t>The guidance is split into 8 main sections</a:t>
            </a:r>
          </a:p>
          <a:p>
            <a:pPr marL="457200" indent="-457200" algn="l">
              <a:buFont typeface="+mj-lt"/>
              <a:buAutoNum type="arabicPeriod"/>
            </a:pPr>
            <a:r>
              <a:rPr lang="en-GB" dirty="0"/>
              <a:t>The importance of school attendance</a:t>
            </a:r>
          </a:p>
          <a:p>
            <a:pPr marL="457200" indent="-457200" algn="l">
              <a:buFont typeface="+mj-lt"/>
              <a:buAutoNum type="arabicPeriod"/>
            </a:pPr>
            <a:r>
              <a:rPr lang="en-GB" dirty="0"/>
              <a:t>Expectations of schools</a:t>
            </a:r>
          </a:p>
          <a:p>
            <a:pPr marL="457200" indent="-457200" algn="l">
              <a:buFont typeface="+mj-lt"/>
              <a:buAutoNum type="arabicPeriod"/>
            </a:pPr>
            <a:r>
              <a:rPr lang="en-GB" dirty="0"/>
              <a:t>Expectations of academy trust boards and governing bodies of maintained schools</a:t>
            </a:r>
          </a:p>
          <a:p>
            <a:pPr marL="457200" indent="-457200" algn="l">
              <a:buFont typeface="+mj-lt"/>
              <a:buAutoNum type="arabicPeriod"/>
            </a:pPr>
            <a:r>
              <a:rPr lang="en-GB" dirty="0"/>
              <a:t>Expectations of local authorities </a:t>
            </a:r>
          </a:p>
          <a:p>
            <a:pPr marL="457200" indent="-457200" algn="l">
              <a:buFont typeface="+mj-lt"/>
              <a:buAutoNum type="arabicPeriod"/>
            </a:pPr>
            <a:r>
              <a:rPr lang="en-GB" dirty="0"/>
              <a:t>Persistent and severe absence</a:t>
            </a:r>
          </a:p>
          <a:p>
            <a:pPr marL="457200" indent="-457200" algn="l">
              <a:buFont typeface="+mj-lt"/>
              <a:buAutoNum type="arabicPeriod"/>
            </a:pPr>
            <a:r>
              <a:rPr lang="en-GB" dirty="0"/>
              <a:t>Attendance legal intervention</a:t>
            </a:r>
          </a:p>
          <a:p>
            <a:pPr marL="457200" indent="-457200" algn="l">
              <a:buFont typeface="+mj-lt"/>
              <a:buAutoNum type="arabicPeriod"/>
            </a:pPr>
            <a:r>
              <a:rPr lang="en-GB" dirty="0"/>
              <a:t>Contents of the admissions register (the schools roll)</a:t>
            </a:r>
          </a:p>
          <a:p>
            <a:pPr marL="457200" indent="-457200" algn="l">
              <a:buFont typeface="+mj-lt"/>
              <a:buAutoNum type="arabicPeriod"/>
            </a:pPr>
            <a:r>
              <a:rPr lang="en-GB" dirty="0"/>
              <a:t>Contents of the attendance register</a:t>
            </a:r>
          </a:p>
        </p:txBody>
      </p:sp>
    </p:spTree>
    <p:extLst>
      <p:ext uri="{BB962C8B-B14F-4D97-AF65-F5344CB8AC3E}">
        <p14:creationId xmlns:p14="http://schemas.microsoft.com/office/powerpoint/2010/main" val="2619660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4727" y="554326"/>
            <a:ext cx="9144000" cy="609455"/>
          </a:xfrm>
        </p:spPr>
        <p:txBody>
          <a:bodyPr>
            <a:noAutofit/>
          </a:bodyPr>
          <a:lstStyle/>
          <a:p>
            <a:r>
              <a:rPr lang="en-GB" sz="4800" dirty="0"/>
              <a:t>What does this mean for schools?</a:t>
            </a:r>
          </a:p>
        </p:txBody>
      </p:sp>
      <p:sp>
        <p:nvSpPr>
          <p:cNvPr id="3" name="Subtitle 2"/>
          <p:cNvSpPr>
            <a:spLocks noGrp="1"/>
          </p:cNvSpPr>
          <p:nvPr>
            <p:ph type="subTitle" idx="1"/>
          </p:nvPr>
        </p:nvSpPr>
        <p:spPr>
          <a:xfrm>
            <a:off x="1524000" y="1163782"/>
            <a:ext cx="9144000" cy="5396346"/>
          </a:xfrm>
        </p:spPr>
        <p:txBody>
          <a:bodyPr>
            <a:normAutofit lnSpcReduction="10000"/>
          </a:bodyPr>
          <a:lstStyle/>
          <a:p>
            <a:pPr algn="l"/>
            <a:r>
              <a:rPr lang="en-GB" dirty="0"/>
              <a:t>Every school will be required to:</a:t>
            </a:r>
          </a:p>
          <a:p>
            <a:pPr marL="342900" indent="-342900" algn="l">
              <a:buFont typeface="Arial" panose="020B0604020202020204" pitchFamily="34" charset="0"/>
              <a:buChar char="•"/>
            </a:pPr>
            <a:r>
              <a:rPr lang="en-GB" sz="1800" dirty="0"/>
              <a:t>Have a Senior Attendance Champion in the leadership team</a:t>
            </a:r>
          </a:p>
          <a:p>
            <a:pPr marL="342900" indent="-342900" algn="l">
              <a:buFont typeface="Arial" panose="020B0604020202020204" pitchFamily="34" charset="0"/>
              <a:buChar char="•"/>
            </a:pPr>
            <a:r>
              <a:rPr lang="en-GB" sz="1800" dirty="0"/>
              <a:t>Have a clear school attendance policy published on their website</a:t>
            </a:r>
          </a:p>
          <a:p>
            <a:pPr marL="342900" indent="-342900" algn="l">
              <a:buFont typeface="Arial" panose="020B0604020202020204" pitchFamily="34" charset="0"/>
              <a:buChar char="•"/>
            </a:pPr>
            <a:r>
              <a:rPr lang="en-GB" sz="1800" dirty="0"/>
              <a:t>Have robust day to day processes for recording, monitoring and following up attendance </a:t>
            </a:r>
          </a:p>
          <a:p>
            <a:pPr marL="342900" indent="-342900" algn="l">
              <a:buFont typeface="Arial" panose="020B0604020202020204" pitchFamily="34" charset="0"/>
              <a:buChar char="•"/>
            </a:pPr>
            <a:r>
              <a:rPr lang="en-GB" sz="1800" dirty="0"/>
              <a:t>Analyse their data regularly and prioritise families to work with to understand and address the reasons for absence, including any in-school barriers to attendance</a:t>
            </a:r>
          </a:p>
          <a:p>
            <a:pPr marL="342900" indent="-342900" algn="l">
              <a:buFont typeface="Arial" panose="020B0604020202020204" pitchFamily="34" charset="0"/>
              <a:buChar char="•"/>
            </a:pPr>
            <a:r>
              <a:rPr lang="en-GB" sz="1800" dirty="0"/>
              <a:t>Work with local partners to remove out of school barriers and act as the lead professional where they are the best placed service</a:t>
            </a:r>
          </a:p>
          <a:p>
            <a:pPr marL="342900" indent="-342900" algn="l">
              <a:buFont typeface="Arial" panose="020B0604020202020204" pitchFamily="34" charset="0"/>
              <a:buChar char="•"/>
            </a:pPr>
            <a:r>
              <a:rPr lang="en-GB" sz="1800" dirty="0"/>
              <a:t>Work jointly with the local authority on an agreed approach/plan for every severely absent pupil</a:t>
            </a:r>
          </a:p>
          <a:p>
            <a:pPr marL="342900" indent="-342900" algn="l">
              <a:buFont typeface="Arial" panose="020B0604020202020204" pitchFamily="34" charset="0"/>
              <a:buChar char="•"/>
            </a:pPr>
            <a:r>
              <a:rPr lang="en-GB" sz="1800" dirty="0"/>
              <a:t>Develop strategies for cohorts of pupils with poorer attendance than their peers (including groups of vulnerability) </a:t>
            </a:r>
          </a:p>
          <a:p>
            <a:pPr marL="342900" indent="-342900" algn="l">
              <a:buFont typeface="Arial" panose="020B0604020202020204" pitchFamily="34" charset="0"/>
              <a:buChar char="•"/>
            </a:pPr>
            <a:r>
              <a:rPr lang="en-GB" sz="1800" dirty="0"/>
              <a:t>Inform a pupil’s social worker if they have an unexplained absence or leave the school roll</a:t>
            </a:r>
          </a:p>
          <a:p>
            <a:pPr marL="342900" indent="-342900" algn="l">
              <a:buFont typeface="Arial" panose="020B0604020202020204" pitchFamily="34" charset="0"/>
              <a:buChar char="•"/>
            </a:pPr>
            <a:r>
              <a:rPr lang="en-GB" sz="1800" dirty="0"/>
              <a:t>Work with their LA to formalise support where voluntary help hasn’t been effective, through use of parenting contracts or other forms of legal intervention </a:t>
            </a:r>
          </a:p>
          <a:p>
            <a:pPr marL="342900" indent="-342900" algn="l">
              <a:buFont typeface="Arial" panose="020B0604020202020204" pitchFamily="34" charset="0"/>
              <a:buChar char="•"/>
            </a:pPr>
            <a:r>
              <a:rPr lang="en-GB" sz="1800" dirty="0"/>
              <a:t>Share data electronically with the department and continue to inform the LA of pupils not attending regularly or being added to or removed from the roll</a:t>
            </a:r>
          </a:p>
        </p:txBody>
      </p:sp>
    </p:spTree>
    <p:extLst>
      <p:ext uri="{BB962C8B-B14F-4D97-AF65-F5344CB8AC3E}">
        <p14:creationId xmlns:p14="http://schemas.microsoft.com/office/powerpoint/2010/main" val="4112148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44381"/>
            <a:ext cx="9144000" cy="741073"/>
          </a:xfrm>
        </p:spPr>
        <p:txBody>
          <a:bodyPr>
            <a:normAutofit/>
          </a:bodyPr>
          <a:lstStyle/>
          <a:p>
            <a:r>
              <a:rPr lang="en-GB" sz="3600" b="1" dirty="0"/>
              <a:t>What does this mean for local authorities? </a:t>
            </a:r>
          </a:p>
        </p:txBody>
      </p:sp>
      <p:sp>
        <p:nvSpPr>
          <p:cNvPr id="3" name="Subtitle 2"/>
          <p:cNvSpPr>
            <a:spLocks noGrp="1"/>
          </p:cNvSpPr>
          <p:nvPr>
            <p:ph type="subTitle" idx="1"/>
          </p:nvPr>
        </p:nvSpPr>
        <p:spPr>
          <a:xfrm>
            <a:off x="1524000" y="1503217"/>
            <a:ext cx="9144000" cy="4904509"/>
          </a:xfrm>
        </p:spPr>
        <p:txBody>
          <a:bodyPr>
            <a:normAutofit fontScale="92500" lnSpcReduction="20000"/>
          </a:bodyPr>
          <a:lstStyle/>
          <a:p>
            <a:pPr algn="l"/>
            <a:r>
              <a:rPr lang="en-GB" b="1" dirty="0"/>
              <a:t>Local authorities are expected to:</a:t>
            </a:r>
          </a:p>
          <a:p>
            <a:pPr marL="342900" indent="-342900" algn="l">
              <a:buFont typeface="Arial" panose="020B0604020202020204" pitchFamily="34" charset="0"/>
              <a:buChar char="•"/>
            </a:pPr>
            <a:r>
              <a:rPr lang="en-GB" sz="2000" dirty="0"/>
              <a:t>Rigorously </a:t>
            </a:r>
            <a:r>
              <a:rPr lang="en-GB" sz="2000" b="1" dirty="0"/>
              <a:t>track local attendance data </a:t>
            </a:r>
            <a:r>
              <a:rPr lang="en-GB" sz="2000" dirty="0"/>
              <a:t>to devise a strategic approach to attendance</a:t>
            </a:r>
          </a:p>
          <a:p>
            <a:pPr marL="342900" indent="-342900" algn="l">
              <a:buFont typeface="Arial" panose="020B0604020202020204" pitchFamily="34" charset="0"/>
              <a:buChar char="•"/>
            </a:pPr>
            <a:r>
              <a:rPr lang="en-GB" sz="2000" dirty="0"/>
              <a:t>Have a </a:t>
            </a:r>
            <a:r>
              <a:rPr lang="en-GB" sz="2000" b="1" dirty="0"/>
              <a:t>School Attendance Support Team </a:t>
            </a:r>
            <a:r>
              <a:rPr lang="en-GB" sz="2000" dirty="0"/>
              <a:t>which provides core functions free of charge to all schools (regardless of type)</a:t>
            </a:r>
          </a:p>
          <a:p>
            <a:pPr marL="342900" indent="-342900" algn="l">
              <a:buFont typeface="Arial" panose="020B0604020202020204" pitchFamily="34" charset="0"/>
              <a:buChar char="•"/>
            </a:pPr>
            <a:r>
              <a:rPr lang="en-GB" sz="2000" dirty="0"/>
              <a:t>Provide each school with a </a:t>
            </a:r>
            <a:r>
              <a:rPr lang="en-GB" sz="2000" b="1" dirty="0"/>
              <a:t>named point of contact </a:t>
            </a:r>
            <a:r>
              <a:rPr lang="en-GB" sz="2000" dirty="0"/>
              <a:t>in the School Attendance Support Team who can support with queries and advice</a:t>
            </a:r>
          </a:p>
          <a:p>
            <a:pPr marL="342900" indent="-342900" algn="l">
              <a:buFont typeface="Arial" panose="020B0604020202020204" pitchFamily="34" charset="0"/>
              <a:buChar char="•"/>
            </a:pPr>
            <a:r>
              <a:rPr lang="en-GB" sz="2000" dirty="0"/>
              <a:t>Offer opportunities for all schools in the area to </a:t>
            </a:r>
            <a:r>
              <a:rPr lang="en-GB" sz="2000" b="1" dirty="0"/>
              <a:t>share effective practice</a:t>
            </a:r>
          </a:p>
          <a:p>
            <a:pPr marL="342900" indent="-342900" algn="l">
              <a:buFont typeface="Arial" panose="020B0604020202020204" pitchFamily="34" charset="0"/>
              <a:buChar char="•"/>
            </a:pPr>
            <a:r>
              <a:rPr lang="en-GB" sz="2000" dirty="0"/>
              <a:t>Hold a termly conversation with every school to identify, discuss and signpost or provide access to services for pupils who are </a:t>
            </a:r>
            <a:r>
              <a:rPr lang="en-GB" sz="2000" b="1" dirty="0"/>
              <a:t>PA (Persistently absent) (10%), Severely absent (50%) </a:t>
            </a:r>
            <a:r>
              <a:rPr lang="en-GB" sz="2000" dirty="0"/>
              <a:t>or at risk of becoming so</a:t>
            </a:r>
          </a:p>
          <a:p>
            <a:pPr marL="342900" indent="-342900" algn="l">
              <a:buFont typeface="Arial" panose="020B0604020202020204" pitchFamily="34" charset="0"/>
              <a:buChar char="•"/>
            </a:pPr>
            <a:r>
              <a:rPr lang="en-GB" sz="2000" dirty="0"/>
              <a:t>Facilitate </a:t>
            </a:r>
            <a:r>
              <a:rPr lang="en-GB" sz="2000" b="1" dirty="0"/>
              <a:t>Formal Attendance Support Meetings</a:t>
            </a:r>
          </a:p>
          <a:p>
            <a:pPr marL="342900" indent="-342900" algn="l">
              <a:buFont typeface="Arial" panose="020B0604020202020204" pitchFamily="34" charset="0"/>
              <a:buChar char="•"/>
            </a:pPr>
            <a:r>
              <a:rPr lang="en-GB" sz="2000" dirty="0"/>
              <a:t>Access to </a:t>
            </a:r>
            <a:r>
              <a:rPr lang="en-GB" sz="2000" b="1" dirty="0"/>
              <a:t>early help assessments </a:t>
            </a:r>
            <a:r>
              <a:rPr lang="en-GB" sz="2000" dirty="0"/>
              <a:t>and other statutory and voluntary services</a:t>
            </a:r>
          </a:p>
          <a:p>
            <a:pPr marL="342900" indent="-342900" algn="l">
              <a:buFont typeface="Arial" panose="020B0604020202020204" pitchFamily="34" charset="0"/>
              <a:buChar char="•"/>
            </a:pPr>
            <a:r>
              <a:rPr lang="en-GB" sz="2000" dirty="0"/>
              <a:t>Work jointly with schools to provide formal support options including </a:t>
            </a:r>
            <a:r>
              <a:rPr lang="en-GB" sz="2000" b="1" dirty="0"/>
              <a:t>parenting contracts</a:t>
            </a:r>
          </a:p>
          <a:p>
            <a:pPr marL="342900" indent="-342900" algn="l">
              <a:buFont typeface="Arial" panose="020B0604020202020204" pitchFamily="34" charset="0"/>
              <a:buChar char="•"/>
            </a:pPr>
            <a:r>
              <a:rPr lang="en-GB" sz="2000" dirty="0"/>
              <a:t>Monitor and improve the through their virtual school </a:t>
            </a:r>
            <a:r>
              <a:rPr lang="en-GB" sz="2000" b="1" dirty="0"/>
              <a:t>attendance of children with a social worker </a:t>
            </a:r>
            <a:endParaRPr lang="en-GB" sz="2000" dirty="0"/>
          </a:p>
        </p:txBody>
      </p:sp>
    </p:spTree>
    <p:extLst>
      <p:ext uri="{BB962C8B-B14F-4D97-AF65-F5344CB8AC3E}">
        <p14:creationId xmlns:p14="http://schemas.microsoft.com/office/powerpoint/2010/main" val="387072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9327"/>
            <a:ext cx="9144000" cy="1080654"/>
          </a:xfrm>
        </p:spPr>
        <p:txBody>
          <a:bodyPr>
            <a:normAutofit/>
          </a:bodyPr>
          <a:lstStyle/>
          <a:p>
            <a:r>
              <a:rPr lang="en-GB" sz="3200" b="1" dirty="0"/>
              <a:t>Education Welfare &amp; EOTAS Service</a:t>
            </a:r>
            <a:br>
              <a:rPr lang="en-GB" sz="2800" dirty="0"/>
            </a:br>
            <a:r>
              <a:rPr lang="en-GB" sz="2800" dirty="0"/>
              <a:t>‘The School Attendance Support Team’</a:t>
            </a:r>
          </a:p>
        </p:txBody>
      </p:sp>
      <p:sp>
        <p:nvSpPr>
          <p:cNvPr id="3" name="Subtitle 2"/>
          <p:cNvSpPr>
            <a:spLocks noGrp="1"/>
          </p:cNvSpPr>
          <p:nvPr>
            <p:ph type="subTitle" idx="1"/>
          </p:nvPr>
        </p:nvSpPr>
        <p:spPr>
          <a:xfrm>
            <a:off x="1378527" y="1336963"/>
            <a:ext cx="9144000" cy="5230091"/>
          </a:xfrm>
        </p:spPr>
        <p:txBody>
          <a:bodyPr/>
          <a:lstStyle/>
          <a:p>
            <a:pPr algn="l"/>
            <a:r>
              <a:rPr lang="en-GB" dirty="0"/>
              <a:t>The Education Welfare &amp; EOTAS Service are be responsible for The School Attendance Support Team.  </a:t>
            </a:r>
          </a:p>
          <a:p>
            <a:pPr algn="l"/>
            <a:r>
              <a:rPr lang="en-GB" dirty="0"/>
              <a:t>The DfE has directed </a:t>
            </a:r>
            <a:r>
              <a:rPr lang="en-GB" u="sng" dirty="0"/>
              <a:t>4 core functions </a:t>
            </a:r>
            <a:r>
              <a:rPr lang="en-GB" dirty="0"/>
              <a:t>of the team</a:t>
            </a:r>
          </a:p>
          <a:p>
            <a:pPr algn="l"/>
            <a:endParaRPr lang="en-GB" dirty="0"/>
          </a:p>
          <a:p>
            <a:pPr marL="342900" indent="-342900" algn="l">
              <a:buFont typeface="Arial" panose="020B0604020202020204" pitchFamily="34" charset="0"/>
              <a:buChar char="•"/>
            </a:pPr>
            <a:r>
              <a:rPr lang="en-GB" dirty="0"/>
              <a:t>Communication and advice</a:t>
            </a:r>
          </a:p>
          <a:p>
            <a:pPr marL="342900" indent="-342900" algn="l">
              <a:buFont typeface="Arial" panose="020B0604020202020204" pitchFamily="34" charset="0"/>
              <a:buChar char="•"/>
            </a:pPr>
            <a:r>
              <a:rPr lang="en-GB" dirty="0"/>
              <a:t>Targeting Support Meetings</a:t>
            </a:r>
          </a:p>
          <a:p>
            <a:pPr marL="342900" indent="-342900" algn="l">
              <a:buFont typeface="Arial" panose="020B0604020202020204" pitchFamily="34" charset="0"/>
              <a:buChar char="•"/>
            </a:pPr>
            <a:r>
              <a:rPr lang="en-GB" dirty="0"/>
              <a:t>Multi-disciplinary support for families</a:t>
            </a:r>
          </a:p>
          <a:p>
            <a:pPr marL="342900" indent="-342900" algn="l">
              <a:buFont typeface="Arial" panose="020B0604020202020204" pitchFamily="34" charset="0"/>
              <a:buChar char="•"/>
            </a:pPr>
            <a:r>
              <a:rPr lang="en-GB" dirty="0"/>
              <a:t>Legal intervention</a:t>
            </a:r>
          </a:p>
        </p:txBody>
      </p:sp>
    </p:spTree>
    <p:extLst>
      <p:ext uri="{BB962C8B-B14F-4D97-AF65-F5344CB8AC3E}">
        <p14:creationId xmlns:p14="http://schemas.microsoft.com/office/powerpoint/2010/main" val="4042389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Elective Home Education (EHE)</a:t>
            </a:r>
          </a:p>
        </p:txBody>
      </p:sp>
      <p:sp>
        <p:nvSpPr>
          <p:cNvPr id="3" name="Content Placeholder 2"/>
          <p:cNvSpPr>
            <a:spLocks noGrp="1"/>
          </p:cNvSpPr>
          <p:nvPr>
            <p:ph idx="1"/>
          </p:nvPr>
        </p:nvSpPr>
        <p:spPr>
          <a:xfrm>
            <a:off x="838200" y="1558636"/>
            <a:ext cx="10515600" cy="4994563"/>
          </a:xfrm>
        </p:spPr>
        <p:txBody>
          <a:bodyPr>
            <a:normAutofit lnSpcReduction="10000"/>
          </a:bodyPr>
          <a:lstStyle/>
          <a:p>
            <a:r>
              <a:rPr lang="en-US" sz="1800" dirty="0"/>
              <a:t>Elective home education is a term used to describe a choice by parents to provide education for their children at home </a:t>
            </a:r>
          </a:p>
          <a:p>
            <a:r>
              <a:rPr lang="en-US" sz="1800" dirty="0"/>
              <a:t>Parents who choose to educate a child in these ways rather than sending the child to school full-time take on financial responsibility for the cost of doing so</a:t>
            </a:r>
          </a:p>
          <a:p>
            <a:r>
              <a:rPr lang="en-US" sz="1800" dirty="0"/>
              <a:t>Parents have a right to educate their children at home (Section 7 of the Education Act 1996). Most parents who take up the weighty responsibility of home education do a great job, and many children benefit from being educated at home</a:t>
            </a:r>
          </a:p>
          <a:p>
            <a:r>
              <a:rPr lang="en-US" sz="1800" dirty="0"/>
              <a:t>Where it is evident that a child is </a:t>
            </a:r>
            <a:r>
              <a:rPr lang="en-US" sz="1800" b="1" dirty="0"/>
              <a:t>not receiving suitable education </a:t>
            </a:r>
            <a:r>
              <a:rPr lang="en-US" sz="1800" dirty="0"/>
              <a:t>at home - the local authority should be ready to use its safeguarding powers of implementing an Education Supervision Order (ESO). The overriding objective in these cases is to ensure that the child’s development is protected from significant harm. </a:t>
            </a:r>
            <a:r>
              <a:rPr lang="en-US" sz="1900" dirty="0"/>
              <a:t>Unsuitable or inadequate education can impair a child’s intellectual, emotional, social or behavioral development, and may therefore bring child protection duties into play. </a:t>
            </a:r>
          </a:p>
          <a:p>
            <a:r>
              <a:rPr lang="en-US" sz="1900" dirty="0"/>
              <a:t>Schools refer all potential EHE enquires/requests to the EW &amp; EOTAS Service by contacting your named Education Welfare Officer (EWO).  The EWO will arrange a meeting with school, parent and the young person if age appropriate.  This is known as the 3-way meeting.</a:t>
            </a:r>
          </a:p>
          <a:p>
            <a:r>
              <a:rPr lang="en-US" sz="1900" dirty="0"/>
              <a:t>Education is assessed annually by a qualified teacher.  This period is brought forward should concerns be raised </a:t>
            </a:r>
          </a:p>
          <a:p>
            <a:endParaRPr lang="en-GB" sz="1900" dirty="0"/>
          </a:p>
        </p:txBody>
      </p:sp>
    </p:spTree>
    <p:extLst>
      <p:ext uri="{BB962C8B-B14F-4D97-AF65-F5344CB8AC3E}">
        <p14:creationId xmlns:p14="http://schemas.microsoft.com/office/powerpoint/2010/main" val="1808146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Children Missing Education (CME)</a:t>
            </a:r>
          </a:p>
        </p:txBody>
      </p:sp>
      <p:sp>
        <p:nvSpPr>
          <p:cNvPr id="3" name="Content Placeholder 2"/>
          <p:cNvSpPr>
            <a:spLocks noGrp="1"/>
          </p:cNvSpPr>
          <p:nvPr>
            <p:ph idx="1"/>
          </p:nvPr>
        </p:nvSpPr>
        <p:spPr>
          <a:xfrm>
            <a:off x="838200" y="1348510"/>
            <a:ext cx="10515600" cy="5255490"/>
          </a:xfrm>
        </p:spPr>
        <p:txBody>
          <a:bodyPr>
            <a:normAutofit fontScale="77500" lnSpcReduction="20000"/>
          </a:bodyPr>
          <a:lstStyle/>
          <a:p>
            <a:pPr algn="just"/>
            <a:r>
              <a:rPr lang="en-US" sz="2100" dirty="0"/>
              <a:t>Children missing education are children of compulsory school age who are not registered pupils at a school and are not receiving suitable education otherwise than at a school. Children missing education are at significant risk of underachieving, being victims of harm, exploitation or radicalisation, and becoming NEET (not in education, employment or training) later in life.</a:t>
            </a:r>
          </a:p>
          <a:p>
            <a:pPr lvl="0"/>
            <a:r>
              <a:rPr lang="en-GB" sz="2100" dirty="0"/>
              <a:t>All children, regardless of their circumstances, are entitled to an efficient, full time education which is suitable to their age, ability, aptitude and any special educational needs they may have.</a:t>
            </a:r>
          </a:p>
          <a:p>
            <a:pPr lvl="0"/>
            <a:r>
              <a:rPr lang="en-GB" sz="2100" dirty="0"/>
              <a:t>Children missing education are children of compulsory school age who are not registered pupils at a school and are not receiving suitable education otherwise than at a school. Children missing education are at significant risk of underachieving, being victims of harm, exploitation or radicalisation, and becoming NEET (not in education, employment or training) later in life. </a:t>
            </a:r>
          </a:p>
          <a:p>
            <a:pPr lvl="0"/>
            <a:r>
              <a:rPr lang="en-GB" sz="2100" dirty="0"/>
              <a:t>Effective information sharing between parents, schools and local authorities is critical to ensuring that all children of compulsory school age are safe and receiving suitable education. Local authorities should focus their resources effectively in intervening early in the lives of vulnerable children to help prevent poor outcomes.</a:t>
            </a:r>
          </a:p>
          <a:p>
            <a:pPr algn="just"/>
            <a:r>
              <a:rPr lang="en-US" sz="2300" dirty="0"/>
              <a:t>The EW &amp; EOTAS Service have a dedicated CME Team.  Referrals to the team are made directly via the online referral form.  </a:t>
            </a:r>
          </a:p>
          <a:p>
            <a:pPr algn="ctr"/>
            <a:r>
              <a:rPr lang="en-GB" sz="2300" b="1" u="sng" dirty="0"/>
              <a:t>When the pupil leaves without notification</a:t>
            </a:r>
            <a:endParaRPr lang="en-GB" sz="2300" dirty="0"/>
          </a:p>
          <a:p>
            <a:pPr fontAlgn="base"/>
            <a:r>
              <a:rPr lang="en-GB" sz="2300" b="1" dirty="0"/>
              <a:t>Check</a:t>
            </a:r>
            <a:r>
              <a:rPr lang="en-GB" sz="2300" dirty="0"/>
              <a:t> that the accommodation has been vacated, remember they are not missing if they are still living at the same address, they are non-attenders. </a:t>
            </a:r>
          </a:p>
          <a:p>
            <a:pPr fontAlgn="base"/>
            <a:r>
              <a:rPr lang="en-GB" sz="2300" b="1" dirty="0"/>
              <a:t>Collect and collate </a:t>
            </a:r>
            <a:r>
              <a:rPr lang="en-GB" sz="2300" dirty="0"/>
              <a:t>all the known information about the family and forward with the completed CME referral form by secure email to the CME email; </a:t>
            </a:r>
            <a:r>
              <a:rPr lang="en-GB" sz="2300" dirty="0">
                <a:hlinkClick r:id="rId2"/>
              </a:rPr>
              <a:t>CME.EducationWelfare@nottinghamcity.gov.uk</a:t>
            </a:r>
            <a:r>
              <a:rPr lang="en-GB" sz="2300" dirty="0"/>
              <a:t>  ,as soon as possible</a:t>
            </a:r>
          </a:p>
          <a:p>
            <a:pPr fontAlgn="base"/>
            <a:r>
              <a:rPr lang="en-GB" sz="2300" b="1" dirty="0"/>
              <a:t>Include </a:t>
            </a:r>
            <a:r>
              <a:rPr lang="en-GB" sz="2300" dirty="0"/>
              <a:t>especially the last day they attended school and / or last day that school had contact with the child or their parents / carer. </a:t>
            </a:r>
          </a:p>
          <a:p>
            <a:pPr algn="just"/>
            <a:endParaRPr lang="en-GB" sz="2000" dirty="0">
              <a:solidFill>
                <a:srgbClr val="FF0000"/>
              </a:solidFill>
            </a:endParaRPr>
          </a:p>
        </p:txBody>
      </p:sp>
    </p:spTree>
    <p:extLst>
      <p:ext uri="{BB962C8B-B14F-4D97-AF65-F5344CB8AC3E}">
        <p14:creationId xmlns:p14="http://schemas.microsoft.com/office/powerpoint/2010/main" val="1839537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5509" y="644381"/>
            <a:ext cx="9144000" cy="872692"/>
          </a:xfrm>
        </p:spPr>
        <p:txBody>
          <a:bodyPr>
            <a:normAutofit fontScale="90000"/>
          </a:bodyPr>
          <a:lstStyle/>
          <a:p>
            <a:r>
              <a:rPr lang="en-GB" dirty="0"/>
              <a:t>The big changes</a:t>
            </a:r>
          </a:p>
        </p:txBody>
      </p:sp>
      <p:sp>
        <p:nvSpPr>
          <p:cNvPr id="3" name="Subtitle 2"/>
          <p:cNvSpPr>
            <a:spLocks noGrp="1"/>
          </p:cNvSpPr>
          <p:nvPr>
            <p:ph type="subTitle" idx="1"/>
          </p:nvPr>
        </p:nvSpPr>
        <p:spPr>
          <a:xfrm>
            <a:off x="1350818" y="1814945"/>
            <a:ext cx="9144000" cy="4828310"/>
          </a:xfrm>
        </p:spPr>
        <p:txBody>
          <a:bodyPr>
            <a:normAutofit/>
          </a:bodyPr>
          <a:lstStyle/>
          <a:p>
            <a:pPr marL="457200" indent="-457200" algn="l">
              <a:buFont typeface="+mj-lt"/>
              <a:buAutoNum type="arabicPeriod"/>
            </a:pPr>
            <a:r>
              <a:rPr lang="en-GB" sz="2000" b="1" dirty="0"/>
              <a:t>Clarity of expectations</a:t>
            </a:r>
            <a:r>
              <a:rPr lang="en-GB" sz="2000" dirty="0"/>
              <a:t>:  Schools, trusts and local authorities will all have clearly defined statutory roles for the first time, set out in a clear table of responsibilities</a:t>
            </a:r>
          </a:p>
          <a:p>
            <a:pPr marL="457200" indent="-457200" algn="l">
              <a:buFont typeface="+mj-lt"/>
              <a:buAutoNum type="arabicPeriod"/>
            </a:pPr>
            <a:r>
              <a:rPr lang="en-GB" sz="2000" b="1" dirty="0"/>
              <a:t>Earlier intervention:  </a:t>
            </a:r>
            <a:r>
              <a:rPr lang="en-GB" sz="2000" dirty="0"/>
              <a:t>Schools will have legal responsibilities to proactively improve attendance for the first time (beyond existing requirements to record accurately) underpinned by timelier sharing of attendance data</a:t>
            </a:r>
          </a:p>
          <a:p>
            <a:pPr marL="457200" indent="-457200" algn="l">
              <a:buFont typeface="+mj-lt"/>
              <a:buAutoNum type="arabicPeriod"/>
            </a:pPr>
            <a:r>
              <a:rPr lang="en-GB" sz="2000" b="1" dirty="0"/>
              <a:t>Support first: </a:t>
            </a:r>
            <a:r>
              <a:rPr lang="en-GB" sz="2000" dirty="0"/>
              <a:t>All pupils and parents no matter where they live in the country will have clear expectations from their school, be informed about their child’s attendance and have access to early intervention and support </a:t>
            </a:r>
            <a:r>
              <a:rPr lang="en-GB" sz="2000" b="1" dirty="0"/>
              <a:t>first before any legal action </a:t>
            </a:r>
            <a:r>
              <a:rPr lang="en-GB" sz="2000" dirty="0"/>
              <a:t>if it becomes problematic</a:t>
            </a:r>
          </a:p>
          <a:p>
            <a:pPr marL="457200" indent="-457200" algn="l">
              <a:buFont typeface="+mj-lt"/>
              <a:buAutoNum type="arabicPeriod"/>
            </a:pPr>
            <a:r>
              <a:rPr lang="en-GB" sz="2000" b="1" dirty="0"/>
              <a:t>Targeted whole family support: </a:t>
            </a:r>
            <a:r>
              <a:rPr lang="en-GB" sz="2000" dirty="0"/>
              <a:t>Attendance teams in LAs will work in tandem with early help to provide a whole-family response with a single assessment plan and lead practitioner</a:t>
            </a:r>
          </a:p>
          <a:p>
            <a:pPr marL="457200" indent="-457200" algn="l">
              <a:buFont typeface="+mj-lt"/>
              <a:buAutoNum type="arabicPeriod"/>
            </a:pPr>
            <a:r>
              <a:rPr lang="en-GB" sz="2000" b="1" dirty="0"/>
              <a:t>Independent schools:  </a:t>
            </a:r>
            <a:r>
              <a:rPr lang="en-GB" sz="2000" dirty="0"/>
              <a:t>data will be collected for the first time, and will receive the same support from LAs (which currently happens in some LAs but not others)</a:t>
            </a:r>
          </a:p>
        </p:txBody>
      </p:sp>
    </p:spTree>
    <p:extLst>
      <p:ext uri="{BB962C8B-B14F-4D97-AF65-F5344CB8AC3E}">
        <p14:creationId xmlns:p14="http://schemas.microsoft.com/office/powerpoint/2010/main" val="902422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1150</TotalTime>
  <Words>1677</Words>
  <Application>Microsoft Office PowerPoint</Application>
  <PresentationFormat>Widescreen</PresentationFormat>
  <Paragraphs>116</Paragraphs>
  <Slides>14</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Education Welfare &amp; EOTAS Service</vt:lpstr>
      <vt:lpstr>Overview</vt:lpstr>
      <vt:lpstr>What does this guidance cover?</vt:lpstr>
      <vt:lpstr>What does this mean for schools?</vt:lpstr>
      <vt:lpstr>What does this mean for local authorities? </vt:lpstr>
      <vt:lpstr>Education Welfare &amp; EOTAS Service ‘The School Attendance Support Team’</vt:lpstr>
      <vt:lpstr>Elective Home Education (EHE)</vt:lpstr>
      <vt:lpstr>Children Missing Education (CME)</vt:lpstr>
      <vt:lpstr>The big changes</vt:lpstr>
      <vt:lpstr>What is happening now?</vt:lpstr>
      <vt:lpstr>PowerPoint Presentation</vt:lpstr>
      <vt:lpstr>Who to contact </vt:lpstr>
      <vt:lpstr>Useful links and documents</vt:lpstr>
      <vt:lpstr>Any</vt:lpstr>
    </vt:vector>
  </TitlesOfParts>
  <Company>Nottingham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Welfare &amp; EOTAS Service</dc:title>
  <dc:creator>Karen McAndrew</dc:creator>
  <cp:lastModifiedBy>Claire Maclean</cp:lastModifiedBy>
  <cp:revision>43</cp:revision>
  <cp:lastPrinted>2022-06-21T06:49:18Z</cp:lastPrinted>
  <dcterms:created xsi:type="dcterms:W3CDTF">2022-06-10T12:32:25Z</dcterms:created>
  <dcterms:modified xsi:type="dcterms:W3CDTF">2022-10-04T10:27:33Z</dcterms:modified>
</cp:coreProperties>
</file>