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45"/>
  </p:notesMasterIdLst>
  <p:sldIdLst>
    <p:sldId id="486" r:id="rId2"/>
    <p:sldId id="520" r:id="rId3"/>
    <p:sldId id="491" r:id="rId4"/>
    <p:sldId id="546" r:id="rId5"/>
    <p:sldId id="509" r:id="rId6"/>
    <p:sldId id="549" r:id="rId7"/>
    <p:sldId id="555" r:id="rId8"/>
    <p:sldId id="554" r:id="rId9"/>
    <p:sldId id="553" r:id="rId10"/>
    <p:sldId id="552" r:id="rId11"/>
    <p:sldId id="551" r:id="rId12"/>
    <p:sldId id="550" r:id="rId13"/>
    <p:sldId id="495" r:id="rId14"/>
    <p:sldId id="496" r:id="rId15"/>
    <p:sldId id="521" r:id="rId16"/>
    <p:sldId id="535" r:id="rId17"/>
    <p:sldId id="510" r:id="rId18"/>
    <p:sldId id="512" r:id="rId19"/>
    <p:sldId id="511" r:id="rId20"/>
    <p:sldId id="513" r:id="rId21"/>
    <p:sldId id="506" r:id="rId22"/>
    <p:sldId id="514" r:id="rId23"/>
    <p:sldId id="502" r:id="rId24"/>
    <p:sldId id="492" r:id="rId25"/>
    <p:sldId id="493" r:id="rId26"/>
    <p:sldId id="517" r:id="rId27"/>
    <p:sldId id="500" r:id="rId28"/>
    <p:sldId id="497" r:id="rId29"/>
    <p:sldId id="519" r:id="rId30"/>
    <p:sldId id="518" r:id="rId31"/>
    <p:sldId id="522" r:id="rId32"/>
    <p:sldId id="530" r:id="rId33"/>
    <p:sldId id="504" r:id="rId34"/>
    <p:sldId id="527" r:id="rId35"/>
    <p:sldId id="528" r:id="rId36"/>
    <p:sldId id="529" r:id="rId37"/>
    <p:sldId id="532" r:id="rId38"/>
    <p:sldId id="533" r:id="rId39"/>
    <p:sldId id="534" r:id="rId40"/>
    <p:sldId id="515" r:id="rId41"/>
    <p:sldId id="516" r:id="rId42"/>
    <p:sldId id="531" r:id="rId43"/>
    <p:sldId id="537" r:id="rId44"/>
  </p:sldIdLst>
  <p:sldSz cx="9144000" cy="6858000" type="screen4x3"/>
  <p:notesSz cx="6811963" cy="9942513"/>
  <p:defaultTextStyle>
    <a:defPPr>
      <a:defRPr lang="en-GB"/>
    </a:defPPr>
    <a:lvl1pPr algn="l" rtl="0" eaLnBrk="0" fontAlgn="base" hangingPunct="0">
      <a:spcBef>
        <a:spcPct val="0"/>
      </a:spcBef>
      <a:spcAft>
        <a:spcPct val="0"/>
      </a:spcAft>
      <a:defRPr kern="1200">
        <a:solidFill>
          <a:schemeClr val="tx1"/>
        </a:solidFill>
        <a:latin typeface="Tahoma" pitchFamily="34" charset="0"/>
        <a:ea typeface="+mn-ea"/>
        <a:cs typeface="+mn-cs"/>
      </a:defRPr>
    </a:lvl1pPr>
    <a:lvl2pPr marL="457200" algn="l" rtl="0" eaLnBrk="0" fontAlgn="base" hangingPunct="0">
      <a:spcBef>
        <a:spcPct val="0"/>
      </a:spcBef>
      <a:spcAft>
        <a:spcPct val="0"/>
      </a:spcAft>
      <a:defRPr kern="1200">
        <a:solidFill>
          <a:schemeClr val="tx1"/>
        </a:solidFill>
        <a:latin typeface="Tahoma" pitchFamily="34" charset="0"/>
        <a:ea typeface="+mn-ea"/>
        <a:cs typeface="+mn-cs"/>
      </a:defRPr>
    </a:lvl2pPr>
    <a:lvl3pPr marL="914400" algn="l" rtl="0" eaLnBrk="0" fontAlgn="base" hangingPunct="0">
      <a:spcBef>
        <a:spcPct val="0"/>
      </a:spcBef>
      <a:spcAft>
        <a:spcPct val="0"/>
      </a:spcAft>
      <a:defRPr kern="1200">
        <a:solidFill>
          <a:schemeClr val="tx1"/>
        </a:solidFill>
        <a:latin typeface="Tahoma" pitchFamily="34" charset="0"/>
        <a:ea typeface="+mn-ea"/>
        <a:cs typeface="+mn-cs"/>
      </a:defRPr>
    </a:lvl3pPr>
    <a:lvl4pPr marL="1371600" algn="l" rtl="0" eaLnBrk="0" fontAlgn="base" hangingPunct="0">
      <a:spcBef>
        <a:spcPct val="0"/>
      </a:spcBef>
      <a:spcAft>
        <a:spcPct val="0"/>
      </a:spcAft>
      <a:defRPr kern="1200">
        <a:solidFill>
          <a:schemeClr val="tx1"/>
        </a:solidFill>
        <a:latin typeface="Tahoma" pitchFamily="34" charset="0"/>
        <a:ea typeface="+mn-ea"/>
        <a:cs typeface="+mn-cs"/>
      </a:defRPr>
    </a:lvl4pPr>
    <a:lvl5pPr marL="1828800" algn="l" rtl="0" eaLnBrk="0" fontAlgn="base" hangingPunct="0">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4B89FC9-6411-4E88-ABBA-076D5BB2BF10}" v="13" dt="2022-10-13T08:52:54.47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98" autoAdjust="0"/>
    <p:restoredTop sz="94660"/>
  </p:normalViewPr>
  <p:slideViewPr>
    <p:cSldViewPr>
      <p:cViewPr varScale="1">
        <p:scale>
          <a:sx n="74" d="100"/>
          <a:sy n="74" d="100"/>
        </p:scale>
        <p:origin x="1074" y="28"/>
      </p:cViewPr>
      <p:guideLst>
        <p:guide orient="horz" pos="2160"/>
        <p:guide pos="2880"/>
      </p:guideLst>
    </p:cSldViewPr>
  </p:slideViewPr>
  <p:notesTextViewPr>
    <p:cViewPr>
      <p:scale>
        <a:sx n="100" d="100"/>
        <a:sy n="100" d="100"/>
      </p:scale>
      <p:origin x="0" y="0"/>
    </p:cViewPr>
  </p:notesTextViewPr>
  <p:sorterViewPr>
    <p:cViewPr>
      <p:scale>
        <a:sx n="42" d="100"/>
        <a:sy n="42"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50"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F67DE83-9C99-40B7-B5CA-DDE36A71FEA5}" type="doc">
      <dgm:prSet loTypeId="urn:microsoft.com/office/officeart/2005/8/layout/matrix3" loCatId="matrix" qsTypeId="urn:microsoft.com/office/officeart/2005/8/quickstyle/simple4" qsCatId="simple" csTypeId="urn:microsoft.com/office/officeart/2005/8/colors/accent3_2" csCatId="accent3" phldr="1"/>
      <dgm:spPr/>
      <dgm:t>
        <a:bodyPr/>
        <a:lstStyle/>
        <a:p>
          <a:endParaRPr lang="en-US"/>
        </a:p>
      </dgm:t>
    </dgm:pt>
    <dgm:pt modelId="{B3BF8CD9-3B5E-4DD2-B1B5-33FAFA375861}">
      <dgm:prSet/>
      <dgm:spPr/>
      <dgm:t>
        <a:bodyPr/>
        <a:lstStyle/>
        <a:p>
          <a:r>
            <a:rPr lang="en-GB" dirty="0"/>
            <a:t>PLP Architecture</a:t>
          </a:r>
          <a:endParaRPr lang="en-US" dirty="0"/>
        </a:p>
      </dgm:t>
    </dgm:pt>
    <dgm:pt modelId="{254F15FE-0A77-41C7-9E5F-F5199D374474}" type="parTrans" cxnId="{3BEBFD2E-1F11-420B-85A9-CDE310D567D1}">
      <dgm:prSet/>
      <dgm:spPr/>
      <dgm:t>
        <a:bodyPr/>
        <a:lstStyle/>
        <a:p>
          <a:endParaRPr lang="en-US"/>
        </a:p>
      </dgm:t>
    </dgm:pt>
    <dgm:pt modelId="{55FF64C3-1350-4C69-BD34-B9918018E120}" type="sibTrans" cxnId="{3BEBFD2E-1F11-420B-85A9-CDE310D567D1}">
      <dgm:prSet/>
      <dgm:spPr/>
      <dgm:t>
        <a:bodyPr/>
        <a:lstStyle/>
        <a:p>
          <a:endParaRPr lang="en-US"/>
        </a:p>
      </dgm:t>
    </dgm:pt>
    <dgm:pt modelId="{C3074AE6-4783-4CBC-99FE-A98DF736E4C8}">
      <dgm:prSet/>
      <dgm:spPr/>
      <dgm:t>
        <a:bodyPr/>
        <a:lstStyle/>
        <a:p>
          <a:r>
            <a:rPr lang="en-GB" dirty="0"/>
            <a:t>Joyce Chan-Schoof</a:t>
          </a:r>
        </a:p>
      </dgm:t>
    </dgm:pt>
    <dgm:pt modelId="{57A7900E-78F0-4418-BDF1-BCA5C9A15019}" type="parTrans" cxnId="{6E449470-7A54-4479-A9F3-0DCEC7684A01}">
      <dgm:prSet/>
      <dgm:spPr/>
      <dgm:t>
        <a:bodyPr/>
        <a:lstStyle/>
        <a:p>
          <a:endParaRPr lang="en-US"/>
        </a:p>
      </dgm:t>
    </dgm:pt>
    <dgm:pt modelId="{3E6E3986-7786-4FB3-8420-B72FAAD7C91F}" type="sibTrans" cxnId="{6E449470-7A54-4479-A9F3-0DCEC7684A01}">
      <dgm:prSet/>
      <dgm:spPr/>
      <dgm:t>
        <a:bodyPr/>
        <a:lstStyle/>
        <a:p>
          <a:endParaRPr lang="en-US"/>
        </a:p>
      </dgm:t>
    </dgm:pt>
    <dgm:pt modelId="{6DD1DAFA-E926-4312-A0B7-2F09D6FFF9AF}">
      <dgm:prSet/>
      <dgm:spPr/>
      <dgm:t>
        <a:bodyPr/>
        <a:lstStyle/>
        <a:p>
          <a:r>
            <a:rPr lang="en-GB" dirty="0"/>
            <a:t>Derek Clements-Croome</a:t>
          </a:r>
          <a:endParaRPr lang="en-US" dirty="0"/>
        </a:p>
      </dgm:t>
    </dgm:pt>
    <dgm:pt modelId="{1EB2E7AF-FE59-4C31-A0E2-71737533081F}" type="parTrans" cxnId="{266B3A7B-1310-4CFF-AB75-93A022796D5F}">
      <dgm:prSet/>
      <dgm:spPr/>
      <dgm:t>
        <a:bodyPr/>
        <a:lstStyle/>
        <a:p>
          <a:endParaRPr lang="en-US"/>
        </a:p>
      </dgm:t>
    </dgm:pt>
    <dgm:pt modelId="{F178DB3E-B274-4259-B68A-5FA69D2A898E}" type="sibTrans" cxnId="{266B3A7B-1310-4CFF-AB75-93A022796D5F}">
      <dgm:prSet/>
      <dgm:spPr/>
      <dgm:t>
        <a:bodyPr/>
        <a:lstStyle/>
        <a:p>
          <a:endParaRPr lang="en-US"/>
        </a:p>
      </dgm:t>
    </dgm:pt>
    <dgm:pt modelId="{AE9DE355-3D8A-4D8B-ABE8-14DE70207E3E}">
      <dgm:prSet/>
      <dgm:spPr/>
      <dgm:t>
        <a:bodyPr/>
        <a:lstStyle/>
        <a:p>
          <a:r>
            <a:rPr lang="en-GB" dirty="0"/>
            <a:t>Biophilia Specialists</a:t>
          </a:r>
          <a:endParaRPr lang="en-US" dirty="0"/>
        </a:p>
      </dgm:t>
    </dgm:pt>
    <dgm:pt modelId="{D725A998-5FE4-4977-9909-CFE3D8FD6F84}" type="parTrans" cxnId="{6FD21772-B560-4ADA-A428-CF4D252134C3}">
      <dgm:prSet/>
      <dgm:spPr/>
      <dgm:t>
        <a:bodyPr/>
        <a:lstStyle/>
        <a:p>
          <a:endParaRPr lang="en-US"/>
        </a:p>
      </dgm:t>
    </dgm:pt>
    <dgm:pt modelId="{B7358C9C-2E46-45AB-BD4B-487D2C999B62}" type="sibTrans" cxnId="{6FD21772-B560-4ADA-A428-CF4D252134C3}">
      <dgm:prSet/>
      <dgm:spPr/>
      <dgm:t>
        <a:bodyPr/>
        <a:lstStyle/>
        <a:p>
          <a:endParaRPr lang="en-US"/>
        </a:p>
      </dgm:t>
    </dgm:pt>
    <dgm:pt modelId="{1E58F8AF-D5B3-40D0-A6E9-FFDE5239F86E}" type="pres">
      <dgm:prSet presAssocID="{5F67DE83-9C99-40B7-B5CA-DDE36A71FEA5}" presName="matrix" presStyleCnt="0">
        <dgm:presLayoutVars>
          <dgm:chMax val="1"/>
          <dgm:dir/>
          <dgm:resizeHandles val="exact"/>
        </dgm:presLayoutVars>
      </dgm:prSet>
      <dgm:spPr/>
    </dgm:pt>
    <dgm:pt modelId="{639D2FA3-7BFE-4DBF-8810-31C02BC6870F}" type="pres">
      <dgm:prSet presAssocID="{5F67DE83-9C99-40B7-B5CA-DDE36A71FEA5}" presName="diamond" presStyleLbl="bgShp" presStyleIdx="0" presStyleCnt="1"/>
      <dgm:spPr/>
    </dgm:pt>
    <dgm:pt modelId="{096211DA-08FE-42EE-B754-9274A59A97F5}" type="pres">
      <dgm:prSet presAssocID="{5F67DE83-9C99-40B7-B5CA-DDE36A71FEA5}" presName="quad1" presStyleLbl="node1" presStyleIdx="0" presStyleCnt="4">
        <dgm:presLayoutVars>
          <dgm:chMax val="0"/>
          <dgm:chPref val="0"/>
          <dgm:bulletEnabled val="1"/>
        </dgm:presLayoutVars>
      </dgm:prSet>
      <dgm:spPr/>
    </dgm:pt>
    <dgm:pt modelId="{A46DF797-C65D-47DD-88AB-63CC464E03E6}" type="pres">
      <dgm:prSet presAssocID="{5F67DE83-9C99-40B7-B5CA-DDE36A71FEA5}" presName="quad2" presStyleLbl="node1" presStyleIdx="1" presStyleCnt="4">
        <dgm:presLayoutVars>
          <dgm:chMax val="0"/>
          <dgm:chPref val="0"/>
          <dgm:bulletEnabled val="1"/>
        </dgm:presLayoutVars>
      </dgm:prSet>
      <dgm:spPr/>
    </dgm:pt>
    <dgm:pt modelId="{7BF98926-FCDA-4C0F-87AE-AF535AF0CAE4}" type="pres">
      <dgm:prSet presAssocID="{5F67DE83-9C99-40B7-B5CA-DDE36A71FEA5}" presName="quad3" presStyleLbl="node1" presStyleIdx="2" presStyleCnt="4">
        <dgm:presLayoutVars>
          <dgm:chMax val="0"/>
          <dgm:chPref val="0"/>
          <dgm:bulletEnabled val="1"/>
        </dgm:presLayoutVars>
      </dgm:prSet>
      <dgm:spPr/>
    </dgm:pt>
    <dgm:pt modelId="{C4CA8B37-D5CF-4B0D-B606-D78EB9335B18}" type="pres">
      <dgm:prSet presAssocID="{5F67DE83-9C99-40B7-B5CA-DDE36A71FEA5}" presName="quad4" presStyleLbl="node1" presStyleIdx="3" presStyleCnt="4">
        <dgm:presLayoutVars>
          <dgm:chMax val="0"/>
          <dgm:chPref val="0"/>
          <dgm:bulletEnabled val="1"/>
        </dgm:presLayoutVars>
      </dgm:prSet>
      <dgm:spPr/>
    </dgm:pt>
  </dgm:ptLst>
  <dgm:cxnLst>
    <dgm:cxn modelId="{3ED7B223-2637-4B84-B762-1C070FF74F01}" type="presOf" srcId="{B3BF8CD9-3B5E-4DD2-B1B5-33FAFA375861}" destId="{096211DA-08FE-42EE-B754-9274A59A97F5}" srcOrd="0" destOrd="0" presId="urn:microsoft.com/office/officeart/2005/8/layout/matrix3"/>
    <dgm:cxn modelId="{3BEBFD2E-1F11-420B-85A9-CDE310D567D1}" srcId="{5F67DE83-9C99-40B7-B5CA-DDE36A71FEA5}" destId="{B3BF8CD9-3B5E-4DD2-B1B5-33FAFA375861}" srcOrd="0" destOrd="0" parTransId="{254F15FE-0A77-41C7-9E5F-F5199D374474}" sibTransId="{55FF64C3-1350-4C69-BD34-B9918018E120}"/>
    <dgm:cxn modelId="{6E449470-7A54-4479-A9F3-0DCEC7684A01}" srcId="{5F67DE83-9C99-40B7-B5CA-DDE36A71FEA5}" destId="{C3074AE6-4783-4CBC-99FE-A98DF736E4C8}" srcOrd="1" destOrd="0" parTransId="{57A7900E-78F0-4418-BDF1-BCA5C9A15019}" sibTransId="{3E6E3986-7786-4FB3-8420-B72FAAD7C91F}"/>
    <dgm:cxn modelId="{6FD21772-B560-4ADA-A428-CF4D252134C3}" srcId="{5F67DE83-9C99-40B7-B5CA-DDE36A71FEA5}" destId="{AE9DE355-3D8A-4D8B-ABE8-14DE70207E3E}" srcOrd="3" destOrd="0" parTransId="{D725A998-5FE4-4977-9909-CFE3D8FD6F84}" sibTransId="{B7358C9C-2E46-45AB-BD4B-487D2C999B62}"/>
    <dgm:cxn modelId="{202E6952-A2D5-4016-BB17-95CE3C220E55}" type="presOf" srcId="{AE9DE355-3D8A-4D8B-ABE8-14DE70207E3E}" destId="{C4CA8B37-D5CF-4B0D-B606-D78EB9335B18}" srcOrd="0" destOrd="0" presId="urn:microsoft.com/office/officeart/2005/8/layout/matrix3"/>
    <dgm:cxn modelId="{266B3A7B-1310-4CFF-AB75-93A022796D5F}" srcId="{5F67DE83-9C99-40B7-B5CA-DDE36A71FEA5}" destId="{6DD1DAFA-E926-4312-A0B7-2F09D6FFF9AF}" srcOrd="2" destOrd="0" parTransId="{1EB2E7AF-FE59-4C31-A0E2-71737533081F}" sibTransId="{F178DB3E-B274-4259-B68A-5FA69D2A898E}"/>
    <dgm:cxn modelId="{2FAFAF88-57B9-47C1-BCB7-55DE5B61BFC4}" type="presOf" srcId="{5F67DE83-9C99-40B7-B5CA-DDE36A71FEA5}" destId="{1E58F8AF-D5B3-40D0-A6E9-FFDE5239F86E}" srcOrd="0" destOrd="0" presId="urn:microsoft.com/office/officeart/2005/8/layout/matrix3"/>
    <dgm:cxn modelId="{4217A49F-D63B-4854-82D5-C1709950C3C3}" type="presOf" srcId="{6DD1DAFA-E926-4312-A0B7-2F09D6FFF9AF}" destId="{7BF98926-FCDA-4C0F-87AE-AF535AF0CAE4}" srcOrd="0" destOrd="0" presId="urn:microsoft.com/office/officeart/2005/8/layout/matrix3"/>
    <dgm:cxn modelId="{BC7165F1-BDFE-4B73-BC68-80EB12BDD5A6}" type="presOf" srcId="{C3074AE6-4783-4CBC-99FE-A98DF736E4C8}" destId="{A46DF797-C65D-47DD-88AB-63CC464E03E6}" srcOrd="0" destOrd="0" presId="urn:microsoft.com/office/officeart/2005/8/layout/matrix3"/>
    <dgm:cxn modelId="{D13CCD13-C4D7-426A-A198-857808EF4A29}" type="presParOf" srcId="{1E58F8AF-D5B3-40D0-A6E9-FFDE5239F86E}" destId="{639D2FA3-7BFE-4DBF-8810-31C02BC6870F}" srcOrd="0" destOrd="0" presId="urn:microsoft.com/office/officeart/2005/8/layout/matrix3"/>
    <dgm:cxn modelId="{738BE069-FAE4-4964-B6AC-CDC47F392AE4}" type="presParOf" srcId="{1E58F8AF-D5B3-40D0-A6E9-FFDE5239F86E}" destId="{096211DA-08FE-42EE-B754-9274A59A97F5}" srcOrd="1" destOrd="0" presId="urn:microsoft.com/office/officeart/2005/8/layout/matrix3"/>
    <dgm:cxn modelId="{54877E92-B5C4-40A2-9353-A19EA4F89E94}" type="presParOf" srcId="{1E58F8AF-D5B3-40D0-A6E9-FFDE5239F86E}" destId="{A46DF797-C65D-47DD-88AB-63CC464E03E6}" srcOrd="2" destOrd="0" presId="urn:microsoft.com/office/officeart/2005/8/layout/matrix3"/>
    <dgm:cxn modelId="{8B2DB44C-0AE7-4593-AB1E-5E1CBD3558FF}" type="presParOf" srcId="{1E58F8AF-D5B3-40D0-A6E9-FFDE5239F86E}" destId="{7BF98926-FCDA-4C0F-87AE-AF535AF0CAE4}" srcOrd="3" destOrd="0" presId="urn:microsoft.com/office/officeart/2005/8/layout/matrix3"/>
    <dgm:cxn modelId="{FD05DE1C-7285-4FFE-A9AA-7FDD20A178CF}" type="presParOf" srcId="{1E58F8AF-D5B3-40D0-A6E9-FFDE5239F86E}" destId="{C4CA8B37-D5CF-4B0D-B606-D78EB9335B18}" srcOrd="4" destOrd="0" presId="urn:microsoft.com/office/officeart/2005/8/layout/matrix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9D2FA3-7BFE-4DBF-8810-31C02BC6870F}">
      <dsp:nvSpPr>
        <dsp:cNvPr id="0" name=""/>
        <dsp:cNvSpPr/>
      </dsp:nvSpPr>
      <dsp:spPr>
        <a:xfrm>
          <a:off x="1866899" y="0"/>
          <a:ext cx="4495800" cy="4495800"/>
        </a:xfrm>
        <a:prstGeom prst="diamond">
          <a:avLst/>
        </a:prstGeom>
        <a:solidFill>
          <a:schemeClr val="accent3">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096211DA-08FE-42EE-B754-9274A59A97F5}">
      <dsp:nvSpPr>
        <dsp:cNvPr id="0" name=""/>
        <dsp:cNvSpPr/>
      </dsp:nvSpPr>
      <dsp:spPr>
        <a:xfrm>
          <a:off x="2294001" y="427101"/>
          <a:ext cx="1753362" cy="1753362"/>
        </a:xfrm>
        <a:prstGeom prst="round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GB" sz="2100" kern="1200" dirty="0"/>
            <a:t>PLP Architecture</a:t>
          </a:r>
          <a:endParaRPr lang="en-US" sz="2100" kern="1200" dirty="0"/>
        </a:p>
      </dsp:txBody>
      <dsp:txXfrm>
        <a:off x="2379593" y="512693"/>
        <a:ext cx="1582178" cy="1582178"/>
      </dsp:txXfrm>
    </dsp:sp>
    <dsp:sp modelId="{A46DF797-C65D-47DD-88AB-63CC464E03E6}">
      <dsp:nvSpPr>
        <dsp:cNvPr id="0" name=""/>
        <dsp:cNvSpPr/>
      </dsp:nvSpPr>
      <dsp:spPr>
        <a:xfrm>
          <a:off x="4182237" y="427101"/>
          <a:ext cx="1753362" cy="1753362"/>
        </a:xfrm>
        <a:prstGeom prst="round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GB" sz="2100" kern="1200" dirty="0"/>
            <a:t>Joyce Chan-Schoof</a:t>
          </a:r>
        </a:p>
      </dsp:txBody>
      <dsp:txXfrm>
        <a:off x="4267829" y="512693"/>
        <a:ext cx="1582178" cy="1582178"/>
      </dsp:txXfrm>
    </dsp:sp>
    <dsp:sp modelId="{7BF98926-FCDA-4C0F-87AE-AF535AF0CAE4}">
      <dsp:nvSpPr>
        <dsp:cNvPr id="0" name=""/>
        <dsp:cNvSpPr/>
      </dsp:nvSpPr>
      <dsp:spPr>
        <a:xfrm>
          <a:off x="2294001" y="2315337"/>
          <a:ext cx="1753362" cy="1753362"/>
        </a:xfrm>
        <a:prstGeom prst="round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GB" sz="2100" kern="1200" dirty="0"/>
            <a:t>Derek Clements-Croome</a:t>
          </a:r>
          <a:endParaRPr lang="en-US" sz="2100" kern="1200" dirty="0"/>
        </a:p>
      </dsp:txBody>
      <dsp:txXfrm>
        <a:off x="2379593" y="2400929"/>
        <a:ext cx="1582178" cy="1582178"/>
      </dsp:txXfrm>
    </dsp:sp>
    <dsp:sp modelId="{C4CA8B37-D5CF-4B0D-B606-D78EB9335B18}">
      <dsp:nvSpPr>
        <dsp:cNvPr id="0" name=""/>
        <dsp:cNvSpPr/>
      </dsp:nvSpPr>
      <dsp:spPr>
        <a:xfrm>
          <a:off x="4182237" y="2315337"/>
          <a:ext cx="1753362" cy="1753362"/>
        </a:xfrm>
        <a:prstGeom prst="round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GB" sz="2100" kern="1200" dirty="0"/>
            <a:t>Biophilia Specialists</a:t>
          </a:r>
          <a:endParaRPr lang="en-US" sz="2100" kern="1200" dirty="0"/>
        </a:p>
      </dsp:txBody>
      <dsp:txXfrm>
        <a:off x="4267829" y="2400929"/>
        <a:ext cx="1582178" cy="1582178"/>
      </dsp:txXfrm>
    </dsp:sp>
  </dsp:spTree>
</dsp:drawing>
</file>

<file path=ppt/diagrams/layout1.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058" name="Rectangle 2"/>
          <p:cNvSpPr>
            <a:spLocks noGrp="1" noChangeArrowheads="1"/>
          </p:cNvSpPr>
          <p:nvPr>
            <p:ph type="hdr" sz="quarter"/>
          </p:nvPr>
        </p:nvSpPr>
        <p:spPr bwMode="auto">
          <a:xfrm>
            <a:off x="0" y="0"/>
            <a:ext cx="2951851" cy="49712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pitchFamily="34" charset="0"/>
              </a:defRPr>
            </a:lvl1pPr>
          </a:lstStyle>
          <a:p>
            <a:endParaRPr lang="en-GB"/>
          </a:p>
        </p:txBody>
      </p:sp>
      <p:sp>
        <p:nvSpPr>
          <p:cNvPr id="45059" name="Rectangle 3"/>
          <p:cNvSpPr>
            <a:spLocks noGrp="1" noChangeArrowheads="1"/>
          </p:cNvSpPr>
          <p:nvPr>
            <p:ph type="dt" idx="1"/>
          </p:nvPr>
        </p:nvSpPr>
        <p:spPr bwMode="auto">
          <a:xfrm>
            <a:off x="3858536" y="0"/>
            <a:ext cx="2951851" cy="49712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pitchFamily="34" charset="0"/>
              </a:defRPr>
            </a:lvl1pPr>
          </a:lstStyle>
          <a:p>
            <a:endParaRPr lang="en-GB"/>
          </a:p>
        </p:txBody>
      </p:sp>
      <p:sp>
        <p:nvSpPr>
          <p:cNvPr id="45060" name="Rectangle 4"/>
          <p:cNvSpPr>
            <a:spLocks noGrp="1" noRot="1" noChangeAspect="1" noChangeArrowheads="1" noTextEdit="1"/>
          </p:cNvSpPr>
          <p:nvPr>
            <p:ph type="sldImg" idx="2"/>
          </p:nvPr>
        </p:nvSpPr>
        <p:spPr bwMode="auto">
          <a:xfrm>
            <a:off x="922338" y="746125"/>
            <a:ext cx="4967287" cy="3727450"/>
          </a:xfrm>
          <a:prstGeom prst="rect">
            <a:avLst/>
          </a:prstGeom>
          <a:noFill/>
          <a:ln w="9525">
            <a:solidFill>
              <a:srgbClr val="000000"/>
            </a:solidFill>
            <a:miter lim="800000"/>
            <a:headEnd/>
            <a:tailEnd/>
          </a:ln>
          <a:effectLst/>
        </p:spPr>
      </p:sp>
      <p:sp>
        <p:nvSpPr>
          <p:cNvPr id="45061" name="Rectangle 5"/>
          <p:cNvSpPr>
            <a:spLocks noGrp="1" noChangeArrowheads="1"/>
          </p:cNvSpPr>
          <p:nvPr>
            <p:ph type="body" sz="quarter" idx="3"/>
          </p:nvPr>
        </p:nvSpPr>
        <p:spPr bwMode="auto">
          <a:xfrm>
            <a:off x="681197" y="4722694"/>
            <a:ext cx="5449570" cy="447413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5062" name="Rectangle 6"/>
          <p:cNvSpPr>
            <a:spLocks noGrp="1" noChangeArrowheads="1"/>
          </p:cNvSpPr>
          <p:nvPr>
            <p:ph type="ftr" sz="quarter" idx="4"/>
          </p:nvPr>
        </p:nvSpPr>
        <p:spPr bwMode="auto">
          <a:xfrm>
            <a:off x="0" y="9443662"/>
            <a:ext cx="2951851" cy="497126"/>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pitchFamily="34" charset="0"/>
              </a:defRPr>
            </a:lvl1pPr>
          </a:lstStyle>
          <a:p>
            <a:endParaRPr lang="en-GB"/>
          </a:p>
        </p:txBody>
      </p:sp>
      <p:sp>
        <p:nvSpPr>
          <p:cNvPr id="45063" name="Rectangle 7"/>
          <p:cNvSpPr>
            <a:spLocks noGrp="1" noChangeArrowheads="1"/>
          </p:cNvSpPr>
          <p:nvPr>
            <p:ph type="sldNum" sz="quarter" idx="5"/>
          </p:nvPr>
        </p:nvSpPr>
        <p:spPr bwMode="auto">
          <a:xfrm>
            <a:off x="3858536" y="9443662"/>
            <a:ext cx="2951851" cy="497126"/>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pitchFamily="34" charset="0"/>
              </a:defRPr>
            </a:lvl1pPr>
          </a:lstStyle>
          <a:p>
            <a:fld id="{F5F5A14F-50AC-496D-ABEE-CC4F2C40E671}" type="slidenum">
              <a:rPr lang="en-GB"/>
              <a:pPr/>
              <a:t>‹#›</a:t>
            </a:fld>
            <a:endParaRPr lang="en-GB"/>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pitchFamily="34" charset="0"/>
        <a:ea typeface="+mn-ea"/>
        <a:cs typeface="+mn-cs"/>
      </a:defRPr>
    </a:lvl1pPr>
    <a:lvl2pPr marL="457200" algn="l" rtl="0" fontAlgn="base">
      <a:spcBef>
        <a:spcPct val="30000"/>
      </a:spcBef>
      <a:spcAft>
        <a:spcPct val="0"/>
      </a:spcAft>
      <a:defRPr sz="1200" kern="1200">
        <a:solidFill>
          <a:schemeClr val="tx1"/>
        </a:solidFill>
        <a:latin typeface="Arial" pitchFamily="34" charset="0"/>
        <a:ea typeface="+mn-ea"/>
        <a:cs typeface="+mn-cs"/>
      </a:defRPr>
    </a:lvl2pPr>
    <a:lvl3pPr marL="914400" algn="l" rtl="0" fontAlgn="base">
      <a:spcBef>
        <a:spcPct val="30000"/>
      </a:spcBef>
      <a:spcAft>
        <a:spcPct val="0"/>
      </a:spcAft>
      <a:defRPr sz="1200" kern="1200">
        <a:solidFill>
          <a:schemeClr val="tx1"/>
        </a:solidFill>
        <a:latin typeface="Arial" pitchFamily="34" charset="0"/>
        <a:ea typeface="+mn-ea"/>
        <a:cs typeface="+mn-cs"/>
      </a:defRPr>
    </a:lvl3pPr>
    <a:lvl4pPr marL="1371600" algn="l" rtl="0" fontAlgn="base">
      <a:spcBef>
        <a:spcPct val="30000"/>
      </a:spcBef>
      <a:spcAft>
        <a:spcPct val="0"/>
      </a:spcAft>
      <a:defRPr sz="1200" kern="1200">
        <a:solidFill>
          <a:schemeClr val="tx1"/>
        </a:solidFill>
        <a:latin typeface="Arial" pitchFamily="34" charset="0"/>
        <a:ea typeface="+mn-ea"/>
        <a:cs typeface="+mn-cs"/>
      </a:defRPr>
    </a:lvl4pPr>
    <a:lvl5pPr marL="1828800" algn="l" rtl="0" fontAlgn="base">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5F5A14F-50AC-496D-ABEE-CC4F2C40E671}" type="slidenum">
              <a:rPr lang="en-GB" smtClean="0"/>
              <a:pPr/>
              <a:t>24</a:t>
            </a:fld>
            <a:endParaRPr lang="en-GB"/>
          </a:p>
        </p:txBody>
      </p:sp>
    </p:spTree>
    <p:extLst>
      <p:ext uri="{BB962C8B-B14F-4D97-AF65-F5344CB8AC3E}">
        <p14:creationId xmlns:p14="http://schemas.microsoft.com/office/powerpoint/2010/main" val="384059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49506" name="Group 2"/>
          <p:cNvGrpSpPr>
            <a:grpSpLocks/>
          </p:cNvGrpSpPr>
          <p:nvPr/>
        </p:nvGrpSpPr>
        <p:grpSpPr bwMode="auto">
          <a:xfrm>
            <a:off x="0" y="0"/>
            <a:ext cx="8458200" cy="5943600"/>
            <a:chOff x="0" y="0"/>
            <a:chExt cx="5328" cy="3744"/>
          </a:xfrm>
        </p:grpSpPr>
        <p:sp>
          <p:nvSpPr>
            <p:cNvPr id="149507" name="Freeform 3"/>
            <p:cNvSpPr>
              <a:spLocks/>
            </p:cNvSpPr>
            <p:nvPr/>
          </p:nvSpPr>
          <p:spPr bwMode="hidden">
            <a:xfrm>
              <a:off x="0" y="1440"/>
              <a:ext cx="5155" cy="2304"/>
            </a:xfrm>
            <a:custGeom>
              <a:avLst/>
              <a:gdLst/>
              <a:ahLst/>
              <a:cxnLst>
                <a:cxn ang="0">
                  <a:pos x="5154" y="1769"/>
                </a:cxn>
                <a:cxn ang="0">
                  <a:pos x="0" y="2304"/>
                </a:cxn>
                <a:cxn ang="0">
                  <a:pos x="0" y="1252"/>
                </a:cxn>
                <a:cxn ang="0">
                  <a:pos x="5155" y="0"/>
                </a:cxn>
                <a:cxn ang="0">
                  <a:pos x="5155" y="1416"/>
                </a:cxn>
                <a:cxn ang="0">
                  <a:pos x="5154" y="1769"/>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w="9525">
              <a:noFill/>
              <a:round/>
              <a:headEnd/>
              <a:tailEnd/>
            </a:ln>
          </p:spPr>
          <p:txBody>
            <a:bodyPr/>
            <a:lstStyle/>
            <a:p>
              <a:endParaRPr lang="en-GB"/>
            </a:p>
          </p:txBody>
        </p:sp>
        <p:sp>
          <p:nvSpPr>
            <p:cNvPr id="149508" name="Freeform 4"/>
            <p:cNvSpPr>
              <a:spLocks/>
            </p:cNvSpPr>
            <p:nvPr/>
          </p:nvSpPr>
          <p:spPr bwMode="hidden">
            <a:xfrm>
              <a:off x="0" y="0"/>
              <a:ext cx="5328" cy="3689"/>
            </a:xfrm>
            <a:custGeom>
              <a:avLst/>
              <a:gdLst/>
              <a:ahLst/>
              <a:cxnLst>
                <a:cxn ang="0">
                  <a:pos x="5311" y="3209"/>
                </a:cxn>
                <a:cxn ang="0">
                  <a:pos x="0" y="3689"/>
                </a:cxn>
                <a:cxn ang="0">
                  <a:pos x="0" y="9"/>
                </a:cxn>
                <a:cxn ang="0">
                  <a:pos x="5328" y="0"/>
                </a:cxn>
                <a:cxn ang="0">
                  <a:pos x="5311" y="320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w="9525">
              <a:noFill/>
              <a:round/>
              <a:headEnd/>
              <a:tailEnd/>
            </a:ln>
          </p:spPr>
          <p:txBody>
            <a:bodyPr/>
            <a:lstStyle/>
            <a:p>
              <a:endParaRPr lang="en-GB"/>
            </a:p>
          </p:txBody>
        </p:sp>
      </p:grpSp>
      <p:sp>
        <p:nvSpPr>
          <p:cNvPr id="149509" name="Rectangle 5"/>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149510" name="Rectangle 6"/>
          <p:cNvSpPr>
            <a:spLocks noGrp="1" noChangeArrowheads="1"/>
          </p:cNvSpPr>
          <p:nvPr>
            <p:ph type="dt" sz="quarter" idx="2"/>
          </p:nvPr>
        </p:nvSpPr>
        <p:spPr/>
        <p:txBody>
          <a:bodyPr/>
          <a:lstStyle>
            <a:lvl1pPr>
              <a:defRPr/>
            </a:lvl1pPr>
          </a:lstStyle>
          <a:p>
            <a:endParaRPr lang="en-US"/>
          </a:p>
        </p:txBody>
      </p:sp>
      <p:sp>
        <p:nvSpPr>
          <p:cNvPr id="149511" name="Rectangle 7"/>
          <p:cNvSpPr>
            <a:spLocks noGrp="1" noChangeArrowheads="1"/>
          </p:cNvSpPr>
          <p:nvPr>
            <p:ph type="ftr" sz="quarter" idx="3"/>
          </p:nvPr>
        </p:nvSpPr>
        <p:spPr/>
        <p:txBody>
          <a:bodyPr/>
          <a:lstStyle>
            <a:lvl1pPr>
              <a:defRPr/>
            </a:lvl1pPr>
          </a:lstStyle>
          <a:p>
            <a:endParaRPr lang="en-US"/>
          </a:p>
        </p:txBody>
      </p:sp>
      <p:sp>
        <p:nvSpPr>
          <p:cNvPr id="149512" name="Rectangle 8"/>
          <p:cNvSpPr>
            <a:spLocks noGrp="1" noChangeArrowheads="1"/>
          </p:cNvSpPr>
          <p:nvPr>
            <p:ph type="sldNum" sz="quarter" idx="4"/>
          </p:nvPr>
        </p:nvSpPr>
        <p:spPr/>
        <p:txBody>
          <a:bodyPr/>
          <a:lstStyle>
            <a:lvl1pPr>
              <a:defRPr/>
            </a:lvl1pPr>
          </a:lstStyle>
          <a:p>
            <a:fld id="{DC68BF50-79DE-4D8F-8FA6-7415AAFAF355}" type="slidenum">
              <a:rPr lang="en-US"/>
              <a:pPr/>
              <a:t>‹#›</a:t>
            </a:fld>
            <a:endParaRPr lang="en-US"/>
          </a:p>
        </p:txBody>
      </p:sp>
      <p:sp>
        <p:nvSpPr>
          <p:cNvPr id="149513"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E010067-ECB2-49DA-A1A5-D8D3AB2E8A2A}"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76B475FD-D600-4D1F-A7E9-9D2FFA2FC4D7}" type="slidenum">
              <a:rPr lang="en-US"/>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endParaRPr lang="en-GB"/>
          </a:p>
        </p:txBody>
      </p:sp>
      <p:sp>
        <p:nvSpPr>
          <p:cNvPr id="3" name="SmartArt Placeholder 2"/>
          <p:cNvSpPr>
            <a:spLocks noGrp="1"/>
          </p:cNvSpPr>
          <p:nvPr>
            <p:ph type="dgm" idx="1"/>
          </p:nvPr>
        </p:nvSpPr>
        <p:spPr>
          <a:xfrm>
            <a:off x="457200" y="1600200"/>
            <a:ext cx="8229600" cy="4495800"/>
          </a:xfrm>
        </p:spPr>
        <p:txBody>
          <a:bodyPr/>
          <a:lstStyle/>
          <a:p>
            <a:endParaRPr lang="en-GB"/>
          </a:p>
        </p:txBody>
      </p:sp>
      <p:sp>
        <p:nvSpPr>
          <p:cNvPr id="4" name="Date Placeholder 3"/>
          <p:cNvSpPr>
            <a:spLocks noGrp="1"/>
          </p:cNvSpPr>
          <p:nvPr>
            <p:ph type="dt" sz="half" idx="10"/>
          </p:nvPr>
        </p:nvSpPr>
        <p:spPr>
          <a:xfrm>
            <a:off x="457200" y="6248400"/>
            <a:ext cx="2133600" cy="457200"/>
          </a:xfrm>
        </p:spPr>
        <p:txBody>
          <a:bodyPr/>
          <a:lstStyle>
            <a:lvl1pPr>
              <a:defRPr/>
            </a:lvl1pPr>
          </a:lstStyle>
          <a:p>
            <a:endParaRPr lang="en-US"/>
          </a:p>
        </p:txBody>
      </p:sp>
      <p:sp>
        <p:nvSpPr>
          <p:cNvPr id="5" name="Footer Placeholder 4"/>
          <p:cNvSpPr>
            <a:spLocks noGrp="1"/>
          </p:cNvSpPr>
          <p:nvPr>
            <p:ph type="ftr" sz="quarter" idx="11"/>
          </p:nvPr>
        </p:nvSpPr>
        <p:spPr>
          <a:xfrm>
            <a:off x="3124200" y="6248400"/>
            <a:ext cx="2895600" cy="457200"/>
          </a:xfrm>
        </p:spPr>
        <p:txBody>
          <a:bodyPr/>
          <a:lstStyle>
            <a:lvl1pPr>
              <a:defRPr/>
            </a:lvl1pPr>
          </a:lstStyle>
          <a:p>
            <a:endParaRPr lang="en-US"/>
          </a:p>
        </p:txBody>
      </p:sp>
      <p:sp>
        <p:nvSpPr>
          <p:cNvPr id="6" name="Slide Number Placeholder 5"/>
          <p:cNvSpPr>
            <a:spLocks noGrp="1"/>
          </p:cNvSpPr>
          <p:nvPr>
            <p:ph type="sldNum" sz="quarter" idx="12"/>
          </p:nvPr>
        </p:nvSpPr>
        <p:spPr>
          <a:xfrm>
            <a:off x="6553200" y="6248400"/>
            <a:ext cx="2133600" cy="457200"/>
          </a:xfrm>
        </p:spPr>
        <p:txBody>
          <a:bodyPr/>
          <a:lstStyle>
            <a:lvl1pPr>
              <a:defRPr/>
            </a:lvl1pPr>
          </a:lstStyle>
          <a:p>
            <a:fld id="{2502C623-CC3F-449E-A409-46F19F444F4A}" type="slidenum">
              <a:rPr lang="en-US"/>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endParaRPr lang="en-GB"/>
          </a:p>
        </p:txBody>
      </p:sp>
      <p:sp>
        <p:nvSpPr>
          <p:cNvPr id="3" name="Text Placeholder 2"/>
          <p:cNvSpPr>
            <a:spLocks noGrp="1"/>
          </p:cNvSpPr>
          <p:nvPr>
            <p:ph type="body" sz="half" idx="1"/>
          </p:nvPr>
        </p:nvSpPr>
        <p:spPr>
          <a:xfrm>
            <a:off x="457200" y="1600200"/>
            <a:ext cx="40386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457200" y="6248400"/>
            <a:ext cx="2133600" cy="457200"/>
          </a:xfrm>
        </p:spPr>
        <p:txBody>
          <a:bodyPr/>
          <a:lstStyle>
            <a:lvl1pPr>
              <a:defRPr/>
            </a:lvl1pPr>
          </a:lstStyle>
          <a:p>
            <a:endParaRPr 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8400"/>
            <a:ext cx="2133600" cy="457200"/>
          </a:xfrm>
        </p:spPr>
        <p:txBody>
          <a:bodyPr/>
          <a:lstStyle>
            <a:lvl1pPr>
              <a:defRPr/>
            </a:lvl1pPr>
          </a:lstStyle>
          <a:p>
            <a:fld id="{0CA9DE94-FC66-47E7-B579-014A815E6B39}" type="slidenum">
              <a:rPr lang="en-US"/>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quarter" idx="2"/>
          </p:nvPr>
        </p:nvSpPr>
        <p:spPr>
          <a:xfrm>
            <a:off x="4648200" y="1600200"/>
            <a:ext cx="40386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ontent Placeholder 4"/>
          <p:cNvSpPr>
            <a:spLocks noGrp="1"/>
          </p:cNvSpPr>
          <p:nvPr>
            <p:ph sz="quarter" idx="3"/>
          </p:nvPr>
        </p:nvSpPr>
        <p:spPr>
          <a:xfrm>
            <a:off x="4648200" y="3924300"/>
            <a:ext cx="40386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Date Placeholder 5"/>
          <p:cNvSpPr>
            <a:spLocks noGrp="1"/>
          </p:cNvSpPr>
          <p:nvPr>
            <p:ph type="dt" sz="half" idx="10"/>
          </p:nvPr>
        </p:nvSpPr>
        <p:spPr>
          <a:xfrm>
            <a:off x="457200" y="6248400"/>
            <a:ext cx="2133600" cy="457200"/>
          </a:xfrm>
        </p:spPr>
        <p:txBody>
          <a:bodyPr/>
          <a:lstStyle>
            <a:lvl1pPr>
              <a:defRPr/>
            </a:lvl1pPr>
          </a:lstStyle>
          <a:p>
            <a:endParaRPr lang="en-US"/>
          </a:p>
        </p:txBody>
      </p:sp>
      <p:sp>
        <p:nvSpPr>
          <p:cNvPr id="7" name="Footer Placeholder 6"/>
          <p:cNvSpPr>
            <a:spLocks noGrp="1"/>
          </p:cNvSpPr>
          <p:nvPr>
            <p:ph type="ftr" sz="quarter" idx="11"/>
          </p:nvPr>
        </p:nvSpPr>
        <p:spPr>
          <a:xfrm>
            <a:off x="3124200" y="6248400"/>
            <a:ext cx="2895600" cy="457200"/>
          </a:xfrm>
        </p:spPr>
        <p:txBody>
          <a:bodyPr/>
          <a:lstStyle>
            <a:lvl1pPr>
              <a:defRPr/>
            </a:lvl1pPr>
          </a:lstStyle>
          <a:p>
            <a:endParaRPr lang="en-US"/>
          </a:p>
        </p:txBody>
      </p:sp>
      <p:sp>
        <p:nvSpPr>
          <p:cNvPr id="8" name="Slide Number Placeholder 7"/>
          <p:cNvSpPr>
            <a:spLocks noGrp="1"/>
          </p:cNvSpPr>
          <p:nvPr>
            <p:ph type="sldNum" sz="quarter" idx="12"/>
          </p:nvPr>
        </p:nvSpPr>
        <p:spPr>
          <a:xfrm>
            <a:off x="6553200" y="6248400"/>
            <a:ext cx="2133600" cy="457200"/>
          </a:xfrm>
        </p:spPr>
        <p:txBody>
          <a:bodyPr/>
          <a:lstStyle>
            <a:lvl1pPr>
              <a:defRPr/>
            </a:lvl1pPr>
          </a:lstStyle>
          <a:p>
            <a:fld id="{139B00F9-4C2A-4819-99B5-E7301D65C89A}"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402B951C-5E76-4921-881F-798F094FDB2E}"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C48F64E2-2FC2-4467-815F-EDCAA524FC0B}"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6FA9EDC-94F3-4007-9C07-0038C3ACEE67}"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749E40CC-AC03-4A55-BF32-20750686E60B}"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10DAD7FF-0F7E-4B7D-855D-AD554DC55F62}"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64C11124-828C-4B4D-8484-221054718130}"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10AFFB09-A089-48BF-9E84-70D533AEFE43}"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C89B40D9-1EB6-46BA-9FB1-F54209849347}"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48482" name="Group 2"/>
          <p:cNvGrpSpPr>
            <a:grpSpLocks/>
          </p:cNvGrpSpPr>
          <p:nvPr/>
        </p:nvGrpSpPr>
        <p:grpSpPr bwMode="auto">
          <a:xfrm>
            <a:off x="0" y="0"/>
            <a:ext cx="7242175" cy="1981200"/>
            <a:chOff x="0" y="0"/>
            <a:chExt cx="4562" cy="1248"/>
          </a:xfrm>
        </p:grpSpPr>
        <p:sp>
          <p:nvSpPr>
            <p:cNvPr id="148483"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endParaRPr lang="en-GB"/>
            </a:p>
          </p:txBody>
        </p:sp>
        <p:sp>
          <p:nvSpPr>
            <p:cNvPr id="148484" name="Freeform 4"/>
            <p:cNvSpPr>
              <a:spLocks/>
            </p:cNvSpPr>
            <p:nvPr/>
          </p:nvSpPr>
          <p:spPr bwMode="hidden">
            <a:xfrm>
              <a:off x="0" y="0"/>
              <a:ext cx="4562" cy="1199"/>
            </a:xfrm>
            <a:custGeom>
              <a:avLst/>
              <a:gdLst/>
              <a:ahLst/>
              <a:cxnLst>
                <a:cxn ang="0">
                  <a:pos x="4560" y="932"/>
                </a:cxn>
                <a:cxn ang="0">
                  <a:pos x="0" y="1199"/>
                </a:cxn>
                <a:cxn ang="0">
                  <a:pos x="0" y="0"/>
                </a:cxn>
                <a:cxn ang="0">
                  <a:pos x="4562" y="0"/>
                </a:cxn>
                <a:cxn ang="0">
                  <a:pos x="4560" y="932"/>
                </a:cxn>
                <a:cxn ang="0">
                  <a:pos x="4560" y="932"/>
                </a:cxn>
              </a:cxnLst>
              <a:rect l="0" t="0" r="r" b="b"/>
              <a:pathLst>
                <a:path w="4562" h="1199">
                  <a:moveTo>
                    <a:pt x="4560" y="932"/>
                  </a:moveTo>
                  <a:lnTo>
                    <a:pt x="0" y="1199"/>
                  </a:lnTo>
                  <a:lnTo>
                    <a:pt x="0" y="0"/>
                  </a:lnTo>
                  <a:lnTo>
                    <a:pt x="4562" y="0"/>
                  </a:lnTo>
                  <a:lnTo>
                    <a:pt x="4560" y="932"/>
                  </a:lnTo>
                  <a:lnTo>
                    <a:pt x="4560" y="932"/>
                  </a:lnTo>
                  <a:close/>
                </a:path>
              </a:pathLst>
            </a:custGeom>
            <a:gradFill rotWithShape="0">
              <a:gsLst>
                <a:gs pos="0">
                  <a:schemeClr val="bg2"/>
                </a:gs>
                <a:gs pos="100000">
                  <a:schemeClr val="bg1"/>
                </a:gs>
              </a:gsLst>
              <a:lin ang="0" scaled="1"/>
            </a:gradFill>
            <a:ln w="9525">
              <a:noFill/>
              <a:round/>
              <a:headEnd/>
              <a:tailEnd/>
            </a:ln>
          </p:spPr>
          <p:txBody>
            <a:bodyPr/>
            <a:lstStyle/>
            <a:p>
              <a:endParaRPr lang="en-GB"/>
            </a:p>
          </p:txBody>
        </p:sp>
      </p:grpSp>
      <p:sp>
        <p:nvSpPr>
          <p:cNvPr id="148485"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8486"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8487"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defRPr>
            </a:lvl1pPr>
          </a:lstStyle>
          <a:p>
            <a:endParaRPr lang="en-US"/>
          </a:p>
        </p:txBody>
      </p:sp>
      <p:sp>
        <p:nvSpPr>
          <p:cNvPr id="148488"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defRPr>
            </a:lvl1pPr>
          </a:lstStyle>
          <a:p>
            <a:endParaRPr lang="en-US"/>
          </a:p>
        </p:txBody>
      </p:sp>
      <p:sp>
        <p:nvSpPr>
          <p:cNvPr id="148489"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fld id="{21528B4D-25FA-4869-BB99-4A892223E940}" type="slidenum">
              <a:rPr lang="en-US"/>
              <a:pPr/>
              <a:t>‹#›</a:t>
            </a:fld>
            <a:endParaRPr lang="en-US"/>
          </a:p>
        </p:txBody>
      </p:sp>
    </p:spTree>
  </p:cSld>
  <p:clrMap bg1="dk2" tx1="lt1" bg2="dk1" tx2="lt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 id="2147483663" r:id="rId14"/>
  </p:sldLayoutIdLst>
  <p:txStyles>
    <p:titleStyle>
      <a:lvl1pPr algn="ctr" rtl="0" fontAlgn="base">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p:titleStyle>
    <p:bodyStyle>
      <a:lvl1pPr marL="342900" indent="-342900" algn="l" rtl="0" fontAlgn="base">
        <a:spcBef>
          <a:spcPct val="20000"/>
        </a:spcBef>
        <a:spcAft>
          <a:spcPct val="0"/>
        </a:spcAft>
        <a:buClr>
          <a:schemeClr val="hlink"/>
        </a:buClr>
        <a:buSzPct val="8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defRPr>
      </a:lvl2pPr>
      <a:lvl3pPr marL="1143000" indent="-228600" algn="l" rtl="0" fontAlgn="base">
        <a:spcBef>
          <a:spcPct val="20000"/>
        </a:spcBef>
        <a:spcAft>
          <a:spcPct val="0"/>
        </a:spcAft>
        <a:buClr>
          <a:schemeClr val="hlink"/>
        </a:buClr>
        <a:buFont typeface="Wingdings" pitchFamily="2" charset="2"/>
        <a:buChar char="§"/>
        <a:defRPr sz="2400">
          <a:solidFill>
            <a:schemeClr val="tx1"/>
          </a:solidFill>
          <a:effectLst>
            <a:outerShdw blurRad="38100" dist="38100" dir="2700000" algn="tl">
              <a:srgbClr val="000000"/>
            </a:outerShdw>
          </a:effectLst>
          <a:latin typeface="+mn-lt"/>
        </a:defRPr>
      </a:lvl3pPr>
      <a:lvl4pPr marL="1600200" indent="-228600" algn="l" rtl="0" fontAlgn="base">
        <a:spcBef>
          <a:spcPct val="20000"/>
        </a:spcBef>
        <a:spcAft>
          <a:spcPct val="0"/>
        </a:spcAft>
        <a:buChar char="–"/>
        <a:defRPr sz="2000">
          <a:solidFill>
            <a:schemeClr val="tx1"/>
          </a:solidFill>
          <a:effectLst>
            <a:outerShdw blurRad="38100" dist="38100" dir="2700000" algn="tl">
              <a:srgbClr val="000000"/>
            </a:outerShdw>
          </a:effectLst>
          <a:latin typeface="+mn-lt"/>
        </a:defRPr>
      </a:lvl4pPr>
      <a:lvl5pPr marL="20574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http://www.derekcroome.com/" TargetMode="Externa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8D904AF-8F72-1F5A-28D9-5196AACC5E01}"/>
              </a:ext>
            </a:extLst>
          </p:cNvPr>
          <p:cNvSpPr>
            <a:spLocks noGrp="1"/>
          </p:cNvSpPr>
          <p:nvPr>
            <p:ph type="title"/>
          </p:nvPr>
        </p:nvSpPr>
        <p:spPr>
          <a:xfrm>
            <a:off x="0" y="609600"/>
            <a:ext cx="9144000" cy="1143000"/>
          </a:xfrm>
        </p:spPr>
        <p:txBody>
          <a:bodyPr/>
          <a:lstStyle/>
          <a:p>
            <a:r>
              <a:rPr lang="en-GB" b="1" dirty="0"/>
              <a:t>Evolving a New Approach to Occupants Evaluation Using Wearables </a:t>
            </a:r>
          </a:p>
        </p:txBody>
      </p:sp>
      <p:sp>
        <p:nvSpPr>
          <p:cNvPr id="5" name="Content Placeholder 4">
            <a:extLst>
              <a:ext uri="{FF2B5EF4-FFF2-40B4-BE49-F238E27FC236}">
                <a16:creationId xmlns:a16="http://schemas.microsoft.com/office/drawing/2014/main" id="{48DFB4C9-26D4-5DD5-80F1-873798137083}"/>
              </a:ext>
            </a:extLst>
          </p:cNvPr>
          <p:cNvSpPr>
            <a:spLocks noGrp="1"/>
          </p:cNvSpPr>
          <p:nvPr>
            <p:ph idx="1"/>
          </p:nvPr>
        </p:nvSpPr>
        <p:spPr>
          <a:xfrm>
            <a:off x="533400" y="2362200"/>
            <a:ext cx="8229600" cy="4495800"/>
          </a:xfrm>
        </p:spPr>
        <p:txBody>
          <a:bodyPr/>
          <a:lstStyle/>
          <a:p>
            <a:pPr marL="0" indent="0" algn="ctr">
              <a:buNone/>
            </a:pPr>
            <a:r>
              <a:rPr lang="en-GB" b="1" dirty="0"/>
              <a:t>NTU Sensors Workshop </a:t>
            </a:r>
            <a:endParaRPr lang="tr-TR" b="1" dirty="0"/>
          </a:p>
          <a:p>
            <a:pPr marL="0" indent="0" algn="ctr">
              <a:buNone/>
            </a:pPr>
            <a:r>
              <a:rPr lang="en-GB" b="1" dirty="0"/>
              <a:t>October 27-28 2022</a:t>
            </a:r>
          </a:p>
          <a:p>
            <a:endParaRPr lang="en-GB" dirty="0"/>
          </a:p>
          <a:p>
            <a:pPr marL="0" indent="0">
              <a:buNone/>
            </a:pPr>
            <a:r>
              <a:rPr lang="en-GB" sz="2000" dirty="0"/>
              <a:t>Derek Clements-Croome </a:t>
            </a:r>
          </a:p>
          <a:p>
            <a:pPr marL="0" indent="0">
              <a:buNone/>
            </a:pPr>
            <a:r>
              <a:rPr lang="en-GB" sz="2000" dirty="0"/>
              <a:t>University of Reading </a:t>
            </a:r>
          </a:p>
          <a:p>
            <a:pPr marL="0" indent="0">
              <a:buNone/>
            </a:pPr>
            <a:r>
              <a:rPr lang="en-GB" sz="2000" dirty="0"/>
              <a:t>Joyce Chan-</a:t>
            </a:r>
            <a:r>
              <a:rPr lang="en-GB" sz="2000" dirty="0" err="1"/>
              <a:t>Schoof</a:t>
            </a:r>
            <a:endParaRPr lang="en-GB" sz="2000" dirty="0"/>
          </a:p>
          <a:p>
            <a:pPr marL="0" indent="0">
              <a:buNone/>
            </a:pPr>
            <a:r>
              <a:rPr lang="en-GB" sz="2000" dirty="0"/>
              <a:t>University of Loughborough</a:t>
            </a:r>
          </a:p>
          <a:p>
            <a:pPr marL="0" indent="0">
              <a:buNone/>
            </a:pPr>
            <a:endParaRPr lang="en-GB" sz="2000" dirty="0"/>
          </a:p>
          <a:p>
            <a:pPr marL="0" indent="0">
              <a:buNone/>
            </a:pPr>
            <a:r>
              <a:rPr lang="en-GB" sz="2000" dirty="0">
                <a:hlinkClick r:id="rId2"/>
              </a:rPr>
              <a:t>www.derekcroome.com</a:t>
            </a:r>
            <a:endParaRPr lang="en-GB" sz="2000" dirty="0"/>
          </a:p>
          <a:p>
            <a:pPr marL="0" indent="0">
              <a:buNone/>
            </a:pPr>
            <a:r>
              <a:rPr lang="en-GB" sz="2000" dirty="0"/>
              <a:t>d.j.clements-croome@reading.ac.uk</a:t>
            </a:r>
          </a:p>
          <a:p>
            <a:endParaRPr lang="en-GB"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en-GB" b="1" dirty="0"/>
              <a:t>RESEARCH</a:t>
            </a:r>
          </a:p>
        </p:txBody>
      </p:sp>
      <p:sp>
        <p:nvSpPr>
          <p:cNvPr id="3" name="İçerik Yer Tutucusu 2"/>
          <p:cNvSpPr>
            <a:spLocks noGrp="1"/>
          </p:cNvSpPr>
          <p:nvPr>
            <p:ph idx="1"/>
          </p:nvPr>
        </p:nvSpPr>
        <p:spPr/>
        <p:txBody>
          <a:bodyPr/>
          <a:lstStyle/>
          <a:p>
            <a:r>
              <a:rPr lang="en-GB" b="1" dirty="0"/>
              <a:t>Virus detection </a:t>
            </a:r>
            <a:r>
              <a:rPr lang="en-GB" dirty="0"/>
              <a:t>with bio-optical sensors</a:t>
            </a:r>
          </a:p>
          <a:p>
            <a:r>
              <a:rPr lang="en-GB" dirty="0"/>
              <a:t>Surface skin patches</a:t>
            </a:r>
          </a:p>
          <a:p>
            <a:r>
              <a:rPr lang="en-GB" dirty="0"/>
              <a:t>Under-skin patches detect drugs in bloodstream</a:t>
            </a:r>
          </a:p>
          <a:p>
            <a:r>
              <a:rPr lang="en-GB" dirty="0"/>
              <a:t>E-glasses measure brain EEG and eye EOG</a:t>
            </a:r>
          </a:p>
        </p:txBody>
      </p:sp>
    </p:spTree>
    <p:extLst>
      <p:ext uri="{BB962C8B-B14F-4D97-AF65-F5344CB8AC3E}">
        <p14:creationId xmlns:p14="http://schemas.microsoft.com/office/powerpoint/2010/main" val="28648032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en-GB" b="1" dirty="0"/>
              <a:t>IN PRACTICE</a:t>
            </a:r>
          </a:p>
        </p:txBody>
      </p:sp>
      <p:sp>
        <p:nvSpPr>
          <p:cNvPr id="3" name="İçerik Yer Tutucusu 2"/>
          <p:cNvSpPr>
            <a:spLocks noGrp="1"/>
          </p:cNvSpPr>
          <p:nvPr>
            <p:ph idx="1"/>
          </p:nvPr>
        </p:nvSpPr>
        <p:spPr/>
        <p:txBody>
          <a:bodyPr/>
          <a:lstStyle/>
          <a:p>
            <a:r>
              <a:rPr lang="en-GB" dirty="0"/>
              <a:t>POE</a:t>
            </a:r>
          </a:p>
          <a:p>
            <a:r>
              <a:rPr lang="en-GB" dirty="0"/>
              <a:t>Link with Au</a:t>
            </a:r>
            <a:r>
              <a:rPr lang="tr-TR" dirty="0"/>
              <a:t>g</a:t>
            </a:r>
            <a:r>
              <a:rPr lang="en-GB" dirty="0" err="1"/>
              <a:t>mented</a:t>
            </a:r>
            <a:r>
              <a:rPr lang="en-GB" dirty="0"/>
              <a:t> and Virtual Reality</a:t>
            </a:r>
          </a:p>
          <a:p>
            <a:r>
              <a:rPr lang="en-GB" dirty="0"/>
              <a:t>Need trusted data management systems with analytics</a:t>
            </a:r>
          </a:p>
          <a:p>
            <a:r>
              <a:rPr lang="en-GB" dirty="0"/>
              <a:t>Combine with robotics</a:t>
            </a:r>
          </a:p>
          <a:p>
            <a:endParaRPr lang="en-GB" dirty="0"/>
          </a:p>
        </p:txBody>
      </p:sp>
    </p:spTree>
    <p:extLst>
      <p:ext uri="{BB962C8B-B14F-4D97-AF65-F5344CB8AC3E}">
        <p14:creationId xmlns:p14="http://schemas.microsoft.com/office/powerpoint/2010/main" val="20981350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en-GB" b="1" dirty="0"/>
              <a:t>PILOT STUDY</a:t>
            </a:r>
          </a:p>
        </p:txBody>
      </p:sp>
      <p:sp>
        <p:nvSpPr>
          <p:cNvPr id="3" name="İçerik Yer Tutucusu 2"/>
          <p:cNvSpPr>
            <a:spLocks noGrp="1"/>
          </p:cNvSpPr>
          <p:nvPr>
            <p:ph idx="1"/>
          </p:nvPr>
        </p:nvSpPr>
        <p:spPr/>
        <p:txBody>
          <a:bodyPr/>
          <a:lstStyle/>
          <a:p>
            <a:r>
              <a:rPr lang="en-GB" dirty="0"/>
              <a:t>Use Fitbit Inspire 2 for heart ,sleep quality, activity levels, calories in-out and…</a:t>
            </a:r>
          </a:p>
          <a:p>
            <a:r>
              <a:rPr lang="en-GB" dirty="0"/>
              <a:t>for posture, Upright Go 2.</a:t>
            </a:r>
          </a:p>
        </p:txBody>
      </p:sp>
    </p:spTree>
    <p:extLst>
      <p:ext uri="{BB962C8B-B14F-4D97-AF65-F5344CB8AC3E}">
        <p14:creationId xmlns:p14="http://schemas.microsoft.com/office/powerpoint/2010/main" val="1284579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A67870-AFBF-CAEC-8F48-647997AB5EB6}"/>
              </a:ext>
            </a:extLst>
          </p:cNvPr>
          <p:cNvSpPr>
            <a:spLocks noGrp="1"/>
          </p:cNvSpPr>
          <p:nvPr>
            <p:ph type="title"/>
          </p:nvPr>
        </p:nvSpPr>
        <p:spPr>
          <a:xfrm>
            <a:off x="0" y="274638"/>
            <a:ext cx="9067800" cy="1143000"/>
          </a:xfrm>
        </p:spPr>
        <p:txBody>
          <a:bodyPr wrap="square" anchor="ctr">
            <a:normAutofit/>
          </a:bodyPr>
          <a:lstStyle/>
          <a:p>
            <a:pPr>
              <a:lnSpc>
                <a:spcPct val="90000"/>
              </a:lnSpc>
            </a:pPr>
            <a:r>
              <a:rPr lang="en-GB" sz="3700" b="1" dirty="0"/>
              <a:t>FLOURISH MODEL</a:t>
            </a:r>
            <a:br>
              <a:rPr lang="tr-TR" sz="3700" b="1" dirty="0"/>
            </a:br>
            <a:r>
              <a:rPr lang="en-GB" sz="3700" b="1" dirty="0"/>
              <a:t>(Clements-Croome 2020)</a:t>
            </a:r>
          </a:p>
        </p:txBody>
      </p:sp>
      <p:pic>
        <p:nvPicPr>
          <p:cNvPr id="4" name="SmartArt Placeholder 3">
            <a:extLst>
              <a:ext uri="{FF2B5EF4-FFF2-40B4-BE49-F238E27FC236}">
                <a16:creationId xmlns:a16="http://schemas.microsoft.com/office/drawing/2014/main" id="{BCAD0399-004C-C501-3A23-ED3E8A2B69FC}"/>
              </a:ext>
            </a:extLst>
          </p:cNvPr>
          <p:cNvPicPr>
            <a:picLocks noGrp="1" noChangeAspect="1"/>
          </p:cNvPicPr>
          <p:nvPr>
            <p:ph idx="1"/>
          </p:nvPr>
        </p:nvPicPr>
        <p:blipFill rotWithShape="1">
          <a:blip r:embed="rId2" cstate="email">
            <a:extLst>
              <a:ext uri="{28A0092B-C50C-407E-A947-70E740481C1C}">
                <a14:useLocalDpi xmlns:a14="http://schemas.microsoft.com/office/drawing/2010/main"/>
              </a:ext>
            </a:extLst>
          </a:blip>
          <a:srcRect b="7576"/>
          <a:stretch/>
        </p:blipFill>
        <p:spPr>
          <a:xfrm>
            <a:off x="1707475" y="1417639"/>
            <a:ext cx="5760125" cy="5323752"/>
          </a:xfrm>
          <a:prstGeom prst="rect">
            <a:avLst/>
          </a:prstGeom>
          <a:noFill/>
        </p:spPr>
      </p:pic>
    </p:spTree>
    <p:extLst>
      <p:ext uri="{BB962C8B-B14F-4D97-AF65-F5344CB8AC3E}">
        <p14:creationId xmlns:p14="http://schemas.microsoft.com/office/powerpoint/2010/main" val="19720526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B47D6C-83E2-4390-3468-82D0B2640D62}"/>
              </a:ext>
            </a:extLst>
          </p:cNvPr>
          <p:cNvSpPr>
            <a:spLocks noGrp="1"/>
          </p:cNvSpPr>
          <p:nvPr>
            <p:ph type="title"/>
          </p:nvPr>
        </p:nvSpPr>
        <p:spPr>
          <a:xfrm>
            <a:off x="457200" y="457200"/>
            <a:ext cx="8229600" cy="1143000"/>
          </a:xfrm>
        </p:spPr>
        <p:txBody>
          <a:bodyPr/>
          <a:lstStyle/>
          <a:p>
            <a:r>
              <a:rPr lang="en-GB" b="1" dirty="0"/>
              <a:t>MEASUREMENT OF FLOURISH</a:t>
            </a:r>
          </a:p>
        </p:txBody>
      </p:sp>
      <p:pic>
        <p:nvPicPr>
          <p:cNvPr id="4" name="SmartArt Placeholder 3">
            <a:extLst>
              <a:ext uri="{FF2B5EF4-FFF2-40B4-BE49-F238E27FC236}">
                <a16:creationId xmlns:a16="http://schemas.microsoft.com/office/drawing/2014/main" id="{654D6FE9-A3CD-51D6-2700-F4760BA661BC}"/>
              </a:ext>
            </a:extLst>
          </p:cNvPr>
          <p:cNvPicPr>
            <a:picLocks noGrp="1" noChangeAspect="1"/>
          </p:cNvPicPr>
          <p:nvPr>
            <p:ph type="dgm" idx="1"/>
          </p:nvPr>
        </p:nvPicPr>
        <p:blipFill>
          <a:blip r:embed="rId2" cstate="email">
            <a:extLst>
              <a:ext uri="{28A0092B-C50C-407E-A947-70E740481C1C}">
                <a14:useLocalDpi xmlns:a14="http://schemas.microsoft.com/office/drawing/2010/main"/>
              </a:ext>
            </a:extLst>
          </a:blip>
          <a:stretch>
            <a:fillRect/>
          </a:stretch>
        </p:blipFill>
        <p:spPr>
          <a:xfrm>
            <a:off x="1295400" y="1822937"/>
            <a:ext cx="6301740" cy="4847493"/>
          </a:xfrm>
          <a:prstGeom prst="rect">
            <a:avLst/>
          </a:prstGeom>
        </p:spPr>
      </p:pic>
    </p:spTree>
    <p:extLst>
      <p:ext uri="{BB962C8B-B14F-4D97-AF65-F5344CB8AC3E}">
        <p14:creationId xmlns:p14="http://schemas.microsoft.com/office/powerpoint/2010/main" val="17808570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87F1D0D-35E4-F449-870B-7B567BF2FF85}"/>
              </a:ext>
            </a:extLst>
          </p:cNvPr>
          <p:cNvSpPr>
            <a:spLocks noGrp="1"/>
          </p:cNvSpPr>
          <p:nvPr>
            <p:ph type="title"/>
          </p:nvPr>
        </p:nvSpPr>
        <p:spPr>
          <a:xfrm>
            <a:off x="-685800" y="990600"/>
            <a:ext cx="9753600" cy="427038"/>
          </a:xfrm>
        </p:spPr>
        <p:txBody>
          <a:bodyPr/>
          <a:lstStyle/>
          <a:p>
            <a:br>
              <a:rPr lang="en-GB" dirty="0"/>
            </a:br>
            <a:endParaRPr lang="en-GB" dirty="0"/>
          </a:p>
        </p:txBody>
      </p:sp>
      <p:sp>
        <p:nvSpPr>
          <p:cNvPr id="6" name="Content Placeholder 5">
            <a:extLst>
              <a:ext uri="{FF2B5EF4-FFF2-40B4-BE49-F238E27FC236}">
                <a16:creationId xmlns:a16="http://schemas.microsoft.com/office/drawing/2014/main" id="{A788939A-B1DA-9365-BC81-BBC86A8F1002}"/>
              </a:ext>
            </a:extLst>
          </p:cNvPr>
          <p:cNvSpPr>
            <a:spLocks noGrp="1"/>
          </p:cNvSpPr>
          <p:nvPr>
            <p:ph idx="1"/>
          </p:nvPr>
        </p:nvSpPr>
        <p:spPr>
          <a:xfrm>
            <a:off x="419100" y="1752600"/>
            <a:ext cx="8305800" cy="4343400"/>
          </a:xfrm>
        </p:spPr>
        <p:txBody>
          <a:bodyPr/>
          <a:lstStyle/>
          <a:p>
            <a:r>
              <a:rPr lang="en-GB" sz="2400" b="1" dirty="0"/>
              <a:t>Questionnaires</a:t>
            </a:r>
            <a:r>
              <a:rPr lang="en-GB" sz="2400" dirty="0"/>
              <a:t> and </a:t>
            </a:r>
            <a:r>
              <a:rPr lang="en-GB" sz="2400" b="1" dirty="0"/>
              <a:t>diary entries</a:t>
            </a:r>
            <a:r>
              <a:rPr lang="en-GB" sz="2400" dirty="0"/>
              <a:t>, completed by participants each day or at several points throughout the day, can capture how participants are feeling.</a:t>
            </a:r>
          </a:p>
          <a:p>
            <a:r>
              <a:rPr lang="en-GB" sz="2400" dirty="0"/>
              <a:t>Questionnaires and diary entries can capture information such as:– </a:t>
            </a:r>
            <a:r>
              <a:rPr lang="en-GB" sz="2400" b="1" dirty="0"/>
              <a:t>mood– activity– posture– caffeine and water intake– sleep quality-other stressors throughout the day (e.g. commute, meetings). </a:t>
            </a:r>
          </a:p>
          <a:p>
            <a:r>
              <a:rPr lang="en-GB" sz="2400" dirty="0"/>
              <a:t> Other methods for capturing the subjective elements of the study can include </a:t>
            </a:r>
            <a:r>
              <a:rPr lang="en-GB" sz="2400" i="1" dirty="0"/>
              <a:t>i</a:t>
            </a:r>
            <a:r>
              <a:rPr lang="en-GB" sz="2400" b="1" i="1" dirty="0"/>
              <a:t>nterviews </a:t>
            </a:r>
            <a:r>
              <a:rPr lang="en-GB" sz="2400" dirty="0"/>
              <a:t>and also participants </a:t>
            </a:r>
            <a:r>
              <a:rPr lang="en-GB" sz="2400" b="1" i="1" dirty="0"/>
              <a:t>sketching the spaces</a:t>
            </a:r>
            <a:r>
              <a:rPr lang="en-GB" sz="2400" dirty="0"/>
              <a:t> they are in or asking them to write about their experience.</a:t>
            </a:r>
          </a:p>
        </p:txBody>
      </p:sp>
      <p:sp>
        <p:nvSpPr>
          <p:cNvPr id="8" name="TextBox 7">
            <a:extLst>
              <a:ext uri="{FF2B5EF4-FFF2-40B4-BE49-F238E27FC236}">
                <a16:creationId xmlns:a16="http://schemas.microsoft.com/office/drawing/2014/main" id="{A956F1D9-694A-F89C-778D-77EF23B26B29}"/>
              </a:ext>
            </a:extLst>
          </p:cNvPr>
          <p:cNvSpPr txBox="1"/>
          <p:nvPr/>
        </p:nvSpPr>
        <p:spPr>
          <a:xfrm>
            <a:off x="422294" y="634368"/>
            <a:ext cx="8420100" cy="523220"/>
          </a:xfrm>
          <a:prstGeom prst="rect">
            <a:avLst/>
          </a:prstGeom>
          <a:noFill/>
        </p:spPr>
        <p:txBody>
          <a:bodyPr wrap="square">
            <a:spAutoFit/>
          </a:bodyPr>
          <a:lstStyle/>
          <a:p>
            <a:r>
              <a:rPr lang="en-GB" sz="2800" b="1" dirty="0"/>
              <a:t>QUALITATIVE DATA COLLECTION METHODS </a:t>
            </a:r>
            <a:endParaRPr lang="en-GB" sz="2800" dirty="0"/>
          </a:p>
        </p:txBody>
      </p:sp>
    </p:spTree>
    <p:extLst>
      <p:ext uri="{BB962C8B-B14F-4D97-AF65-F5344CB8AC3E}">
        <p14:creationId xmlns:p14="http://schemas.microsoft.com/office/powerpoint/2010/main" val="24266839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8FAED1-3DF8-C679-95AF-732708FE395E}"/>
              </a:ext>
            </a:extLst>
          </p:cNvPr>
          <p:cNvSpPr>
            <a:spLocks noGrp="1"/>
          </p:cNvSpPr>
          <p:nvPr>
            <p:ph type="title"/>
          </p:nvPr>
        </p:nvSpPr>
        <p:spPr/>
        <p:txBody>
          <a:bodyPr/>
          <a:lstStyle/>
          <a:p>
            <a:r>
              <a:rPr lang="en-GB" b="1" dirty="0"/>
              <a:t>OBJECTIVE MEASUREMENTS</a:t>
            </a:r>
          </a:p>
        </p:txBody>
      </p:sp>
      <p:sp>
        <p:nvSpPr>
          <p:cNvPr id="3" name="Content Placeholder 2">
            <a:extLst>
              <a:ext uri="{FF2B5EF4-FFF2-40B4-BE49-F238E27FC236}">
                <a16:creationId xmlns:a16="http://schemas.microsoft.com/office/drawing/2014/main" id="{41C0EA7A-66E4-D3B0-864C-30A2F3153811}"/>
              </a:ext>
            </a:extLst>
          </p:cNvPr>
          <p:cNvSpPr>
            <a:spLocks noGrp="1"/>
          </p:cNvSpPr>
          <p:nvPr>
            <p:ph idx="1"/>
          </p:nvPr>
        </p:nvSpPr>
        <p:spPr/>
        <p:txBody>
          <a:bodyPr/>
          <a:lstStyle/>
          <a:p>
            <a:r>
              <a:rPr lang="en-GB" dirty="0"/>
              <a:t>Wearables assess physiological factors such as heart rate; skin conductance; sleep quality; calories;</a:t>
            </a:r>
            <a:r>
              <a:rPr lang="tr-TR" dirty="0"/>
              <a:t> </a:t>
            </a:r>
            <a:r>
              <a:rPr lang="en-GB" dirty="0"/>
              <a:t>activity</a:t>
            </a:r>
          </a:p>
          <a:p>
            <a:r>
              <a:rPr lang="en-GB" dirty="0"/>
              <a:t>Traditional environmental monitoring of temperature;</a:t>
            </a:r>
            <a:r>
              <a:rPr lang="tr-TR" dirty="0"/>
              <a:t> </a:t>
            </a:r>
            <a:r>
              <a:rPr lang="en-GB" dirty="0"/>
              <a:t>air quality and other parameters</a:t>
            </a:r>
          </a:p>
        </p:txBody>
      </p:sp>
    </p:spTree>
    <p:extLst>
      <p:ext uri="{BB962C8B-B14F-4D97-AF65-F5344CB8AC3E}">
        <p14:creationId xmlns:p14="http://schemas.microsoft.com/office/powerpoint/2010/main" val="20847960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161A11-F0E0-5EF6-107C-DFE11A6C2801}"/>
              </a:ext>
            </a:extLst>
          </p:cNvPr>
          <p:cNvSpPr>
            <a:spLocks noGrp="1"/>
          </p:cNvSpPr>
          <p:nvPr>
            <p:ph type="title"/>
          </p:nvPr>
        </p:nvSpPr>
        <p:spPr/>
        <p:txBody>
          <a:bodyPr/>
          <a:lstStyle/>
          <a:p>
            <a:r>
              <a:rPr lang="en-GB" b="1" dirty="0"/>
              <a:t>UPRIGHT GO2 SENSOR</a:t>
            </a:r>
          </a:p>
        </p:txBody>
      </p:sp>
      <p:pic>
        <p:nvPicPr>
          <p:cNvPr id="4" name="SmartArt Placeholder 3">
            <a:extLst>
              <a:ext uri="{FF2B5EF4-FFF2-40B4-BE49-F238E27FC236}">
                <a16:creationId xmlns:a16="http://schemas.microsoft.com/office/drawing/2014/main" id="{E3F22D77-6BB0-2F36-ECEC-CC1B1803D569}"/>
              </a:ext>
            </a:extLst>
          </p:cNvPr>
          <p:cNvPicPr>
            <a:picLocks noGrp="1" noChangeAspect="1"/>
          </p:cNvPicPr>
          <p:nvPr>
            <p:ph type="dgm" idx="1"/>
          </p:nvPr>
        </p:nvPicPr>
        <p:blipFill>
          <a:blip r:embed="rId2"/>
          <a:stretch>
            <a:fillRect/>
          </a:stretch>
        </p:blipFill>
        <p:spPr>
          <a:xfrm>
            <a:off x="990600" y="1447800"/>
            <a:ext cx="7619999" cy="4724400"/>
          </a:xfrm>
          <a:prstGeom prst="rect">
            <a:avLst/>
          </a:prstGeom>
        </p:spPr>
      </p:pic>
    </p:spTree>
    <p:extLst>
      <p:ext uri="{BB962C8B-B14F-4D97-AF65-F5344CB8AC3E}">
        <p14:creationId xmlns:p14="http://schemas.microsoft.com/office/powerpoint/2010/main" val="31293326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3FF22-6A96-8F1B-B6DE-53D6CE8F5367}"/>
              </a:ext>
            </a:extLst>
          </p:cNvPr>
          <p:cNvSpPr>
            <a:spLocks noGrp="1"/>
          </p:cNvSpPr>
          <p:nvPr>
            <p:ph type="title"/>
          </p:nvPr>
        </p:nvSpPr>
        <p:spPr/>
        <p:txBody>
          <a:bodyPr/>
          <a:lstStyle/>
          <a:p>
            <a:r>
              <a:rPr lang="en-GB" b="1" dirty="0"/>
              <a:t>UPRIGHT GO2</a:t>
            </a:r>
          </a:p>
        </p:txBody>
      </p:sp>
      <p:pic>
        <p:nvPicPr>
          <p:cNvPr id="4" name="SmartArt Placeholder 3">
            <a:extLst>
              <a:ext uri="{FF2B5EF4-FFF2-40B4-BE49-F238E27FC236}">
                <a16:creationId xmlns:a16="http://schemas.microsoft.com/office/drawing/2014/main" id="{88BC2F42-30EE-D8ED-91F9-800198941195}"/>
              </a:ext>
            </a:extLst>
          </p:cNvPr>
          <p:cNvPicPr>
            <a:picLocks noGrp="1" noChangeAspect="1"/>
          </p:cNvPicPr>
          <p:nvPr>
            <p:ph type="dgm" idx="1"/>
          </p:nvPr>
        </p:nvPicPr>
        <p:blipFill>
          <a:blip r:embed="rId2" cstate="email">
            <a:extLst>
              <a:ext uri="{28A0092B-C50C-407E-A947-70E740481C1C}">
                <a14:useLocalDpi xmlns:a14="http://schemas.microsoft.com/office/drawing/2010/main"/>
              </a:ext>
            </a:extLst>
          </a:blip>
          <a:stretch>
            <a:fillRect/>
          </a:stretch>
        </p:blipFill>
        <p:spPr>
          <a:xfrm>
            <a:off x="2319826" y="1600200"/>
            <a:ext cx="4504347" cy="4495800"/>
          </a:xfrm>
          <a:prstGeom prst="rect">
            <a:avLst/>
          </a:prstGeom>
        </p:spPr>
      </p:pic>
    </p:spTree>
    <p:extLst>
      <p:ext uri="{BB962C8B-B14F-4D97-AF65-F5344CB8AC3E}">
        <p14:creationId xmlns:p14="http://schemas.microsoft.com/office/powerpoint/2010/main" val="10455958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2291B7-0D82-0400-0DCD-DFD8FE141EE4}"/>
              </a:ext>
            </a:extLst>
          </p:cNvPr>
          <p:cNvSpPr>
            <a:spLocks noGrp="1"/>
          </p:cNvSpPr>
          <p:nvPr>
            <p:ph type="title"/>
          </p:nvPr>
        </p:nvSpPr>
        <p:spPr>
          <a:xfrm>
            <a:off x="457200" y="274638"/>
            <a:ext cx="8229600" cy="1143000"/>
          </a:xfrm>
        </p:spPr>
        <p:txBody>
          <a:bodyPr wrap="square" anchor="ctr">
            <a:normAutofit/>
          </a:bodyPr>
          <a:lstStyle/>
          <a:p>
            <a:r>
              <a:rPr lang="en-GB" b="1" dirty="0"/>
              <a:t>FITBIT INSPIRE 2</a:t>
            </a:r>
          </a:p>
        </p:txBody>
      </p:sp>
      <p:pic>
        <p:nvPicPr>
          <p:cNvPr id="4" name="SmartArt Placeholder 3">
            <a:extLst>
              <a:ext uri="{FF2B5EF4-FFF2-40B4-BE49-F238E27FC236}">
                <a16:creationId xmlns:a16="http://schemas.microsoft.com/office/drawing/2014/main" id="{85DE8CA4-11D8-C320-FA68-AD1C5D6EA559}"/>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278374" y="1600200"/>
            <a:ext cx="6587252" cy="4495800"/>
          </a:xfrm>
          <a:prstGeom prst="rect">
            <a:avLst/>
          </a:prstGeom>
          <a:noFill/>
        </p:spPr>
      </p:pic>
    </p:spTree>
    <p:extLst>
      <p:ext uri="{BB962C8B-B14F-4D97-AF65-F5344CB8AC3E}">
        <p14:creationId xmlns:p14="http://schemas.microsoft.com/office/powerpoint/2010/main" val="39229254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martArt Placeholder 3">
            <a:extLst>
              <a:ext uri="{FF2B5EF4-FFF2-40B4-BE49-F238E27FC236}">
                <a16:creationId xmlns:a16="http://schemas.microsoft.com/office/drawing/2014/main" id="{9875038C-1B77-D4BF-4B35-D1B0D8B563CD}"/>
              </a:ext>
            </a:extLst>
          </p:cNvPr>
          <p:cNvPicPr>
            <a:picLocks noGrp="1" noChangeAspect="1"/>
          </p:cNvPicPr>
          <p:nvPr>
            <p:ph type="dgm" idx="4294967295"/>
          </p:nvPr>
        </p:nvPicPr>
        <p:blipFill>
          <a:blip r:embed="rId2"/>
          <a:stretch>
            <a:fillRect/>
          </a:stretch>
        </p:blipFill>
        <p:spPr>
          <a:xfrm>
            <a:off x="0" y="0"/>
            <a:ext cx="9115425" cy="6858000"/>
          </a:xfrm>
          <a:prstGeom prst="rect">
            <a:avLst/>
          </a:prstGeom>
        </p:spPr>
      </p:pic>
    </p:spTree>
    <p:extLst>
      <p:ext uri="{BB962C8B-B14F-4D97-AF65-F5344CB8AC3E}">
        <p14:creationId xmlns:p14="http://schemas.microsoft.com/office/powerpoint/2010/main" val="10313334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330B90-7CC8-432E-A220-331EABA65685}"/>
              </a:ext>
            </a:extLst>
          </p:cNvPr>
          <p:cNvSpPr>
            <a:spLocks noGrp="1"/>
          </p:cNvSpPr>
          <p:nvPr>
            <p:ph type="title"/>
          </p:nvPr>
        </p:nvSpPr>
        <p:spPr/>
        <p:txBody>
          <a:bodyPr/>
          <a:lstStyle/>
          <a:p>
            <a:r>
              <a:rPr lang="en-GB" b="1" dirty="0"/>
              <a:t>PHONE APP RECORDS DATA</a:t>
            </a:r>
          </a:p>
        </p:txBody>
      </p:sp>
      <p:pic>
        <p:nvPicPr>
          <p:cNvPr id="4" name="SmartArt Placeholder 3">
            <a:extLst>
              <a:ext uri="{FF2B5EF4-FFF2-40B4-BE49-F238E27FC236}">
                <a16:creationId xmlns:a16="http://schemas.microsoft.com/office/drawing/2014/main" id="{F5E04FFF-7C2C-F972-CC78-58608F71180E}"/>
              </a:ext>
            </a:extLst>
          </p:cNvPr>
          <p:cNvPicPr>
            <a:picLocks noGrp="1" noChangeAspect="1"/>
          </p:cNvPicPr>
          <p:nvPr>
            <p:ph type="dgm" idx="1"/>
          </p:nvPr>
        </p:nvPicPr>
        <p:blipFill>
          <a:blip r:embed="rId2" cstate="email">
            <a:extLst>
              <a:ext uri="{28A0092B-C50C-407E-A947-70E740481C1C}">
                <a14:useLocalDpi xmlns:a14="http://schemas.microsoft.com/office/drawing/2010/main"/>
              </a:ext>
            </a:extLst>
          </a:blip>
          <a:stretch>
            <a:fillRect/>
          </a:stretch>
        </p:blipFill>
        <p:spPr>
          <a:xfrm>
            <a:off x="1201529" y="1600200"/>
            <a:ext cx="6740941" cy="4495800"/>
          </a:xfrm>
          <a:prstGeom prst="rect">
            <a:avLst/>
          </a:prstGeom>
        </p:spPr>
      </p:pic>
    </p:spTree>
    <p:extLst>
      <p:ext uri="{BB962C8B-B14F-4D97-AF65-F5344CB8AC3E}">
        <p14:creationId xmlns:p14="http://schemas.microsoft.com/office/powerpoint/2010/main" val="12670376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martArt Placeholder 3">
            <a:extLst>
              <a:ext uri="{FF2B5EF4-FFF2-40B4-BE49-F238E27FC236}">
                <a16:creationId xmlns:a16="http://schemas.microsoft.com/office/drawing/2014/main" id="{A86238C3-0FFE-29E2-B63F-4CDE05AE49EE}"/>
              </a:ext>
            </a:extLst>
          </p:cNvPr>
          <p:cNvPicPr>
            <a:picLocks noGrp="1" noChangeAspect="1"/>
          </p:cNvPicPr>
          <p:nvPr>
            <p:ph type="dgm" idx="4294967295"/>
          </p:nvPr>
        </p:nvPicPr>
        <p:blipFill>
          <a:blip r:embed="rId2"/>
          <a:stretch>
            <a:fillRect/>
          </a:stretch>
        </p:blipFill>
        <p:spPr>
          <a:xfrm>
            <a:off x="228600" y="381000"/>
            <a:ext cx="8686800" cy="6172200"/>
          </a:xfrm>
          <a:prstGeom prst="rect">
            <a:avLst/>
          </a:prstGeom>
        </p:spPr>
      </p:pic>
    </p:spTree>
    <p:extLst>
      <p:ext uri="{BB962C8B-B14F-4D97-AF65-F5344CB8AC3E}">
        <p14:creationId xmlns:p14="http://schemas.microsoft.com/office/powerpoint/2010/main" val="11176879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27F7DF-1237-2C6A-D3C5-17091619FE75}"/>
              </a:ext>
            </a:extLst>
          </p:cNvPr>
          <p:cNvSpPr>
            <a:spLocks noGrp="1"/>
          </p:cNvSpPr>
          <p:nvPr>
            <p:ph type="title"/>
          </p:nvPr>
        </p:nvSpPr>
        <p:spPr/>
        <p:txBody>
          <a:bodyPr/>
          <a:lstStyle/>
          <a:p>
            <a:r>
              <a:rPr lang="en-GB" b="1" dirty="0"/>
              <a:t>MONITORS FOR PHYSICAL ENVIRONMENT </a:t>
            </a:r>
          </a:p>
        </p:txBody>
      </p:sp>
      <p:pic>
        <p:nvPicPr>
          <p:cNvPr id="4" name="SmartArt Placeholder 3">
            <a:extLst>
              <a:ext uri="{FF2B5EF4-FFF2-40B4-BE49-F238E27FC236}">
                <a16:creationId xmlns:a16="http://schemas.microsoft.com/office/drawing/2014/main" id="{741065F4-44EA-A7AB-C1E5-406EFFC1ACE2}"/>
              </a:ext>
            </a:extLst>
          </p:cNvPr>
          <p:cNvPicPr>
            <a:picLocks noGrp="1" noChangeAspect="1"/>
          </p:cNvPicPr>
          <p:nvPr>
            <p:ph type="dgm" idx="1"/>
          </p:nvPr>
        </p:nvPicPr>
        <p:blipFill>
          <a:blip r:embed="rId2" cstate="email">
            <a:extLst>
              <a:ext uri="{28A0092B-C50C-407E-A947-70E740481C1C}">
                <a14:useLocalDpi xmlns:a14="http://schemas.microsoft.com/office/drawing/2010/main"/>
              </a:ext>
            </a:extLst>
          </a:blip>
          <a:stretch>
            <a:fillRect/>
          </a:stretch>
        </p:blipFill>
        <p:spPr>
          <a:xfrm>
            <a:off x="1278241" y="1600200"/>
            <a:ext cx="6587518" cy="4495800"/>
          </a:xfrm>
          <a:prstGeom prst="rect">
            <a:avLst/>
          </a:prstGeom>
        </p:spPr>
      </p:pic>
    </p:spTree>
    <p:extLst>
      <p:ext uri="{BB962C8B-B14F-4D97-AF65-F5344CB8AC3E}">
        <p14:creationId xmlns:p14="http://schemas.microsoft.com/office/powerpoint/2010/main" val="36475870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EE887-645F-6D94-42D8-F431A627DDAE}"/>
              </a:ext>
            </a:extLst>
          </p:cNvPr>
          <p:cNvSpPr>
            <a:spLocks noGrp="1"/>
          </p:cNvSpPr>
          <p:nvPr>
            <p:ph type="title" idx="4294967295"/>
          </p:nvPr>
        </p:nvSpPr>
        <p:spPr>
          <a:xfrm>
            <a:off x="0" y="274638"/>
            <a:ext cx="8991600" cy="1143000"/>
          </a:xfrm>
        </p:spPr>
        <p:txBody>
          <a:bodyPr/>
          <a:lstStyle/>
          <a:p>
            <a:r>
              <a:rPr lang="en-GB" b="1" dirty="0"/>
              <a:t>ASSESSING WELLBEING VALUE</a:t>
            </a:r>
          </a:p>
        </p:txBody>
      </p:sp>
      <p:sp>
        <p:nvSpPr>
          <p:cNvPr id="4" name="SmartArt Placeholder 2">
            <a:extLst>
              <a:ext uri="{FF2B5EF4-FFF2-40B4-BE49-F238E27FC236}">
                <a16:creationId xmlns:a16="http://schemas.microsoft.com/office/drawing/2014/main" id="{47C7C852-8BC8-1443-B4C2-7FDE1144D3F2}"/>
              </a:ext>
            </a:extLst>
          </p:cNvPr>
          <p:cNvSpPr txBox="1">
            <a:spLocks/>
          </p:cNvSpPr>
          <p:nvPr/>
        </p:nvSpPr>
        <p:spPr bwMode="auto">
          <a:xfrm>
            <a:off x="228600" y="1752600"/>
            <a:ext cx="8534400" cy="4495800"/>
          </a:xfrm>
          <a:prstGeom prst="rect">
            <a:avLst/>
          </a:prstGeom>
          <a:noFill/>
          <a:ln w="9525">
            <a:noFill/>
            <a:miter lim="800000"/>
            <a:headEnd/>
            <a:tailEnd/>
          </a:ln>
          <a:effectLst/>
        </p:spPr>
      </p:sp>
      <p:pic>
        <p:nvPicPr>
          <p:cNvPr id="5" name="Picture 4">
            <a:extLst>
              <a:ext uri="{FF2B5EF4-FFF2-40B4-BE49-F238E27FC236}">
                <a16:creationId xmlns:a16="http://schemas.microsoft.com/office/drawing/2014/main" id="{3F614068-9D4C-00B4-D6D2-4AAC176FD14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2332351"/>
            <a:ext cx="9144000" cy="2193298"/>
          </a:xfrm>
          <a:prstGeom prst="rect">
            <a:avLst/>
          </a:prstGeom>
        </p:spPr>
      </p:pic>
    </p:spTree>
    <p:extLst>
      <p:ext uri="{BB962C8B-B14F-4D97-AF65-F5344CB8AC3E}">
        <p14:creationId xmlns:p14="http://schemas.microsoft.com/office/powerpoint/2010/main" val="10289897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itle 1">
            <a:extLst>
              <a:ext uri="{FF2B5EF4-FFF2-40B4-BE49-F238E27FC236}">
                <a16:creationId xmlns:a16="http://schemas.microsoft.com/office/drawing/2014/main" id="{D9F0CB15-5E0B-9EBA-8247-B8F13C76EAAF}"/>
              </a:ext>
            </a:extLst>
          </p:cNvPr>
          <p:cNvSpPr>
            <a:spLocks noGrp="1"/>
          </p:cNvSpPr>
          <p:nvPr>
            <p:ph type="title"/>
          </p:nvPr>
        </p:nvSpPr>
        <p:spPr>
          <a:xfrm>
            <a:off x="457200" y="274638"/>
            <a:ext cx="8229600" cy="1143000"/>
          </a:xfrm>
        </p:spPr>
        <p:txBody>
          <a:bodyPr wrap="square" anchor="ctr">
            <a:normAutofit/>
          </a:bodyPr>
          <a:lstStyle/>
          <a:p>
            <a:r>
              <a:rPr lang="en-US" b="1" dirty="0" err="1"/>
              <a:t>Cundalls</a:t>
            </a:r>
            <a:r>
              <a:rPr lang="en-US" b="1" dirty="0"/>
              <a:t> London Office</a:t>
            </a:r>
          </a:p>
        </p:txBody>
      </p:sp>
      <p:pic>
        <p:nvPicPr>
          <p:cNvPr id="4" name="Picture 3" descr="Two people sitting at a table&#10;&#10;Description automatically generated with medium confidence">
            <a:extLst>
              <a:ext uri="{FF2B5EF4-FFF2-40B4-BE49-F238E27FC236}">
                <a16:creationId xmlns:a16="http://schemas.microsoft.com/office/drawing/2014/main" id="{B0E573AD-4F90-7250-89A7-156F4AA206D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2"/>
          <a:stretch/>
        </p:blipFill>
        <p:spPr>
          <a:xfrm>
            <a:off x="251847" y="1600200"/>
            <a:ext cx="4243953" cy="4724400"/>
          </a:xfrm>
          <a:prstGeom prst="rect">
            <a:avLst/>
          </a:prstGeom>
          <a:noFill/>
        </p:spPr>
      </p:pic>
      <p:sp>
        <p:nvSpPr>
          <p:cNvPr id="34" name="Text Placeholder 3">
            <a:extLst>
              <a:ext uri="{FF2B5EF4-FFF2-40B4-BE49-F238E27FC236}">
                <a16:creationId xmlns:a16="http://schemas.microsoft.com/office/drawing/2014/main" id="{2E4344F1-19E8-AF40-FB74-A156D824E476}"/>
              </a:ext>
            </a:extLst>
          </p:cNvPr>
          <p:cNvSpPr>
            <a:spLocks noGrp="1"/>
          </p:cNvSpPr>
          <p:nvPr>
            <p:ph sz="half" idx="2"/>
          </p:nvPr>
        </p:nvSpPr>
        <p:spPr>
          <a:xfrm>
            <a:off x="4648200" y="1600200"/>
            <a:ext cx="4038600" cy="4495800"/>
          </a:xfrm>
        </p:spPr>
        <p:txBody>
          <a:bodyPr wrap="square" anchor="t">
            <a:normAutofit/>
          </a:bodyPr>
          <a:lstStyle/>
          <a:p>
            <a:r>
              <a:rPr lang="en-US" dirty="0"/>
              <a:t>BCO Report 2021 Use of Wearables in the Office</a:t>
            </a:r>
          </a:p>
          <a:p>
            <a:r>
              <a:rPr lang="en-US" dirty="0"/>
              <a:t>Biophilic office spaces with lots of daylight and views out.</a:t>
            </a:r>
          </a:p>
        </p:txBody>
      </p:sp>
    </p:spTree>
    <p:extLst>
      <p:ext uri="{BB962C8B-B14F-4D97-AF65-F5344CB8AC3E}">
        <p14:creationId xmlns:p14="http://schemas.microsoft.com/office/powerpoint/2010/main" val="7974605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290F35-7AFC-EF23-01A9-85622A7FF2DD}"/>
              </a:ext>
            </a:extLst>
          </p:cNvPr>
          <p:cNvSpPr>
            <a:spLocks noGrp="1"/>
          </p:cNvSpPr>
          <p:nvPr>
            <p:ph type="title"/>
          </p:nvPr>
        </p:nvSpPr>
        <p:spPr>
          <a:xfrm>
            <a:off x="457200" y="274638"/>
            <a:ext cx="8229600" cy="1143000"/>
          </a:xfrm>
        </p:spPr>
        <p:txBody>
          <a:bodyPr wrap="square" anchor="ctr">
            <a:normAutofit/>
          </a:bodyPr>
          <a:lstStyle/>
          <a:p>
            <a:r>
              <a:rPr lang="en-GB" b="1" dirty="0" err="1"/>
              <a:t>Hilson</a:t>
            </a:r>
            <a:r>
              <a:rPr lang="en-GB" b="1" dirty="0"/>
              <a:t> Moran –Manchester </a:t>
            </a:r>
          </a:p>
        </p:txBody>
      </p:sp>
      <p:pic>
        <p:nvPicPr>
          <p:cNvPr id="4" name="SmartArt Placeholder 3">
            <a:extLst>
              <a:ext uri="{FF2B5EF4-FFF2-40B4-BE49-F238E27FC236}">
                <a16:creationId xmlns:a16="http://schemas.microsoft.com/office/drawing/2014/main" id="{71EF2AB1-18A1-6ABC-2367-FCABE80AA3F7}"/>
              </a:ext>
            </a:extLst>
          </p:cNvPr>
          <p:cNvPicPr>
            <a:picLocks noGrp="1" noChangeAspect="1"/>
          </p:cNvPicPr>
          <p:nvPr>
            <p:ph sz="half" idx="1"/>
          </p:nvPr>
        </p:nvPicPr>
        <p:blipFill rotWithShape="1">
          <a:blip r:embed="rId2" cstate="email">
            <a:extLst>
              <a:ext uri="{28A0092B-C50C-407E-A947-70E740481C1C}">
                <a14:useLocalDpi xmlns:a14="http://schemas.microsoft.com/office/drawing/2010/main"/>
              </a:ext>
            </a:extLst>
          </a:blip>
          <a:srcRect b="-2"/>
          <a:stretch/>
        </p:blipFill>
        <p:spPr>
          <a:xfrm>
            <a:off x="335797" y="1605887"/>
            <a:ext cx="4312403" cy="4800600"/>
          </a:xfrm>
          <a:prstGeom prst="rect">
            <a:avLst/>
          </a:prstGeom>
          <a:noFill/>
        </p:spPr>
      </p:pic>
      <p:sp>
        <p:nvSpPr>
          <p:cNvPr id="5" name="Text Placeholder 4">
            <a:extLst>
              <a:ext uri="{FF2B5EF4-FFF2-40B4-BE49-F238E27FC236}">
                <a16:creationId xmlns:a16="http://schemas.microsoft.com/office/drawing/2014/main" id="{2437D83E-FDAC-926A-B7E8-DFB93B564650}"/>
              </a:ext>
            </a:extLst>
          </p:cNvPr>
          <p:cNvSpPr>
            <a:spLocks noGrp="1"/>
          </p:cNvSpPr>
          <p:nvPr>
            <p:ph sz="half" idx="2"/>
          </p:nvPr>
        </p:nvSpPr>
        <p:spPr>
          <a:xfrm>
            <a:off x="4648200" y="1600200"/>
            <a:ext cx="4038600" cy="4495800"/>
          </a:xfrm>
        </p:spPr>
        <p:txBody>
          <a:bodyPr wrap="square" anchor="t">
            <a:normAutofit/>
          </a:bodyPr>
          <a:lstStyle/>
          <a:p>
            <a:r>
              <a:rPr lang="en-GB" dirty="0"/>
              <a:t>BCO Report 2021 Use of Wearables in the Office</a:t>
            </a:r>
          </a:p>
          <a:p>
            <a:endParaRPr lang="en-GB" dirty="0"/>
          </a:p>
          <a:p>
            <a:r>
              <a:rPr lang="en-GB" dirty="0"/>
              <a:t>Company issue wearables to their employees</a:t>
            </a:r>
          </a:p>
        </p:txBody>
      </p:sp>
    </p:spTree>
    <p:extLst>
      <p:ext uri="{BB962C8B-B14F-4D97-AF65-F5344CB8AC3E}">
        <p14:creationId xmlns:p14="http://schemas.microsoft.com/office/powerpoint/2010/main" val="17614097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SmartArt Placeholder 7">
            <a:extLst>
              <a:ext uri="{FF2B5EF4-FFF2-40B4-BE49-F238E27FC236}">
                <a16:creationId xmlns:a16="http://schemas.microsoft.com/office/drawing/2014/main" id="{84A9BC39-7C57-A1D5-760F-FEC6A1B7B7AC}"/>
              </a:ext>
            </a:extLst>
          </p:cNvPr>
          <p:cNvPicPr>
            <a:picLocks noGrp="1" noChangeAspect="1"/>
          </p:cNvPicPr>
          <p:nvPr>
            <p:ph type="dgm" idx="4294967295"/>
          </p:nvPr>
        </p:nvPicPr>
        <p:blipFill>
          <a:blip r:embed="rId2"/>
          <a:stretch>
            <a:fillRect/>
          </a:stretch>
        </p:blipFill>
        <p:spPr>
          <a:xfrm>
            <a:off x="0" y="27296"/>
            <a:ext cx="9144000" cy="6855594"/>
          </a:xfrm>
          <a:prstGeom prst="rect">
            <a:avLst/>
          </a:prstGeom>
        </p:spPr>
      </p:pic>
    </p:spTree>
    <p:extLst>
      <p:ext uri="{BB962C8B-B14F-4D97-AF65-F5344CB8AC3E}">
        <p14:creationId xmlns:p14="http://schemas.microsoft.com/office/powerpoint/2010/main" val="42332387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F7D918-34BD-24CA-AD02-AF0EFF1F4C89}"/>
              </a:ext>
            </a:extLst>
          </p:cNvPr>
          <p:cNvSpPr>
            <a:spLocks noGrp="1"/>
          </p:cNvSpPr>
          <p:nvPr>
            <p:ph type="title"/>
          </p:nvPr>
        </p:nvSpPr>
        <p:spPr/>
        <p:txBody>
          <a:bodyPr/>
          <a:lstStyle/>
          <a:p>
            <a:r>
              <a:rPr lang="en-GB" b="1" dirty="0"/>
              <a:t>BIOPHILIC WORK PLACE</a:t>
            </a:r>
          </a:p>
        </p:txBody>
      </p:sp>
      <p:pic>
        <p:nvPicPr>
          <p:cNvPr id="4" name="SmartArt Placeholder 3">
            <a:extLst>
              <a:ext uri="{FF2B5EF4-FFF2-40B4-BE49-F238E27FC236}">
                <a16:creationId xmlns:a16="http://schemas.microsoft.com/office/drawing/2014/main" id="{5D9B31A9-9885-3B69-AEDC-E1F01223F229}"/>
              </a:ext>
            </a:extLst>
          </p:cNvPr>
          <p:cNvPicPr>
            <a:picLocks noGrp="1" noChangeAspect="1"/>
          </p:cNvPicPr>
          <p:nvPr>
            <p:ph type="dgm" idx="1"/>
          </p:nvPr>
        </p:nvPicPr>
        <p:blipFill>
          <a:blip r:embed="rId2" cstate="email">
            <a:extLst>
              <a:ext uri="{28A0092B-C50C-407E-A947-70E740481C1C}">
                <a14:useLocalDpi xmlns:a14="http://schemas.microsoft.com/office/drawing/2010/main"/>
              </a:ext>
            </a:extLst>
          </a:blip>
          <a:stretch>
            <a:fillRect/>
          </a:stretch>
        </p:blipFill>
        <p:spPr>
          <a:xfrm>
            <a:off x="647700" y="1295400"/>
            <a:ext cx="7848600" cy="5383036"/>
          </a:xfrm>
          <a:prstGeom prst="rect">
            <a:avLst/>
          </a:prstGeom>
        </p:spPr>
      </p:pic>
    </p:spTree>
    <p:extLst>
      <p:ext uri="{BB962C8B-B14F-4D97-AF65-F5344CB8AC3E}">
        <p14:creationId xmlns:p14="http://schemas.microsoft.com/office/powerpoint/2010/main" val="5246590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A654F7-4F06-16F5-7733-01CD25C4F00C}"/>
              </a:ext>
            </a:extLst>
          </p:cNvPr>
          <p:cNvSpPr>
            <a:spLocks noGrp="1"/>
          </p:cNvSpPr>
          <p:nvPr>
            <p:ph type="title"/>
          </p:nvPr>
        </p:nvSpPr>
        <p:spPr>
          <a:xfrm>
            <a:off x="76200" y="274638"/>
            <a:ext cx="8991600" cy="1143000"/>
          </a:xfrm>
        </p:spPr>
        <p:txBody>
          <a:bodyPr/>
          <a:lstStyle/>
          <a:p>
            <a:r>
              <a:rPr lang="en-GB" b="1" dirty="0"/>
              <a:t>OFFICE FLOOR PLAN AT PLP Architecture</a:t>
            </a:r>
          </a:p>
        </p:txBody>
      </p:sp>
      <p:pic>
        <p:nvPicPr>
          <p:cNvPr id="4" name="SmartArt Placeholder 3">
            <a:extLst>
              <a:ext uri="{FF2B5EF4-FFF2-40B4-BE49-F238E27FC236}">
                <a16:creationId xmlns:a16="http://schemas.microsoft.com/office/drawing/2014/main" id="{BD863FC8-A612-DBFD-2586-CE1AE761ABB4}"/>
              </a:ext>
            </a:extLst>
          </p:cNvPr>
          <p:cNvPicPr>
            <a:picLocks noGrp="1" noChangeAspect="1"/>
          </p:cNvPicPr>
          <p:nvPr>
            <p:ph type="dgm" idx="1"/>
          </p:nvPr>
        </p:nvPicPr>
        <p:blipFill>
          <a:blip r:embed="rId2"/>
          <a:stretch>
            <a:fillRect/>
          </a:stretch>
        </p:blipFill>
        <p:spPr>
          <a:xfrm>
            <a:off x="228600" y="1905000"/>
            <a:ext cx="8610600" cy="4572000"/>
          </a:xfrm>
          <a:prstGeom prst="rect">
            <a:avLst/>
          </a:prstGeom>
        </p:spPr>
      </p:pic>
    </p:spTree>
    <p:extLst>
      <p:ext uri="{BB962C8B-B14F-4D97-AF65-F5344CB8AC3E}">
        <p14:creationId xmlns:p14="http://schemas.microsoft.com/office/powerpoint/2010/main" val="42223873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8F10A9-A170-441F-7AFA-C188ABA63C8B}"/>
              </a:ext>
            </a:extLst>
          </p:cNvPr>
          <p:cNvSpPr>
            <a:spLocks noGrp="1"/>
          </p:cNvSpPr>
          <p:nvPr>
            <p:ph type="title"/>
          </p:nvPr>
        </p:nvSpPr>
        <p:spPr/>
        <p:txBody>
          <a:bodyPr/>
          <a:lstStyle/>
          <a:p>
            <a:r>
              <a:rPr lang="en-GB" b="1" dirty="0"/>
              <a:t>SETTINGS FOR RESEARCH</a:t>
            </a:r>
          </a:p>
        </p:txBody>
      </p:sp>
      <p:pic>
        <p:nvPicPr>
          <p:cNvPr id="4" name="SmartArt Placeholder 3">
            <a:extLst>
              <a:ext uri="{FF2B5EF4-FFF2-40B4-BE49-F238E27FC236}">
                <a16:creationId xmlns:a16="http://schemas.microsoft.com/office/drawing/2014/main" id="{4423C215-D75B-268C-15A5-A877ADF7ECC1}"/>
              </a:ext>
            </a:extLst>
          </p:cNvPr>
          <p:cNvPicPr>
            <a:picLocks noGrp="1" noChangeAspect="1"/>
          </p:cNvPicPr>
          <p:nvPr>
            <p:ph type="dgm" idx="1"/>
          </p:nvPr>
        </p:nvPicPr>
        <p:blipFill>
          <a:blip r:embed="rId2"/>
          <a:stretch>
            <a:fillRect/>
          </a:stretch>
        </p:blipFill>
        <p:spPr>
          <a:xfrm>
            <a:off x="457200" y="1295400"/>
            <a:ext cx="8382000" cy="5410200"/>
          </a:xfrm>
          <a:prstGeom prst="rect">
            <a:avLst/>
          </a:prstGeom>
        </p:spPr>
      </p:pic>
    </p:spTree>
    <p:extLst>
      <p:ext uri="{BB962C8B-B14F-4D97-AF65-F5344CB8AC3E}">
        <p14:creationId xmlns:p14="http://schemas.microsoft.com/office/powerpoint/2010/main" val="15762972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74638"/>
            <a:ext cx="8229600" cy="1143000"/>
          </a:xfrm>
        </p:spPr>
        <p:txBody>
          <a:bodyPr wrap="square" anchor="ctr">
            <a:normAutofit/>
          </a:bodyPr>
          <a:lstStyle/>
          <a:p>
            <a:r>
              <a:rPr lang="en-GB" b="1" dirty="0"/>
              <a:t>TEAM</a:t>
            </a:r>
            <a:endParaRPr lang="tr-TR" b="1" dirty="0"/>
          </a:p>
        </p:txBody>
      </p:sp>
      <p:graphicFrame>
        <p:nvGraphicFramePr>
          <p:cNvPr id="5" name="2 İçerik Yer Tutucusu">
            <a:extLst>
              <a:ext uri="{FF2B5EF4-FFF2-40B4-BE49-F238E27FC236}">
                <a16:creationId xmlns:a16="http://schemas.microsoft.com/office/drawing/2014/main" id="{9D08B814-6707-E2ED-D1C2-DB09F61FB7E1}"/>
              </a:ext>
            </a:extLst>
          </p:cNvPr>
          <p:cNvGraphicFramePr>
            <a:graphicFrameLocks noGrp="1"/>
          </p:cNvGraphicFramePr>
          <p:nvPr>
            <p:ph type="dgm" idx="1"/>
            <p:extLst>
              <p:ext uri="{D42A27DB-BD31-4B8C-83A1-F6EECF244321}">
                <p14:modId xmlns:p14="http://schemas.microsoft.com/office/powerpoint/2010/main" val="3519792284"/>
              </p:ext>
            </p:extLst>
          </p:nvPr>
        </p:nvGraphicFramePr>
        <p:xfrm>
          <a:off x="457200" y="1600200"/>
          <a:ext cx="8229600" cy="4495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F19DB-D5AD-C819-271F-018BD293E533}"/>
              </a:ext>
            </a:extLst>
          </p:cNvPr>
          <p:cNvSpPr>
            <a:spLocks noGrp="1"/>
          </p:cNvSpPr>
          <p:nvPr>
            <p:ph type="title"/>
          </p:nvPr>
        </p:nvSpPr>
        <p:spPr/>
        <p:txBody>
          <a:bodyPr/>
          <a:lstStyle/>
          <a:p>
            <a:r>
              <a:rPr lang="en-GB" b="1" dirty="0"/>
              <a:t>USERS COMMENTS</a:t>
            </a:r>
          </a:p>
        </p:txBody>
      </p:sp>
      <p:pic>
        <p:nvPicPr>
          <p:cNvPr id="4" name="SmartArt Placeholder 3">
            <a:extLst>
              <a:ext uri="{FF2B5EF4-FFF2-40B4-BE49-F238E27FC236}">
                <a16:creationId xmlns:a16="http://schemas.microsoft.com/office/drawing/2014/main" id="{E0132616-E1F3-9661-A577-92A20566BA94}"/>
              </a:ext>
            </a:extLst>
          </p:cNvPr>
          <p:cNvPicPr>
            <a:picLocks noGrp="1" noChangeAspect="1"/>
          </p:cNvPicPr>
          <p:nvPr>
            <p:ph type="dgm" idx="1"/>
          </p:nvPr>
        </p:nvPicPr>
        <p:blipFill rotWithShape="1">
          <a:blip r:embed="rId2"/>
          <a:srcRect l="-909" t="-1449" r="14545" b="1449"/>
          <a:stretch/>
        </p:blipFill>
        <p:spPr>
          <a:xfrm>
            <a:off x="152400" y="1295400"/>
            <a:ext cx="8686800" cy="5257800"/>
          </a:xfrm>
          <a:prstGeom prst="rect">
            <a:avLst/>
          </a:prstGeom>
        </p:spPr>
      </p:pic>
    </p:spTree>
    <p:extLst>
      <p:ext uri="{BB962C8B-B14F-4D97-AF65-F5344CB8AC3E}">
        <p14:creationId xmlns:p14="http://schemas.microsoft.com/office/powerpoint/2010/main" val="5506346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CABE29-8220-F539-3F31-679D85496F54}"/>
              </a:ext>
            </a:extLst>
          </p:cNvPr>
          <p:cNvSpPr>
            <a:spLocks noGrp="1"/>
          </p:cNvSpPr>
          <p:nvPr>
            <p:ph type="title"/>
          </p:nvPr>
        </p:nvSpPr>
        <p:spPr/>
        <p:txBody>
          <a:bodyPr/>
          <a:lstStyle/>
          <a:p>
            <a:r>
              <a:rPr lang="en-GB" b="1" dirty="0"/>
              <a:t>FUTURE</a:t>
            </a:r>
          </a:p>
        </p:txBody>
      </p:sp>
      <p:pic>
        <p:nvPicPr>
          <p:cNvPr id="4" name="Content Placeholder 3">
            <a:extLst>
              <a:ext uri="{FF2B5EF4-FFF2-40B4-BE49-F238E27FC236}">
                <a16:creationId xmlns:a16="http://schemas.microsoft.com/office/drawing/2014/main" id="{989A8F1E-4BF0-D3D4-EA15-E3FA35E5D267}"/>
              </a:ext>
            </a:extLst>
          </p:cNvPr>
          <p:cNvPicPr>
            <a:picLocks noGrp="1" noChangeAspect="1"/>
          </p:cNvPicPr>
          <p:nvPr>
            <p:ph idx="1"/>
          </p:nvPr>
        </p:nvPicPr>
        <p:blipFill rotWithShape="1">
          <a:blip r:embed="rId2"/>
          <a:srcRect t="11921" r="4629"/>
          <a:stretch/>
        </p:blipFill>
        <p:spPr>
          <a:xfrm>
            <a:off x="167146" y="1295400"/>
            <a:ext cx="8809708" cy="5334000"/>
          </a:xfrm>
          <a:prstGeom prst="rect">
            <a:avLst/>
          </a:prstGeom>
        </p:spPr>
      </p:pic>
    </p:spTree>
    <p:extLst>
      <p:ext uri="{BB962C8B-B14F-4D97-AF65-F5344CB8AC3E}">
        <p14:creationId xmlns:p14="http://schemas.microsoft.com/office/powerpoint/2010/main" val="16225384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D19731B-FB95-F9B0-7066-2C0850963CB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857250"/>
            <a:ext cx="9144000" cy="5143500"/>
          </a:xfrm>
          <a:prstGeom prst="rect">
            <a:avLst/>
          </a:prstGeom>
        </p:spPr>
      </p:pic>
      <p:sp>
        <p:nvSpPr>
          <p:cNvPr id="6" name="TextBox 5">
            <a:extLst>
              <a:ext uri="{FF2B5EF4-FFF2-40B4-BE49-F238E27FC236}">
                <a16:creationId xmlns:a16="http://schemas.microsoft.com/office/drawing/2014/main" id="{475E0600-F0E4-1AC7-F268-8E9AE64BDC69}"/>
              </a:ext>
            </a:extLst>
          </p:cNvPr>
          <p:cNvSpPr txBox="1"/>
          <p:nvPr/>
        </p:nvSpPr>
        <p:spPr>
          <a:xfrm rot="10800000" flipH="1" flipV="1">
            <a:off x="4670102" y="6324600"/>
            <a:ext cx="3989321" cy="369332"/>
          </a:xfrm>
          <a:prstGeom prst="rect">
            <a:avLst/>
          </a:prstGeom>
          <a:noFill/>
        </p:spPr>
        <p:txBody>
          <a:bodyPr wrap="square">
            <a:spAutoFit/>
          </a:bodyPr>
          <a:lstStyle/>
          <a:p>
            <a:r>
              <a:rPr lang="en-GB" dirty="0"/>
              <a:t>@nbbjdesign</a:t>
            </a:r>
          </a:p>
        </p:txBody>
      </p:sp>
    </p:spTree>
    <p:extLst>
      <p:ext uri="{BB962C8B-B14F-4D97-AF65-F5344CB8AC3E}">
        <p14:creationId xmlns:p14="http://schemas.microsoft.com/office/powerpoint/2010/main" val="10333823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B496E3-DB6B-9377-DAB6-53C4CE938BBD}"/>
              </a:ext>
            </a:extLst>
          </p:cNvPr>
          <p:cNvSpPr>
            <a:spLocks noGrp="1"/>
          </p:cNvSpPr>
          <p:nvPr>
            <p:ph type="title"/>
          </p:nvPr>
        </p:nvSpPr>
        <p:spPr>
          <a:xfrm>
            <a:off x="457200" y="273050"/>
            <a:ext cx="3008313" cy="1162050"/>
          </a:xfrm>
        </p:spPr>
        <p:txBody>
          <a:bodyPr wrap="square" anchor="b">
            <a:normAutofit/>
          </a:bodyPr>
          <a:lstStyle/>
          <a:p>
            <a:r>
              <a:rPr lang="en-GB" sz="3200" b="1" dirty="0"/>
              <a:t>WINDOW VIEWS</a:t>
            </a:r>
          </a:p>
        </p:txBody>
      </p:sp>
      <p:pic>
        <p:nvPicPr>
          <p:cNvPr id="4" name="SmartArt Placeholder 3">
            <a:extLst>
              <a:ext uri="{FF2B5EF4-FFF2-40B4-BE49-F238E27FC236}">
                <a16:creationId xmlns:a16="http://schemas.microsoft.com/office/drawing/2014/main" id="{B8112A1B-4EEA-47AD-E322-F6BB1BEEFDD8}"/>
              </a:ext>
            </a:extLst>
          </p:cNvPr>
          <p:cNvPicPr>
            <a:picLocks noGrp="1" noChangeAspect="1"/>
          </p:cNvPicPr>
          <p:nvPr>
            <p:ph idx="1"/>
          </p:nvPr>
        </p:nvPicPr>
        <p:blipFill rotWithShape="1">
          <a:blip r:embed="rId2" cstate="email">
            <a:extLst>
              <a:ext uri="{28A0092B-C50C-407E-A947-70E740481C1C}">
                <a14:useLocalDpi xmlns:a14="http://schemas.microsoft.com/office/drawing/2010/main"/>
              </a:ext>
            </a:extLst>
          </a:blip>
          <a:srcRect r="-2"/>
          <a:stretch/>
        </p:blipFill>
        <p:spPr>
          <a:xfrm>
            <a:off x="3575050" y="273050"/>
            <a:ext cx="5111750" cy="5853113"/>
          </a:xfrm>
          <a:prstGeom prst="rect">
            <a:avLst/>
          </a:prstGeom>
          <a:noFill/>
        </p:spPr>
      </p:pic>
      <p:sp>
        <p:nvSpPr>
          <p:cNvPr id="9" name="Text Placeholder 3">
            <a:extLst>
              <a:ext uri="{FF2B5EF4-FFF2-40B4-BE49-F238E27FC236}">
                <a16:creationId xmlns:a16="http://schemas.microsoft.com/office/drawing/2014/main" id="{257EFD5A-7D76-BA21-9083-3719422250D5}"/>
              </a:ext>
            </a:extLst>
          </p:cNvPr>
          <p:cNvSpPr>
            <a:spLocks noGrp="1"/>
          </p:cNvSpPr>
          <p:nvPr>
            <p:ph type="body" sz="half" idx="2"/>
          </p:nvPr>
        </p:nvSpPr>
        <p:spPr>
          <a:xfrm>
            <a:off x="457200" y="1435100"/>
            <a:ext cx="3008313" cy="4691063"/>
          </a:xfrm>
        </p:spPr>
        <p:txBody>
          <a:bodyPr/>
          <a:lstStyle/>
          <a:p>
            <a:r>
              <a:rPr lang="en-US" sz="3200" dirty="0"/>
              <a:t>Transients are important and wearables can indicate momentary changes in wellbeing.</a:t>
            </a:r>
          </a:p>
        </p:txBody>
      </p:sp>
    </p:spTree>
    <p:extLst>
      <p:ext uri="{BB962C8B-B14F-4D97-AF65-F5344CB8AC3E}">
        <p14:creationId xmlns:p14="http://schemas.microsoft.com/office/powerpoint/2010/main" val="16701567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standing in a room with people sitting in chairs&#10;&#10;Description automatically generated with low confidence">
            <a:extLst>
              <a:ext uri="{FF2B5EF4-FFF2-40B4-BE49-F238E27FC236}">
                <a16:creationId xmlns:a16="http://schemas.microsoft.com/office/drawing/2014/main" id="{1C15E3D3-392B-0B54-A9F0-172188E41DD0}"/>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8003" y="1137"/>
            <a:ext cx="9180394" cy="6856863"/>
          </a:xfrm>
          <a:prstGeom prst="rect">
            <a:avLst/>
          </a:prstGeom>
          <a:noFill/>
        </p:spPr>
      </p:pic>
      <p:sp>
        <p:nvSpPr>
          <p:cNvPr id="6" name="Title 4">
            <a:extLst>
              <a:ext uri="{FF2B5EF4-FFF2-40B4-BE49-F238E27FC236}">
                <a16:creationId xmlns:a16="http://schemas.microsoft.com/office/drawing/2014/main" id="{3BA51631-DB5A-F121-6EE3-693CB02EA105}"/>
              </a:ext>
            </a:extLst>
          </p:cNvPr>
          <p:cNvSpPr txBox="1">
            <a:spLocks/>
          </p:cNvSpPr>
          <p:nvPr/>
        </p:nvSpPr>
        <p:spPr bwMode="auto">
          <a:xfrm>
            <a:off x="5715000" y="-11373"/>
            <a:ext cx="3581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normAutofit/>
          </a:bodyPr>
          <a:lstStyle>
            <a:lvl1pPr algn="ctr" rtl="0" fontAlgn="base">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a:lstStyle>
          <a:p>
            <a:pPr algn="just" eaLnBrk="1" hangingPunct="1"/>
            <a:r>
              <a:rPr lang="en-GB" kern="0"/>
              <a:t>@nbbjdesign</a:t>
            </a:r>
            <a:endParaRPr lang="en-GB" kern="0" dirty="0"/>
          </a:p>
        </p:txBody>
      </p:sp>
    </p:spTree>
    <p:extLst>
      <p:ext uri="{BB962C8B-B14F-4D97-AF65-F5344CB8AC3E}">
        <p14:creationId xmlns:p14="http://schemas.microsoft.com/office/powerpoint/2010/main" val="15257362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F729BFF4-B9A7-FA03-C7F3-50B11EAAB9E7}"/>
              </a:ext>
            </a:extLst>
          </p:cNvPr>
          <p:cNvPicPr>
            <a:picLocks noGrp="1" noChangeAspect="1"/>
          </p:cNvPicPr>
          <p:nvPr>
            <p:ph idx="4294967295"/>
          </p:nvPr>
        </p:nvPicPr>
        <p:blipFill>
          <a:blip r:embed="rId2" cstate="email">
            <a:extLst>
              <a:ext uri="{28A0092B-C50C-407E-A947-70E740481C1C}">
                <a14:useLocalDpi xmlns:a14="http://schemas.microsoft.com/office/drawing/2010/main"/>
              </a:ext>
            </a:extLst>
          </a:blip>
          <a:stretch>
            <a:fillRect/>
          </a:stretch>
        </p:blipFill>
        <p:spPr>
          <a:xfrm>
            <a:off x="0" y="0"/>
            <a:ext cx="9179397" cy="6858000"/>
          </a:xfrm>
          <a:prstGeom prst="rect">
            <a:avLst/>
          </a:prstGeom>
        </p:spPr>
      </p:pic>
      <p:sp>
        <p:nvSpPr>
          <p:cNvPr id="6" name="TextBox 5">
            <a:extLst>
              <a:ext uri="{FF2B5EF4-FFF2-40B4-BE49-F238E27FC236}">
                <a16:creationId xmlns:a16="http://schemas.microsoft.com/office/drawing/2014/main" id="{4A2C2CD1-E388-4683-4DB6-CE132A0F8582}"/>
              </a:ext>
            </a:extLst>
          </p:cNvPr>
          <p:cNvSpPr txBox="1"/>
          <p:nvPr/>
        </p:nvSpPr>
        <p:spPr>
          <a:xfrm>
            <a:off x="7543800" y="152400"/>
            <a:ext cx="1600200" cy="369332"/>
          </a:xfrm>
          <a:prstGeom prst="rect">
            <a:avLst/>
          </a:prstGeom>
          <a:noFill/>
        </p:spPr>
        <p:txBody>
          <a:bodyPr wrap="square">
            <a:spAutoFit/>
          </a:bodyPr>
          <a:lstStyle/>
          <a:p>
            <a:r>
              <a:rPr lang="en-GB" dirty="0"/>
              <a:t>@nbbjdesign</a:t>
            </a:r>
          </a:p>
        </p:txBody>
      </p:sp>
    </p:spTree>
    <p:extLst>
      <p:ext uri="{BB962C8B-B14F-4D97-AF65-F5344CB8AC3E}">
        <p14:creationId xmlns:p14="http://schemas.microsoft.com/office/powerpoint/2010/main" val="21010025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8399987A-5C94-4464-55EC-66FE59D1DF08}"/>
              </a:ext>
            </a:extLst>
          </p:cNvPr>
          <p:cNvPicPr>
            <a:picLocks noGrp="1" noChangeAspect="1"/>
          </p:cNvPicPr>
          <p:nvPr>
            <p:ph idx="1"/>
          </p:nvPr>
        </p:nvPicPr>
        <p:blipFill rotWithShape="1">
          <a:blip r:embed="rId2" cstate="email">
            <a:extLst>
              <a:ext uri="{28A0092B-C50C-407E-A947-70E740481C1C}">
                <a14:useLocalDpi xmlns:a14="http://schemas.microsoft.com/office/drawing/2010/main"/>
              </a:ext>
            </a:extLst>
          </a:blip>
          <a:stretch/>
        </p:blipFill>
        <p:spPr>
          <a:xfrm>
            <a:off x="9099" y="0"/>
            <a:ext cx="9076266" cy="6858000"/>
          </a:xfrm>
          <a:prstGeom prst="rect">
            <a:avLst/>
          </a:prstGeom>
          <a:noFill/>
        </p:spPr>
      </p:pic>
      <p:sp>
        <p:nvSpPr>
          <p:cNvPr id="5" name="Title 1">
            <a:extLst>
              <a:ext uri="{FF2B5EF4-FFF2-40B4-BE49-F238E27FC236}">
                <a16:creationId xmlns:a16="http://schemas.microsoft.com/office/drawing/2014/main" id="{F587F474-55E4-7453-5F8F-137B4ABF23C6}"/>
              </a:ext>
            </a:extLst>
          </p:cNvPr>
          <p:cNvSpPr txBox="1">
            <a:spLocks/>
          </p:cNvSpPr>
          <p:nvPr/>
        </p:nvSpPr>
        <p:spPr bwMode="auto">
          <a:xfrm>
            <a:off x="6934200" y="6172200"/>
            <a:ext cx="2057400" cy="6858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normAutofit/>
          </a:bodyPr>
          <a:lstStyle>
            <a:lvl1pPr algn="ctr" rtl="0" fontAlgn="base">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a:lstStyle>
          <a:p>
            <a:pPr eaLnBrk="1" hangingPunct="1"/>
            <a:r>
              <a:rPr lang="en-GB" sz="2400" kern="0" dirty="0">
                <a:effectLst/>
              </a:rPr>
              <a:t>@</a:t>
            </a:r>
            <a:r>
              <a:rPr lang="en-GB" sz="2400" kern="0" dirty="0" err="1">
                <a:effectLst/>
              </a:rPr>
              <a:t>nbbjdesign</a:t>
            </a:r>
            <a:endParaRPr lang="en-US" sz="2400" kern="0" dirty="0">
              <a:effectLst/>
            </a:endParaRPr>
          </a:p>
        </p:txBody>
      </p:sp>
    </p:spTree>
    <p:extLst>
      <p:ext uri="{BB962C8B-B14F-4D97-AF65-F5344CB8AC3E}">
        <p14:creationId xmlns:p14="http://schemas.microsoft.com/office/powerpoint/2010/main" val="20642434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E307F51-EA8F-FF8F-3AD4-34CB6D874B8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3648"/>
            <a:ext cx="9144000" cy="6844352"/>
          </a:xfrm>
          <a:prstGeom prst="rect">
            <a:avLst/>
          </a:prstGeom>
        </p:spPr>
      </p:pic>
      <p:sp>
        <p:nvSpPr>
          <p:cNvPr id="6" name="TextBox 5">
            <a:extLst>
              <a:ext uri="{FF2B5EF4-FFF2-40B4-BE49-F238E27FC236}">
                <a16:creationId xmlns:a16="http://schemas.microsoft.com/office/drawing/2014/main" id="{1DCC2B4B-66FB-5339-09D3-5E2C05917F24}"/>
              </a:ext>
            </a:extLst>
          </p:cNvPr>
          <p:cNvSpPr txBox="1"/>
          <p:nvPr/>
        </p:nvSpPr>
        <p:spPr>
          <a:xfrm>
            <a:off x="7543800" y="6400800"/>
            <a:ext cx="1676400" cy="369332"/>
          </a:xfrm>
          <a:prstGeom prst="rect">
            <a:avLst/>
          </a:prstGeom>
          <a:noFill/>
        </p:spPr>
        <p:txBody>
          <a:bodyPr wrap="square">
            <a:spAutoFit/>
          </a:bodyPr>
          <a:lstStyle/>
          <a:p>
            <a:r>
              <a:rPr lang="en-GB" dirty="0">
                <a:solidFill>
                  <a:schemeClr val="accent6">
                    <a:lumMod val="50000"/>
                  </a:schemeClr>
                </a:solidFill>
              </a:rPr>
              <a:t>@nbbjdesign</a:t>
            </a:r>
          </a:p>
        </p:txBody>
      </p:sp>
    </p:spTree>
    <p:extLst>
      <p:ext uri="{BB962C8B-B14F-4D97-AF65-F5344CB8AC3E}">
        <p14:creationId xmlns:p14="http://schemas.microsoft.com/office/powerpoint/2010/main" val="311683589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0DB9887-7A3C-3551-CA49-0F4066896B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6" name="TextBox 5">
            <a:extLst>
              <a:ext uri="{FF2B5EF4-FFF2-40B4-BE49-F238E27FC236}">
                <a16:creationId xmlns:a16="http://schemas.microsoft.com/office/drawing/2014/main" id="{3084D5B5-F7BE-FB74-C960-147EF665EA0E}"/>
              </a:ext>
            </a:extLst>
          </p:cNvPr>
          <p:cNvSpPr txBox="1"/>
          <p:nvPr/>
        </p:nvSpPr>
        <p:spPr>
          <a:xfrm>
            <a:off x="6934200" y="6400800"/>
            <a:ext cx="1774958" cy="369332"/>
          </a:xfrm>
          <a:prstGeom prst="rect">
            <a:avLst/>
          </a:prstGeom>
          <a:noFill/>
        </p:spPr>
        <p:txBody>
          <a:bodyPr wrap="square">
            <a:spAutoFit/>
          </a:bodyPr>
          <a:lstStyle/>
          <a:p>
            <a:r>
              <a:rPr lang="en-GB" dirty="0"/>
              <a:t>@nbbjdesign</a:t>
            </a:r>
          </a:p>
        </p:txBody>
      </p:sp>
    </p:spTree>
    <p:extLst>
      <p:ext uri="{BB962C8B-B14F-4D97-AF65-F5344CB8AC3E}">
        <p14:creationId xmlns:p14="http://schemas.microsoft.com/office/powerpoint/2010/main" val="302047093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0F3B56E-DF8E-3A9C-8CE2-8A6B2D1EEE8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76200"/>
            <a:ext cx="9144000" cy="6781800"/>
          </a:xfrm>
          <a:prstGeom prst="rect">
            <a:avLst/>
          </a:prstGeom>
        </p:spPr>
      </p:pic>
      <p:sp>
        <p:nvSpPr>
          <p:cNvPr id="6" name="TextBox 5">
            <a:extLst>
              <a:ext uri="{FF2B5EF4-FFF2-40B4-BE49-F238E27FC236}">
                <a16:creationId xmlns:a16="http://schemas.microsoft.com/office/drawing/2014/main" id="{59558B59-6394-0070-5124-28A7A4938CD3}"/>
              </a:ext>
            </a:extLst>
          </p:cNvPr>
          <p:cNvSpPr txBox="1"/>
          <p:nvPr/>
        </p:nvSpPr>
        <p:spPr>
          <a:xfrm>
            <a:off x="2667000" y="6781800"/>
            <a:ext cx="4572000" cy="369332"/>
          </a:xfrm>
          <a:prstGeom prst="rect">
            <a:avLst/>
          </a:prstGeom>
          <a:noFill/>
        </p:spPr>
        <p:txBody>
          <a:bodyPr wrap="square">
            <a:spAutoFit/>
          </a:bodyPr>
          <a:lstStyle/>
          <a:p>
            <a:r>
              <a:rPr lang="en-GB" dirty="0"/>
              <a:t>@nbbjdesign</a:t>
            </a:r>
          </a:p>
        </p:txBody>
      </p:sp>
      <p:sp>
        <p:nvSpPr>
          <p:cNvPr id="8" name="TextBox 7">
            <a:extLst>
              <a:ext uri="{FF2B5EF4-FFF2-40B4-BE49-F238E27FC236}">
                <a16:creationId xmlns:a16="http://schemas.microsoft.com/office/drawing/2014/main" id="{24A04B0B-FA5C-77F3-9044-772EC8ED2FE2}"/>
              </a:ext>
            </a:extLst>
          </p:cNvPr>
          <p:cNvSpPr txBox="1"/>
          <p:nvPr/>
        </p:nvSpPr>
        <p:spPr>
          <a:xfrm>
            <a:off x="9099" y="6304002"/>
            <a:ext cx="4670558" cy="369332"/>
          </a:xfrm>
          <a:prstGeom prst="rect">
            <a:avLst/>
          </a:prstGeom>
          <a:noFill/>
        </p:spPr>
        <p:txBody>
          <a:bodyPr wrap="square">
            <a:spAutoFit/>
          </a:bodyPr>
          <a:lstStyle/>
          <a:p>
            <a:r>
              <a:rPr lang="en-GB" dirty="0"/>
              <a:t>@nbbjdesign</a:t>
            </a:r>
          </a:p>
        </p:txBody>
      </p:sp>
    </p:spTree>
    <p:extLst>
      <p:ext uri="{BB962C8B-B14F-4D97-AF65-F5344CB8AC3E}">
        <p14:creationId xmlns:p14="http://schemas.microsoft.com/office/powerpoint/2010/main" val="39419849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0844A6A-08A7-4458-96CA-1BE1F242CA1E}"/>
              </a:ext>
            </a:extLst>
          </p:cNvPr>
          <p:cNvPicPr>
            <a:picLocks noChangeAspect="1"/>
          </p:cNvPicPr>
          <p:nvPr/>
        </p:nvPicPr>
        <p:blipFill>
          <a:blip r:embed="rId2"/>
          <a:stretch>
            <a:fillRect/>
          </a:stretch>
        </p:blipFill>
        <p:spPr>
          <a:xfrm>
            <a:off x="7960" y="-7398"/>
            <a:ext cx="9136039" cy="6865398"/>
          </a:xfrm>
          <a:prstGeom prst="rect">
            <a:avLst/>
          </a:prstGeom>
        </p:spPr>
      </p:pic>
    </p:spTree>
    <p:extLst>
      <p:ext uri="{BB962C8B-B14F-4D97-AF65-F5344CB8AC3E}">
        <p14:creationId xmlns:p14="http://schemas.microsoft.com/office/powerpoint/2010/main" val="338997066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E199B353-3087-7F89-E433-4B6CA71F020C}"/>
              </a:ext>
            </a:extLst>
          </p:cNvPr>
          <p:cNvSpPr>
            <a:spLocks noGrp="1"/>
          </p:cNvSpPr>
          <p:nvPr>
            <p:ph type="title"/>
          </p:nvPr>
        </p:nvSpPr>
        <p:spPr>
          <a:xfrm>
            <a:off x="457200" y="274638"/>
            <a:ext cx="8229600" cy="1143000"/>
          </a:xfrm>
        </p:spPr>
        <p:txBody>
          <a:bodyPr/>
          <a:lstStyle/>
          <a:p>
            <a:r>
              <a:rPr lang="en-US" b="1" dirty="0"/>
              <a:t>CONCLUSIONS 1</a:t>
            </a:r>
          </a:p>
        </p:txBody>
      </p:sp>
      <p:sp>
        <p:nvSpPr>
          <p:cNvPr id="5" name="TextBox 4">
            <a:extLst>
              <a:ext uri="{FF2B5EF4-FFF2-40B4-BE49-F238E27FC236}">
                <a16:creationId xmlns:a16="http://schemas.microsoft.com/office/drawing/2014/main" id="{6BEA062D-3AC5-BE6D-3A41-57D8B9BE1436}"/>
              </a:ext>
            </a:extLst>
          </p:cNvPr>
          <p:cNvSpPr txBo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normAutofit/>
          </a:bodyPr>
          <a:lstStyle/>
          <a:p>
            <a:pPr>
              <a:lnSpc>
                <a:spcPct val="90000"/>
              </a:lnSpc>
              <a:spcBef>
                <a:spcPct val="20000"/>
              </a:spcBef>
            </a:pPr>
            <a:r>
              <a:rPr lang="en-GB" sz="1500" dirty="0">
                <a:effectLst>
                  <a:outerShdw blurRad="38100" dist="38100" dir="2700000" algn="tl">
                    <a:srgbClr val="000000"/>
                  </a:outerShdw>
                </a:effectLst>
                <a:latin typeface="+mn-lt"/>
              </a:rPr>
              <a:t>• </a:t>
            </a:r>
            <a:r>
              <a:rPr lang="en-GB" sz="2000" dirty="0">
                <a:effectLst>
                  <a:outerShdw blurRad="38100" dist="38100" dir="2700000" algn="tl">
                    <a:srgbClr val="000000"/>
                  </a:outerShdw>
                </a:effectLst>
                <a:latin typeface="+mn-lt"/>
              </a:rPr>
              <a:t>The open-plan office and one of the biophilic scenarios have the most positive outcomes overall, and working from home also generated good wellbeing values when natural light and indoor plants were presented. </a:t>
            </a:r>
            <a:endParaRPr lang="tr-TR" sz="2000" dirty="0">
              <a:effectLst>
                <a:outerShdw blurRad="38100" dist="38100" dir="2700000" algn="tl">
                  <a:srgbClr val="000000"/>
                </a:outerShdw>
              </a:effectLst>
              <a:latin typeface="+mn-lt"/>
            </a:endParaRPr>
          </a:p>
          <a:p>
            <a:pPr>
              <a:lnSpc>
                <a:spcPct val="90000"/>
              </a:lnSpc>
              <a:spcBef>
                <a:spcPct val="20000"/>
              </a:spcBef>
            </a:pPr>
            <a:endParaRPr lang="en-GB" sz="2000" dirty="0">
              <a:effectLst>
                <a:outerShdw blurRad="38100" dist="38100" dir="2700000" algn="tl">
                  <a:srgbClr val="000000"/>
                </a:outerShdw>
              </a:effectLst>
              <a:latin typeface="+mn-lt"/>
            </a:endParaRPr>
          </a:p>
          <a:p>
            <a:pPr>
              <a:lnSpc>
                <a:spcPct val="90000"/>
              </a:lnSpc>
              <a:spcBef>
                <a:spcPct val="20000"/>
              </a:spcBef>
            </a:pPr>
            <a:r>
              <a:rPr lang="en-GB" sz="2000" dirty="0">
                <a:effectLst>
                  <a:outerShdw blurRad="38100" dist="38100" dir="2700000" algn="tl">
                    <a:srgbClr val="000000"/>
                  </a:outerShdw>
                </a:effectLst>
                <a:latin typeface="+mn-lt"/>
              </a:rPr>
              <a:t>• The cubicle scenario was an enclosed solitary workspace without views out and no greenery. Although this had no impact on the subject’s physical activeness and posture, the data suggests that it negatively affected their moods and emotions. </a:t>
            </a:r>
          </a:p>
          <a:p>
            <a:pPr>
              <a:lnSpc>
                <a:spcPct val="90000"/>
              </a:lnSpc>
              <a:spcBef>
                <a:spcPct val="20000"/>
              </a:spcBef>
            </a:pPr>
            <a:endParaRPr lang="en-GB" sz="2000" dirty="0">
              <a:effectLst>
                <a:outerShdw blurRad="38100" dist="38100" dir="2700000" algn="tl">
                  <a:srgbClr val="000000"/>
                </a:outerShdw>
              </a:effectLst>
              <a:latin typeface="+mn-lt"/>
            </a:endParaRPr>
          </a:p>
          <a:p>
            <a:pPr>
              <a:lnSpc>
                <a:spcPct val="90000"/>
              </a:lnSpc>
              <a:spcBef>
                <a:spcPct val="20000"/>
              </a:spcBef>
            </a:pPr>
            <a:r>
              <a:rPr lang="en-GB" sz="2000" dirty="0">
                <a:effectLst>
                  <a:outerShdw blurRad="38100" dist="38100" dir="2700000" algn="tl">
                    <a:srgbClr val="000000"/>
                  </a:outerShdw>
                </a:effectLst>
                <a:latin typeface="+mn-lt"/>
              </a:rPr>
              <a:t>• Perceived environmental conditions, such as aesthetics, access to light, thermal comfort and air quality, have a strong correlation with the level of valence and arousal (recorded twice a day). For example, the more satisfied the subject felt about the space, the more frequent positive emotions it attracted.</a:t>
            </a:r>
          </a:p>
          <a:p>
            <a:pPr>
              <a:lnSpc>
                <a:spcPct val="90000"/>
              </a:lnSpc>
              <a:spcBef>
                <a:spcPct val="20000"/>
              </a:spcBef>
            </a:pPr>
            <a:r>
              <a:rPr lang="en-GB" sz="1500" dirty="0">
                <a:effectLst>
                  <a:outerShdw blurRad="38100" dist="38100" dir="2700000" algn="tl">
                    <a:srgbClr val="000000"/>
                  </a:outerShdw>
                </a:effectLst>
                <a:latin typeface="+mn-lt"/>
              </a:rPr>
              <a:t> </a:t>
            </a:r>
          </a:p>
        </p:txBody>
      </p:sp>
    </p:spTree>
    <p:extLst>
      <p:ext uri="{BB962C8B-B14F-4D97-AF65-F5344CB8AC3E}">
        <p14:creationId xmlns:p14="http://schemas.microsoft.com/office/powerpoint/2010/main" val="222666903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9360DE09-0AE7-45A3-2093-F503EE7E08B3}"/>
              </a:ext>
            </a:extLst>
          </p:cNvPr>
          <p:cNvSpPr>
            <a:spLocks noGrp="1"/>
          </p:cNvSpPr>
          <p:nvPr>
            <p:ph type="title"/>
          </p:nvPr>
        </p:nvSpPr>
        <p:spPr>
          <a:xfrm>
            <a:off x="228600" y="274638"/>
            <a:ext cx="8458200" cy="1143000"/>
          </a:xfrm>
        </p:spPr>
        <p:txBody>
          <a:bodyPr/>
          <a:lstStyle/>
          <a:p>
            <a:r>
              <a:rPr lang="en-US" b="1" dirty="0"/>
              <a:t>CONCLUSIONS 2</a:t>
            </a:r>
          </a:p>
        </p:txBody>
      </p:sp>
      <p:sp>
        <p:nvSpPr>
          <p:cNvPr id="5" name="TextBox 4">
            <a:extLst>
              <a:ext uri="{FF2B5EF4-FFF2-40B4-BE49-F238E27FC236}">
                <a16:creationId xmlns:a16="http://schemas.microsoft.com/office/drawing/2014/main" id="{150C2B98-C578-7565-3E52-6224B1BFACD3}"/>
              </a:ext>
            </a:extLst>
          </p:cNvPr>
          <p:cNvSpPr txBo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normAutofit/>
          </a:bodyPr>
          <a:lstStyle/>
          <a:p>
            <a:pPr>
              <a:lnSpc>
                <a:spcPct val="90000"/>
              </a:lnSpc>
              <a:spcBef>
                <a:spcPct val="20000"/>
              </a:spcBef>
            </a:pPr>
            <a:r>
              <a:rPr lang="en-GB" sz="2500" dirty="0">
                <a:effectLst>
                  <a:outerShdw blurRad="38100" dist="38100" dir="2700000" algn="tl">
                    <a:srgbClr val="000000"/>
                  </a:outerShdw>
                </a:effectLst>
                <a:latin typeface="+mn-lt"/>
              </a:rPr>
              <a:t>Most of the participants improved their UPRIGHT GO 2 scores towards the end of the week. Some found that the device bothered them initially, but not later on. Thus it appears that some types of wearables require an adaptation period.</a:t>
            </a:r>
          </a:p>
          <a:p>
            <a:pPr>
              <a:lnSpc>
                <a:spcPct val="90000"/>
              </a:lnSpc>
              <a:spcBef>
                <a:spcPct val="20000"/>
              </a:spcBef>
            </a:pPr>
            <a:endParaRPr lang="en-GB" sz="2500" dirty="0">
              <a:effectLst>
                <a:outerShdw blurRad="38100" dist="38100" dir="2700000" algn="tl">
                  <a:srgbClr val="000000"/>
                </a:outerShdw>
              </a:effectLst>
              <a:latin typeface="+mn-lt"/>
            </a:endParaRPr>
          </a:p>
          <a:p>
            <a:pPr>
              <a:lnSpc>
                <a:spcPct val="90000"/>
              </a:lnSpc>
              <a:spcBef>
                <a:spcPct val="20000"/>
              </a:spcBef>
            </a:pPr>
            <a:r>
              <a:rPr lang="en-GB" sz="2500">
                <a:effectLst>
                  <a:outerShdw blurRad="38100" dist="38100" dir="2700000" algn="tl">
                    <a:srgbClr val="000000"/>
                  </a:outerShdw>
                </a:effectLst>
                <a:latin typeface="+mn-lt"/>
              </a:rPr>
              <a:t>To summarise, it is technically feasible for designers to employ wearables in the POE process to collect snapshot or longitude data, but careful planning, including a trial period, and specific research questions to compare well-defined settings are the two most important considerations in the process.</a:t>
            </a:r>
          </a:p>
        </p:txBody>
      </p:sp>
    </p:spTree>
    <p:extLst>
      <p:ext uri="{BB962C8B-B14F-4D97-AF65-F5344CB8AC3E}">
        <p14:creationId xmlns:p14="http://schemas.microsoft.com/office/powerpoint/2010/main" val="69884947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CA8DCD-5B08-4CFD-B616-32316F920ABE}"/>
              </a:ext>
            </a:extLst>
          </p:cNvPr>
          <p:cNvSpPr>
            <a:spLocks noGrp="1"/>
          </p:cNvSpPr>
          <p:nvPr>
            <p:ph type="title"/>
          </p:nvPr>
        </p:nvSpPr>
        <p:spPr>
          <a:xfrm>
            <a:off x="152400" y="0"/>
            <a:ext cx="8229600" cy="1143000"/>
          </a:xfrm>
        </p:spPr>
        <p:txBody>
          <a:bodyPr/>
          <a:lstStyle/>
          <a:p>
            <a:r>
              <a:rPr lang="en-GB" b="1" dirty="0"/>
              <a:t>CONCLUSIONS 3</a:t>
            </a:r>
          </a:p>
        </p:txBody>
      </p:sp>
      <p:sp>
        <p:nvSpPr>
          <p:cNvPr id="3" name="Content Placeholder 2">
            <a:extLst>
              <a:ext uri="{FF2B5EF4-FFF2-40B4-BE49-F238E27FC236}">
                <a16:creationId xmlns:a16="http://schemas.microsoft.com/office/drawing/2014/main" id="{6C9F249C-3960-4139-2A86-1DBAC38F66CC}"/>
              </a:ext>
            </a:extLst>
          </p:cNvPr>
          <p:cNvSpPr>
            <a:spLocks noGrp="1"/>
          </p:cNvSpPr>
          <p:nvPr>
            <p:ph idx="1"/>
          </p:nvPr>
        </p:nvSpPr>
        <p:spPr>
          <a:xfrm>
            <a:off x="457200" y="1017032"/>
            <a:ext cx="8229600" cy="4495800"/>
          </a:xfrm>
        </p:spPr>
        <p:txBody>
          <a:bodyPr/>
          <a:lstStyle/>
          <a:p>
            <a:r>
              <a:rPr lang="en-GB" dirty="0"/>
              <a:t>Wearables help us to understand how people’s physiological states vary with changing environments.</a:t>
            </a:r>
          </a:p>
          <a:p>
            <a:r>
              <a:rPr lang="en-GB" dirty="0"/>
              <a:t>We can compare differences between individuals.</a:t>
            </a:r>
          </a:p>
          <a:p>
            <a:r>
              <a:rPr lang="en-GB" dirty="0"/>
              <a:t>Steady state and transient conditions can be studied.</a:t>
            </a:r>
          </a:p>
          <a:p>
            <a:r>
              <a:rPr lang="en-GB" dirty="0"/>
              <a:t>This approach enables holistic perceptual studies to be made so giving a deeper meaning to human responses to their environment.  </a:t>
            </a:r>
          </a:p>
        </p:txBody>
      </p:sp>
    </p:spTree>
    <p:extLst>
      <p:ext uri="{BB962C8B-B14F-4D97-AF65-F5344CB8AC3E}">
        <p14:creationId xmlns:p14="http://schemas.microsoft.com/office/powerpoint/2010/main" val="101802793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84A25-5EC6-E2D1-FD01-D18266D4B79C}"/>
              </a:ext>
            </a:extLst>
          </p:cNvPr>
          <p:cNvSpPr>
            <a:spLocks noGrp="1"/>
          </p:cNvSpPr>
          <p:nvPr>
            <p:ph type="title"/>
          </p:nvPr>
        </p:nvSpPr>
        <p:spPr/>
        <p:txBody>
          <a:bodyPr/>
          <a:lstStyle/>
          <a:p>
            <a:r>
              <a:rPr lang="en-GB" b="1" dirty="0"/>
              <a:t>Acknowledgements</a:t>
            </a:r>
          </a:p>
        </p:txBody>
      </p:sp>
      <p:sp>
        <p:nvSpPr>
          <p:cNvPr id="3" name="Content Placeholder 2">
            <a:extLst>
              <a:ext uri="{FF2B5EF4-FFF2-40B4-BE49-F238E27FC236}">
                <a16:creationId xmlns:a16="http://schemas.microsoft.com/office/drawing/2014/main" id="{45BD8816-5B5B-157E-787D-EEC5FC85E037}"/>
              </a:ext>
            </a:extLst>
          </p:cNvPr>
          <p:cNvSpPr>
            <a:spLocks noGrp="1"/>
          </p:cNvSpPr>
          <p:nvPr>
            <p:ph idx="1"/>
          </p:nvPr>
        </p:nvSpPr>
        <p:spPr/>
        <p:txBody>
          <a:bodyPr/>
          <a:lstStyle/>
          <a:p>
            <a:pPr marL="0" indent="0">
              <a:buNone/>
            </a:pPr>
            <a:endParaRPr lang="en-GB" dirty="0"/>
          </a:p>
          <a:p>
            <a:r>
              <a:rPr lang="en-GB" b="1" dirty="0"/>
              <a:t>BCO for financing the pilot study and printing the Report.</a:t>
            </a:r>
          </a:p>
          <a:p>
            <a:r>
              <a:rPr lang="en-GB" b="1" dirty="0"/>
              <a:t>PLP Architecture staff for their participation</a:t>
            </a:r>
          </a:p>
          <a:p>
            <a:r>
              <a:rPr lang="en-GB" b="1" dirty="0" err="1"/>
              <a:t>Benholm</a:t>
            </a:r>
            <a:r>
              <a:rPr lang="en-GB" b="1" dirty="0"/>
              <a:t> Group for providing greenery</a:t>
            </a:r>
          </a:p>
          <a:p>
            <a:r>
              <a:rPr lang="en-GB" b="1" dirty="0"/>
              <a:t>Britni Stone of NBBJ for case studies</a:t>
            </a:r>
          </a:p>
        </p:txBody>
      </p:sp>
    </p:spTree>
    <p:extLst>
      <p:ext uri="{BB962C8B-B14F-4D97-AF65-F5344CB8AC3E}">
        <p14:creationId xmlns:p14="http://schemas.microsoft.com/office/powerpoint/2010/main" val="9492582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E17024-671D-DEED-671A-92E8D19794FF}"/>
              </a:ext>
            </a:extLst>
          </p:cNvPr>
          <p:cNvSpPr>
            <a:spLocks noGrp="1"/>
          </p:cNvSpPr>
          <p:nvPr>
            <p:ph type="title"/>
          </p:nvPr>
        </p:nvSpPr>
        <p:spPr/>
        <p:txBody>
          <a:bodyPr/>
          <a:lstStyle/>
          <a:p>
            <a:r>
              <a:rPr lang="en-GB" b="1" dirty="0"/>
              <a:t>Integrated Approach</a:t>
            </a:r>
          </a:p>
        </p:txBody>
      </p:sp>
      <p:pic>
        <p:nvPicPr>
          <p:cNvPr id="4" name="SmartArt Placeholder 3">
            <a:extLst>
              <a:ext uri="{FF2B5EF4-FFF2-40B4-BE49-F238E27FC236}">
                <a16:creationId xmlns:a16="http://schemas.microsoft.com/office/drawing/2014/main" id="{1C81D5B3-4984-9842-DC77-B8F9CFE71FD1}"/>
              </a:ext>
            </a:extLst>
          </p:cNvPr>
          <p:cNvPicPr>
            <a:picLocks noGrp="1" noChangeAspect="1"/>
          </p:cNvPicPr>
          <p:nvPr>
            <p:ph type="dgm" idx="1"/>
          </p:nvPr>
        </p:nvPicPr>
        <p:blipFill>
          <a:blip r:embed="rId2" cstate="email">
            <a:extLst>
              <a:ext uri="{28A0092B-C50C-407E-A947-70E740481C1C}">
                <a14:useLocalDpi xmlns:a14="http://schemas.microsoft.com/office/drawing/2010/main"/>
              </a:ext>
            </a:extLst>
          </a:blip>
          <a:stretch>
            <a:fillRect/>
          </a:stretch>
        </p:blipFill>
        <p:spPr>
          <a:xfrm>
            <a:off x="1066800" y="1524000"/>
            <a:ext cx="7391400" cy="4953000"/>
          </a:xfrm>
          <a:prstGeom prst="rect">
            <a:avLst/>
          </a:prstGeom>
        </p:spPr>
      </p:pic>
    </p:spTree>
    <p:extLst>
      <p:ext uri="{BB962C8B-B14F-4D97-AF65-F5344CB8AC3E}">
        <p14:creationId xmlns:p14="http://schemas.microsoft.com/office/powerpoint/2010/main" val="864787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a:t>CONNECTED HEATH</a:t>
            </a:r>
          </a:p>
        </p:txBody>
      </p:sp>
      <p:sp>
        <p:nvSpPr>
          <p:cNvPr id="4" name="İçerik Yer Tutucusu 3"/>
          <p:cNvSpPr>
            <a:spLocks noGrp="1"/>
          </p:cNvSpPr>
          <p:nvPr>
            <p:ph idx="1"/>
          </p:nvPr>
        </p:nvSpPr>
        <p:spPr/>
        <p:txBody>
          <a:bodyPr/>
          <a:lstStyle/>
          <a:p>
            <a:pPr marL="0" indent="0">
              <a:buNone/>
            </a:pPr>
            <a:r>
              <a:rPr lang="en-GB" b="1" dirty="0"/>
              <a:t>Body and Mind Interconnected</a:t>
            </a:r>
          </a:p>
          <a:p>
            <a:pPr marL="0" indent="0">
              <a:buNone/>
            </a:pPr>
            <a:endParaRPr lang="en-GB" dirty="0"/>
          </a:p>
          <a:p>
            <a:r>
              <a:rPr lang="en-GB" dirty="0"/>
              <a:t>B</a:t>
            </a:r>
            <a:r>
              <a:rPr lang="tr-TR" dirty="0" err="1"/>
              <a:t>lood</a:t>
            </a:r>
            <a:r>
              <a:rPr lang="en-GB" dirty="0"/>
              <a:t> circulates oxygen</a:t>
            </a:r>
          </a:p>
          <a:p>
            <a:r>
              <a:rPr lang="en-GB" dirty="0"/>
              <a:t>Nervous system transmits signals</a:t>
            </a:r>
          </a:p>
          <a:p>
            <a:r>
              <a:rPr lang="en-GB" dirty="0"/>
              <a:t>Hormones effect emotional responses</a:t>
            </a:r>
          </a:p>
          <a:p>
            <a:pPr marL="0" indent="0">
              <a:buNone/>
            </a:pPr>
            <a:endParaRPr lang="tr-TR" sz="2800" dirty="0"/>
          </a:p>
          <a:p>
            <a:pPr marL="0" indent="0">
              <a:buNone/>
            </a:pPr>
            <a:r>
              <a:rPr lang="en-GB" sz="2800" dirty="0"/>
              <a:t>All these can be assessed with wearable sensors and soon the immune system -- a defence against illness – will be easy to </a:t>
            </a:r>
            <a:r>
              <a:rPr lang="en-GB" sz="2800" dirty="0" err="1"/>
              <a:t>moni</a:t>
            </a:r>
            <a:r>
              <a:rPr lang="tr-TR" sz="2800" dirty="0"/>
              <a:t>t</a:t>
            </a:r>
            <a:r>
              <a:rPr lang="en-GB" sz="2800" dirty="0"/>
              <a:t>or too.</a:t>
            </a:r>
          </a:p>
        </p:txBody>
      </p:sp>
    </p:spTree>
    <p:extLst>
      <p:ext uri="{BB962C8B-B14F-4D97-AF65-F5344CB8AC3E}">
        <p14:creationId xmlns:p14="http://schemas.microsoft.com/office/powerpoint/2010/main" val="24370028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en-GB" b="1" dirty="0"/>
              <a:t>CURRENT MEASURES </a:t>
            </a:r>
          </a:p>
        </p:txBody>
      </p:sp>
      <p:sp>
        <p:nvSpPr>
          <p:cNvPr id="3" name="İçerik Yer Tutucusu 2"/>
          <p:cNvSpPr>
            <a:spLocks noGrp="1"/>
          </p:cNvSpPr>
          <p:nvPr>
            <p:ph idx="1"/>
          </p:nvPr>
        </p:nvSpPr>
        <p:spPr/>
        <p:txBody>
          <a:bodyPr/>
          <a:lstStyle/>
          <a:p>
            <a:r>
              <a:rPr lang="en-GB" dirty="0"/>
              <a:t>Heartbeat patterns; activity levels</a:t>
            </a:r>
          </a:p>
          <a:p>
            <a:r>
              <a:rPr lang="en-GB" dirty="0"/>
              <a:t>Sleep quality</a:t>
            </a:r>
          </a:p>
          <a:p>
            <a:r>
              <a:rPr lang="en-GB" dirty="0"/>
              <a:t>Skin conductance; stress levels</a:t>
            </a:r>
          </a:p>
          <a:p>
            <a:r>
              <a:rPr lang="en-GB" dirty="0"/>
              <a:t>Blood oxygen; alertness</a:t>
            </a:r>
          </a:p>
          <a:p>
            <a:r>
              <a:rPr lang="en-GB" dirty="0"/>
              <a:t>Muscle tension and posture</a:t>
            </a:r>
          </a:p>
          <a:p>
            <a:r>
              <a:rPr lang="en-GB" dirty="0"/>
              <a:t>Brain rhythms; state of mind</a:t>
            </a:r>
          </a:p>
          <a:p>
            <a:r>
              <a:rPr lang="en-GB" dirty="0"/>
              <a:t>Diabetes is possible</a:t>
            </a:r>
          </a:p>
          <a:p>
            <a:r>
              <a:rPr lang="en-GB" dirty="0"/>
              <a:t>DNA wristband links to heathy food.</a:t>
            </a:r>
          </a:p>
        </p:txBody>
      </p:sp>
    </p:spTree>
    <p:extLst>
      <p:ext uri="{BB962C8B-B14F-4D97-AF65-F5344CB8AC3E}">
        <p14:creationId xmlns:p14="http://schemas.microsoft.com/office/powerpoint/2010/main" val="19268196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en-GB" b="1" dirty="0"/>
              <a:t>WEARABLES</a:t>
            </a:r>
          </a:p>
        </p:txBody>
      </p:sp>
      <p:sp>
        <p:nvSpPr>
          <p:cNvPr id="3" name="İçerik Yer Tutucusu 2"/>
          <p:cNvSpPr>
            <a:spLocks noGrp="1"/>
          </p:cNvSpPr>
          <p:nvPr>
            <p:ph idx="1"/>
          </p:nvPr>
        </p:nvSpPr>
        <p:spPr/>
        <p:txBody>
          <a:bodyPr/>
          <a:lstStyle/>
          <a:p>
            <a:r>
              <a:rPr lang="en-GB" dirty="0"/>
              <a:t>Worn as attachments</a:t>
            </a:r>
          </a:p>
          <a:p>
            <a:r>
              <a:rPr lang="en-GB" dirty="0"/>
              <a:t>Embedded in clothes</a:t>
            </a:r>
          </a:p>
          <a:p>
            <a:r>
              <a:rPr lang="en-GB" dirty="0"/>
              <a:t>Embedded in the body</a:t>
            </a:r>
          </a:p>
        </p:txBody>
      </p:sp>
    </p:spTree>
    <p:extLst>
      <p:ext uri="{BB962C8B-B14F-4D97-AF65-F5344CB8AC3E}">
        <p14:creationId xmlns:p14="http://schemas.microsoft.com/office/powerpoint/2010/main" val="15244038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a:t>FUTURE MEASURES </a:t>
            </a:r>
          </a:p>
        </p:txBody>
      </p:sp>
      <p:sp>
        <p:nvSpPr>
          <p:cNvPr id="3" name="İçerik Yer Tutucusu 2"/>
          <p:cNvSpPr>
            <a:spLocks noGrp="1"/>
          </p:cNvSpPr>
          <p:nvPr>
            <p:ph idx="1"/>
          </p:nvPr>
        </p:nvSpPr>
        <p:spPr/>
        <p:txBody>
          <a:bodyPr/>
          <a:lstStyle/>
          <a:p>
            <a:r>
              <a:rPr lang="en-GB" dirty="0"/>
              <a:t>Cholesterol</a:t>
            </a:r>
          </a:p>
          <a:p>
            <a:r>
              <a:rPr lang="en-GB" dirty="0"/>
              <a:t>Microbiome</a:t>
            </a:r>
          </a:p>
          <a:p>
            <a:r>
              <a:rPr lang="en-GB" dirty="0"/>
              <a:t>Immunity and antibodies</a:t>
            </a:r>
          </a:p>
          <a:p>
            <a:r>
              <a:rPr lang="en-GB" dirty="0"/>
              <a:t>Brain rhythms</a:t>
            </a:r>
          </a:p>
        </p:txBody>
      </p:sp>
    </p:spTree>
    <p:extLst>
      <p:ext uri="{BB962C8B-B14F-4D97-AF65-F5344CB8AC3E}">
        <p14:creationId xmlns:p14="http://schemas.microsoft.com/office/powerpoint/2010/main" val="1642308804"/>
      </p:ext>
    </p:extLst>
  </p:cSld>
  <p:clrMapOvr>
    <a:masterClrMapping/>
  </p:clrMapOvr>
</p:sld>
</file>

<file path=ppt/theme/theme1.xml><?xml version="1.0" encoding="utf-8"?>
<a:theme xmlns:a="http://schemas.openxmlformats.org/drawingml/2006/main" name="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18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18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Slit</Template>
  <TotalTime>5587</TotalTime>
  <Words>786</Words>
  <Application>Microsoft Office PowerPoint</Application>
  <PresentationFormat>On-screen Show (4:3)</PresentationFormat>
  <Paragraphs>117</Paragraphs>
  <Slides>43</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43</vt:i4>
      </vt:variant>
    </vt:vector>
  </HeadingPairs>
  <TitlesOfParts>
    <vt:vector size="47" baseType="lpstr">
      <vt:lpstr>Arial</vt:lpstr>
      <vt:lpstr>Tahoma</vt:lpstr>
      <vt:lpstr>Wingdings</vt:lpstr>
      <vt:lpstr>Slit</vt:lpstr>
      <vt:lpstr>Evolving a New Approach to Occupants Evaluation Using Wearables </vt:lpstr>
      <vt:lpstr>PowerPoint Presentation</vt:lpstr>
      <vt:lpstr>TEAM</vt:lpstr>
      <vt:lpstr>PowerPoint Presentation</vt:lpstr>
      <vt:lpstr>Integrated Approach</vt:lpstr>
      <vt:lpstr>CONNECTED HEATH</vt:lpstr>
      <vt:lpstr>CURRENT MEASURES </vt:lpstr>
      <vt:lpstr>WEARABLES</vt:lpstr>
      <vt:lpstr>FUTURE MEASURES </vt:lpstr>
      <vt:lpstr>RESEARCH</vt:lpstr>
      <vt:lpstr>IN PRACTICE</vt:lpstr>
      <vt:lpstr>PILOT STUDY</vt:lpstr>
      <vt:lpstr>FLOURISH MODEL (Clements-Croome 2020)</vt:lpstr>
      <vt:lpstr>MEASUREMENT OF FLOURISH</vt:lpstr>
      <vt:lpstr> </vt:lpstr>
      <vt:lpstr>OBJECTIVE MEASUREMENTS</vt:lpstr>
      <vt:lpstr>UPRIGHT GO2 SENSOR</vt:lpstr>
      <vt:lpstr>UPRIGHT GO2</vt:lpstr>
      <vt:lpstr>FITBIT INSPIRE 2</vt:lpstr>
      <vt:lpstr>PHONE APP RECORDS DATA</vt:lpstr>
      <vt:lpstr>PowerPoint Presentation</vt:lpstr>
      <vt:lpstr>MONITORS FOR PHYSICAL ENVIRONMENT </vt:lpstr>
      <vt:lpstr>ASSESSING WELLBEING VALUE</vt:lpstr>
      <vt:lpstr>Cundalls London Office</vt:lpstr>
      <vt:lpstr>Hilson Moran –Manchester </vt:lpstr>
      <vt:lpstr>PowerPoint Presentation</vt:lpstr>
      <vt:lpstr>BIOPHILIC WORK PLACE</vt:lpstr>
      <vt:lpstr>OFFICE FLOOR PLAN AT PLP Architecture</vt:lpstr>
      <vt:lpstr>SETTINGS FOR RESEARCH</vt:lpstr>
      <vt:lpstr>USERS COMMENTS</vt:lpstr>
      <vt:lpstr>FUTURE</vt:lpstr>
      <vt:lpstr>PowerPoint Presentation</vt:lpstr>
      <vt:lpstr>WINDOW VIEWS</vt:lpstr>
      <vt:lpstr>PowerPoint Presentation</vt:lpstr>
      <vt:lpstr>PowerPoint Presentation</vt:lpstr>
      <vt:lpstr>PowerPoint Presentation</vt:lpstr>
      <vt:lpstr>PowerPoint Presentation</vt:lpstr>
      <vt:lpstr>PowerPoint Presentation</vt:lpstr>
      <vt:lpstr>PowerPoint Presentation</vt:lpstr>
      <vt:lpstr>CONCLUSIONS 1</vt:lpstr>
      <vt:lpstr>CONCLUSIONS 2</vt:lpstr>
      <vt:lpstr>CONCLUSIONS 3</vt:lpstr>
      <vt:lpstr>Acknowledgements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Derek J. Croome</dc:creator>
  <cp:lastModifiedBy>Derek Clements-Croome</cp:lastModifiedBy>
  <cp:revision>116</cp:revision>
  <cp:lastPrinted>1601-01-01T00:00:00Z</cp:lastPrinted>
  <dcterms:created xsi:type="dcterms:W3CDTF">1601-01-01T00:00:00Z</dcterms:created>
  <dcterms:modified xsi:type="dcterms:W3CDTF">2022-10-26T10:33:13Z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1</vt:i4>
  </property>
</Properties>
</file>