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87" r:id="rId1"/>
  </p:sldMasterIdLst>
  <p:notesMasterIdLst>
    <p:notesMasterId r:id="rId32"/>
  </p:notesMasterIdLst>
  <p:handoutMasterIdLst>
    <p:handoutMasterId r:id="rId33"/>
  </p:handoutMasterIdLst>
  <p:sldIdLst>
    <p:sldId id="427" r:id="rId2"/>
    <p:sldId id="612" r:id="rId3"/>
    <p:sldId id="445" r:id="rId4"/>
    <p:sldId id="559" r:id="rId5"/>
    <p:sldId id="505" r:id="rId6"/>
    <p:sldId id="597" r:id="rId7"/>
    <p:sldId id="603" r:id="rId8"/>
    <p:sldId id="614" r:id="rId9"/>
    <p:sldId id="569" r:id="rId10"/>
    <p:sldId id="573" r:id="rId11"/>
    <p:sldId id="627" r:id="rId12"/>
    <p:sldId id="596" r:id="rId13"/>
    <p:sldId id="530" r:id="rId14"/>
    <p:sldId id="383" r:id="rId15"/>
    <p:sldId id="385" r:id="rId16"/>
    <p:sldId id="557" r:id="rId17"/>
    <p:sldId id="592" r:id="rId18"/>
    <p:sldId id="628" r:id="rId19"/>
    <p:sldId id="629" r:id="rId20"/>
    <p:sldId id="593" r:id="rId21"/>
    <p:sldId id="506" r:id="rId22"/>
    <p:sldId id="577" r:id="rId23"/>
    <p:sldId id="585" r:id="rId24"/>
    <p:sldId id="587" r:id="rId25"/>
    <p:sldId id="595" r:id="rId26"/>
    <p:sldId id="572" r:id="rId27"/>
    <p:sldId id="566" r:id="rId28"/>
    <p:sldId id="574" r:id="rId29"/>
    <p:sldId id="602" r:id="rId30"/>
    <p:sldId id="345" r:id="rId31"/>
  </p:sldIdLst>
  <p:sldSz cx="9144000" cy="6858000" type="screen4x3"/>
  <p:notesSz cx="7010400" cy="92964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300"/>
    <a:srgbClr val="FF40FF"/>
    <a:srgbClr val="CC6600"/>
    <a:srgbClr val="00FA00"/>
    <a:srgbClr val="0000FF"/>
    <a:srgbClr val="FF0000"/>
    <a:srgbClr val="993300"/>
    <a:srgbClr val="006600"/>
    <a:srgbClr val="005800"/>
    <a:srgbClr val="C990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26"/>
  </p:normalViewPr>
  <p:slideViewPr>
    <p:cSldViewPr snapToGrid="0">
      <p:cViewPr varScale="1">
        <p:scale>
          <a:sx n="121" d="100"/>
          <a:sy n="121" d="100"/>
        </p:scale>
        <p:origin x="190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ng, Larry" userId="5bb619eb-5bf2-450b-872e-a7d0bcde616f" providerId="ADAL" clId="{A41BAC28-380E-4B72-A96E-AA3971B5499E}"/>
    <pc:docChg chg="delSld">
      <pc:chgData name="Cheng, Larry" userId="5bb619eb-5bf2-450b-872e-a7d0bcde616f" providerId="ADAL" clId="{A41BAC28-380E-4B72-A96E-AA3971B5499E}" dt="2022-09-21T02:42:53.649" v="0" actId="2696"/>
      <pc:docMkLst>
        <pc:docMk/>
      </pc:docMkLst>
      <pc:sldChg chg="del">
        <pc:chgData name="Cheng, Larry" userId="5bb619eb-5bf2-450b-872e-a7d0bcde616f" providerId="ADAL" clId="{A41BAC28-380E-4B72-A96E-AA3971B5499E}" dt="2022-09-21T02:42:53.649" v="0" actId="2696"/>
        <pc:sldMkLst>
          <pc:docMk/>
          <pc:sldMk cId="3968414985" sldId="626"/>
        </pc:sldMkLst>
      </pc:sldChg>
    </pc:docChg>
  </pc:docChgLst>
  <pc:docChgLst>
    <pc:chgData name="Cheng, Larry" userId="S::huc24@psu.edu::5bb619eb-5bf2-450b-872e-a7d0bcde616f" providerId="AD" clId="Web-{109E8D52-BF9D-DFFC-984B-A705478E2D7C}"/>
    <pc:docChg chg="modSld">
      <pc:chgData name="Cheng, Larry" userId="S::huc24@psu.edu::5bb619eb-5bf2-450b-872e-a7d0bcde616f" providerId="AD" clId="Web-{109E8D52-BF9D-DFFC-984B-A705478E2D7C}" dt="2022-08-25T14:08:58.732" v="10" actId="20577"/>
      <pc:docMkLst>
        <pc:docMk/>
      </pc:docMkLst>
      <pc:sldChg chg="modSp">
        <pc:chgData name="Cheng, Larry" userId="S::huc24@psu.edu::5bb619eb-5bf2-450b-872e-a7d0bcde616f" providerId="AD" clId="Web-{109E8D52-BF9D-DFFC-984B-A705478E2D7C}" dt="2022-08-25T14:08:58.732" v="10" actId="20577"/>
        <pc:sldMkLst>
          <pc:docMk/>
          <pc:sldMk cId="1094253916" sldId="427"/>
        </pc:sldMkLst>
        <pc:spChg chg="mod">
          <ac:chgData name="Cheng, Larry" userId="S::huc24@psu.edu::5bb619eb-5bf2-450b-872e-a7d0bcde616f" providerId="AD" clId="Web-{109E8D52-BF9D-DFFC-984B-A705478E2D7C}" dt="2022-08-25T14:08:58.732" v="10" actId="20577"/>
          <ac:spMkLst>
            <pc:docMk/>
            <pc:sldMk cId="1094253916" sldId="427"/>
            <ac:spMk id="6" creationId="{00000000-0000-0000-0000-000000000000}"/>
          </ac:spMkLst>
        </pc:spChg>
      </pc:sldChg>
    </pc:docChg>
  </pc:docChgLst>
  <pc:docChgLst>
    <pc:chgData name="Cheng, Larry" userId="S::huc24@psu.edu::5bb619eb-5bf2-450b-872e-a7d0bcde616f" providerId="AD" clId="Web-{8CCA5160-920F-01FA-23A4-5CE0052687CC}"/>
    <pc:docChg chg="modSld">
      <pc:chgData name="Cheng, Larry" userId="S::huc24@psu.edu::5bb619eb-5bf2-450b-872e-a7d0bcde616f" providerId="AD" clId="Web-{8CCA5160-920F-01FA-23A4-5CE0052687CC}" dt="2022-08-23T17:45:36.838" v="4" actId="20577"/>
      <pc:docMkLst>
        <pc:docMk/>
      </pc:docMkLst>
      <pc:sldChg chg="modSp">
        <pc:chgData name="Cheng, Larry" userId="S::huc24@psu.edu::5bb619eb-5bf2-450b-872e-a7d0bcde616f" providerId="AD" clId="Web-{8CCA5160-920F-01FA-23A4-5CE0052687CC}" dt="2022-08-23T17:45:36.838" v="4" actId="20577"/>
        <pc:sldMkLst>
          <pc:docMk/>
          <pc:sldMk cId="1094253916" sldId="427"/>
        </pc:sldMkLst>
        <pc:spChg chg="mod">
          <ac:chgData name="Cheng, Larry" userId="S::huc24@psu.edu::5bb619eb-5bf2-450b-872e-a7d0bcde616f" providerId="AD" clId="Web-{8CCA5160-920F-01FA-23A4-5CE0052687CC}" dt="2022-08-23T17:45:36.838" v="4" actId="20577"/>
          <ac:spMkLst>
            <pc:docMk/>
            <pc:sldMk cId="1094253916" sldId="427"/>
            <ac:spMk id="6" creationId="{00000000-0000-0000-0000-000000000000}"/>
          </ac:spMkLst>
        </pc:spChg>
      </pc:sldChg>
    </pc:docChg>
  </pc:docChgLst>
  <pc:docChgLst>
    <pc:chgData name="Cheng, Larry" userId="5bb619eb-5bf2-450b-872e-a7d0bcde616f" providerId="ADAL" clId="{F735B868-F9CB-7C46-83DA-C10B323DC958}"/>
    <pc:docChg chg="undo custSel addSld delSld modSld">
      <pc:chgData name="Cheng, Larry" userId="5bb619eb-5bf2-450b-872e-a7d0bcde616f" providerId="ADAL" clId="{F735B868-F9CB-7C46-83DA-C10B323DC958}" dt="2022-09-09T12:59:33.490" v="192" actId="121"/>
      <pc:docMkLst>
        <pc:docMk/>
      </pc:docMkLst>
      <pc:sldChg chg="mod modShow">
        <pc:chgData name="Cheng, Larry" userId="5bb619eb-5bf2-450b-872e-a7d0bcde616f" providerId="ADAL" clId="{F735B868-F9CB-7C46-83DA-C10B323DC958}" dt="2022-09-09T12:56:27.705" v="186" actId="729"/>
        <pc:sldMkLst>
          <pc:docMk/>
          <pc:sldMk cId="2198153852" sldId="558"/>
        </pc:sldMkLst>
      </pc:sldChg>
      <pc:sldChg chg="modSp mod">
        <pc:chgData name="Cheng, Larry" userId="5bb619eb-5bf2-450b-872e-a7d0bcde616f" providerId="ADAL" clId="{F735B868-F9CB-7C46-83DA-C10B323DC958}" dt="2022-09-09T12:59:33.490" v="192" actId="121"/>
        <pc:sldMkLst>
          <pc:docMk/>
          <pc:sldMk cId="1260411574" sldId="602"/>
        </pc:sldMkLst>
        <pc:spChg chg="mod">
          <ac:chgData name="Cheng, Larry" userId="5bb619eb-5bf2-450b-872e-a7d0bcde616f" providerId="ADAL" clId="{F735B868-F9CB-7C46-83DA-C10B323DC958}" dt="2022-09-09T12:59:33.490" v="192" actId="121"/>
          <ac:spMkLst>
            <pc:docMk/>
            <pc:sldMk cId="1260411574" sldId="602"/>
            <ac:spMk id="104" creationId="{89F9A621-17BC-9E45-A9ED-B2E27B3EEC9D}"/>
          </ac:spMkLst>
        </pc:spChg>
      </pc:sldChg>
      <pc:sldChg chg="add del">
        <pc:chgData name="Cheng, Larry" userId="5bb619eb-5bf2-450b-872e-a7d0bcde616f" providerId="ADAL" clId="{F735B868-F9CB-7C46-83DA-C10B323DC958}" dt="2022-09-09T12:40:58.888" v="2"/>
        <pc:sldMkLst>
          <pc:docMk/>
          <pc:sldMk cId="3768364150" sldId="612"/>
        </pc:sldMkLst>
      </pc:sldChg>
      <pc:sldChg chg="del">
        <pc:chgData name="Cheng, Larry" userId="5bb619eb-5bf2-450b-872e-a7d0bcde616f" providerId="ADAL" clId="{F735B868-F9CB-7C46-83DA-C10B323DC958}" dt="2022-09-09T12:43:50.751" v="4" actId="2696"/>
        <pc:sldMkLst>
          <pc:docMk/>
          <pc:sldMk cId="3351606945" sldId="622"/>
        </pc:sldMkLst>
      </pc:sldChg>
      <pc:sldChg chg="addSp delSp modSp del mod modAnim">
        <pc:chgData name="Cheng, Larry" userId="5bb619eb-5bf2-450b-872e-a7d0bcde616f" providerId="ADAL" clId="{F735B868-F9CB-7C46-83DA-C10B323DC958}" dt="2022-09-09T12:45:38.958" v="81" actId="2696"/>
        <pc:sldMkLst>
          <pc:docMk/>
          <pc:sldMk cId="3418117216" sldId="625"/>
        </pc:sldMkLst>
        <pc:spChg chg="del mod topLvl">
          <ac:chgData name="Cheng, Larry" userId="5bb619eb-5bf2-450b-872e-a7d0bcde616f" providerId="ADAL" clId="{F735B868-F9CB-7C46-83DA-C10B323DC958}" dt="2022-09-09T12:45:09.380" v="75" actId="21"/>
          <ac:spMkLst>
            <pc:docMk/>
            <pc:sldMk cId="3418117216" sldId="625"/>
            <ac:spMk id="29" creationId="{C5114429-A37C-F044-A2BD-4435A3A4DC08}"/>
          </ac:spMkLst>
        </pc:spChg>
        <pc:spChg chg="del mod topLvl">
          <ac:chgData name="Cheng, Larry" userId="5bb619eb-5bf2-450b-872e-a7d0bcde616f" providerId="ADAL" clId="{F735B868-F9CB-7C46-83DA-C10B323DC958}" dt="2022-09-09T12:45:09.380" v="75" actId="21"/>
          <ac:spMkLst>
            <pc:docMk/>
            <pc:sldMk cId="3418117216" sldId="625"/>
            <ac:spMk id="30" creationId="{5D9DB893-FCCB-3242-868A-8B7E50407B26}"/>
          </ac:spMkLst>
        </pc:spChg>
        <pc:grpChg chg="del">
          <ac:chgData name="Cheng, Larry" userId="5bb619eb-5bf2-450b-872e-a7d0bcde616f" providerId="ADAL" clId="{F735B868-F9CB-7C46-83DA-C10B323DC958}" dt="2022-09-09T12:44:58.454" v="71" actId="165"/>
          <ac:grpSpMkLst>
            <pc:docMk/>
            <pc:sldMk cId="3418117216" sldId="625"/>
            <ac:grpSpMk id="23" creationId="{3F74A35E-A1DA-984C-B7F6-976A59F4A319}"/>
          </ac:grpSpMkLst>
        </pc:grpChg>
        <pc:picChg chg="del mod topLvl">
          <ac:chgData name="Cheng, Larry" userId="5bb619eb-5bf2-450b-872e-a7d0bcde616f" providerId="ADAL" clId="{F735B868-F9CB-7C46-83DA-C10B323DC958}" dt="2022-09-09T12:45:01.907" v="72" actId="478"/>
          <ac:picMkLst>
            <pc:docMk/>
            <pc:sldMk cId="3418117216" sldId="625"/>
            <ac:picMk id="27" creationId="{01664023-56AC-234A-8DBA-A484B0CAB78E}"/>
          </ac:picMkLst>
        </pc:picChg>
        <pc:picChg chg="add del mod topLvl">
          <ac:chgData name="Cheng, Larry" userId="5bb619eb-5bf2-450b-872e-a7d0bcde616f" providerId="ADAL" clId="{F735B868-F9CB-7C46-83DA-C10B323DC958}" dt="2022-09-09T12:45:09.380" v="75" actId="21"/>
          <ac:picMkLst>
            <pc:docMk/>
            <pc:sldMk cId="3418117216" sldId="625"/>
            <ac:picMk id="28" creationId="{A6685D12-EA1C-8A42-B7A3-C9D06BF7C66F}"/>
          </ac:picMkLst>
        </pc:picChg>
      </pc:sldChg>
      <pc:sldChg chg="add">
        <pc:chgData name="Cheng, Larry" userId="5bb619eb-5bf2-450b-872e-a7d0bcde616f" providerId="ADAL" clId="{F735B868-F9CB-7C46-83DA-C10B323DC958}" dt="2022-09-09T12:40:48.652" v="0"/>
        <pc:sldMkLst>
          <pc:docMk/>
          <pc:sldMk cId="3968414985" sldId="626"/>
        </pc:sldMkLst>
      </pc:sldChg>
      <pc:sldChg chg="addSp delSp modSp add mod modAnim">
        <pc:chgData name="Cheng, Larry" userId="5bb619eb-5bf2-450b-872e-a7d0bcde616f" providerId="ADAL" clId="{F735B868-F9CB-7C46-83DA-C10B323DC958}" dt="2022-09-09T12:52:44.703" v="184"/>
        <pc:sldMkLst>
          <pc:docMk/>
          <pc:sldMk cId="4133668611" sldId="627"/>
        </pc:sldMkLst>
        <pc:spChg chg="add mod">
          <ac:chgData name="Cheng, Larry" userId="5bb619eb-5bf2-450b-872e-a7d0bcde616f" providerId="ADAL" clId="{F735B868-F9CB-7C46-83DA-C10B323DC958}" dt="2022-09-09T12:52:30.554" v="181" actId="1038"/>
          <ac:spMkLst>
            <pc:docMk/>
            <pc:sldMk cId="4133668611" sldId="627"/>
            <ac:spMk id="3" creationId="{F796DCDF-DD43-0B39-71CE-83453434D66E}"/>
          </ac:spMkLst>
        </pc:spChg>
        <pc:spChg chg="add mod">
          <ac:chgData name="Cheng, Larry" userId="5bb619eb-5bf2-450b-872e-a7d0bcde616f" providerId="ADAL" clId="{F735B868-F9CB-7C46-83DA-C10B323DC958}" dt="2022-09-09T12:45:23.522" v="78" actId="164"/>
          <ac:spMkLst>
            <pc:docMk/>
            <pc:sldMk cId="4133668611" sldId="627"/>
            <ac:spMk id="4" creationId="{C3C9B8F6-A8A7-EDC8-8C7A-983DDD66E7FA}"/>
          </ac:spMkLst>
        </pc:spChg>
        <pc:spChg chg="add mod">
          <ac:chgData name="Cheng, Larry" userId="5bb619eb-5bf2-450b-872e-a7d0bcde616f" providerId="ADAL" clId="{F735B868-F9CB-7C46-83DA-C10B323DC958}" dt="2022-09-09T12:52:25.946" v="173" actId="1035"/>
          <ac:spMkLst>
            <pc:docMk/>
            <pc:sldMk cId="4133668611" sldId="627"/>
            <ac:spMk id="10" creationId="{016C22F6-3088-BEF1-93E0-800DEF4330C7}"/>
          </ac:spMkLst>
        </pc:spChg>
        <pc:spChg chg="del">
          <ac:chgData name="Cheng, Larry" userId="5bb619eb-5bf2-450b-872e-a7d0bcde616f" providerId="ADAL" clId="{F735B868-F9CB-7C46-83DA-C10B323DC958}" dt="2022-09-09T12:44:19.278" v="6" actId="478"/>
          <ac:spMkLst>
            <pc:docMk/>
            <pc:sldMk cId="4133668611" sldId="627"/>
            <ac:spMk id="106" creationId="{C7232CFD-FB5A-4243-A76C-1892D0E16AFD}"/>
          </ac:spMkLst>
        </pc:spChg>
        <pc:spChg chg="mod">
          <ac:chgData name="Cheng, Larry" userId="5bb619eb-5bf2-450b-872e-a7d0bcde616f" providerId="ADAL" clId="{F735B868-F9CB-7C46-83DA-C10B323DC958}" dt="2022-09-09T12:47:38.959" v="97" actId="164"/>
          <ac:spMkLst>
            <pc:docMk/>
            <pc:sldMk cId="4133668611" sldId="627"/>
            <ac:spMk id="152" creationId="{3D3C2010-7907-724A-B7C5-1F6C18E3270F}"/>
          </ac:spMkLst>
        </pc:spChg>
        <pc:grpChg chg="add mod">
          <ac:chgData name="Cheng, Larry" userId="5bb619eb-5bf2-450b-872e-a7d0bcde616f" providerId="ADAL" clId="{F735B868-F9CB-7C46-83DA-C10B323DC958}" dt="2022-09-09T12:47:38.959" v="97" actId="164"/>
          <ac:grpSpMkLst>
            <pc:docMk/>
            <pc:sldMk cId="4133668611" sldId="627"/>
            <ac:grpSpMk id="8" creationId="{692195BA-D933-6F8C-9C63-19FACE332E84}"/>
          </ac:grpSpMkLst>
        </pc:grpChg>
        <pc:grpChg chg="mod">
          <ac:chgData name="Cheng, Larry" userId="5bb619eb-5bf2-450b-872e-a7d0bcde616f" providerId="ADAL" clId="{F735B868-F9CB-7C46-83DA-C10B323DC958}" dt="2022-09-09T12:44:36.677" v="70" actId="1035"/>
          <ac:grpSpMkLst>
            <pc:docMk/>
            <pc:sldMk cId="4133668611" sldId="627"/>
            <ac:grpSpMk id="9" creationId="{C0C60E7A-539A-4787-8AF1-26B0BF2F903E}"/>
          </ac:grpSpMkLst>
        </pc:grpChg>
        <pc:grpChg chg="add mod">
          <ac:chgData name="Cheng, Larry" userId="5bb619eb-5bf2-450b-872e-a7d0bcde616f" providerId="ADAL" clId="{F735B868-F9CB-7C46-83DA-C10B323DC958}" dt="2022-09-09T12:52:36.691" v="182" actId="164"/>
          <ac:grpSpMkLst>
            <pc:docMk/>
            <pc:sldMk cId="4133668611" sldId="627"/>
            <ac:grpSpMk id="11" creationId="{DC8DFF6F-0823-8B7C-B6CA-716BAAB6A835}"/>
          </ac:grpSpMkLst>
        </pc:grpChg>
        <pc:grpChg chg="add mod">
          <ac:chgData name="Cheng, Larry" userId="5bb619eb-5bf2-450b-872e-a7d0bcde616f" providerId="ADAL" clId="{F735B868-F9CB-7C46-83DA-C10B323DC958}" dt="2022-09-09T12:52:36.691" v="182" actId="164"/>
          <ac:grpSpMkLst>
            <pc:docMk/>
            <pc:sldMk cId="4133668611" sldId="627"/>
            <ac:grpSpMk id="12" creationId="{5D388752-F7EC-7753-F904-F86E1A67AD7A}"/>
          </ac:grpSpMkLst>
        </pc:grpChg>
        <pc:grpChg chg="del">
          <ac:chgData name="Cheng, Larry" userId="5bb619eb-5bf2-450b-872e-a7d0bcde616f" providerId="ADAL" clId="{F735B868-F9CB-7C46-83DA-C10B323DC958}" dt="2022-09-09T12:44:15.856" v="5" actId="478"/>
          <ac:grpSpMkLst>
            <pc:docMk/>
            <pc:sldMk cId="4133668611" sldId="627"/>
            <ac:grpSpMk id="131" creationId="{BF61B1C7-F1AF-5B4A-BB9F-EBA64A604601}"/>
          </ac:grpSpMkLst>
        </pc:grpChg>
        <pc:picChg chg="add mod">
          <ac:chgData name="Cheng, Larry" userId="5bb619eb-5bf2-450b-872e-a7d0bcde616f" providerId="ADAL" clId="{F735B868-F9CB-7C46-83DA-C10B323DC958}" dt="2022-09-09T12:45:23.522" v="78" actId="164"/>
          <ac:picMkLst>
            <pc:docMk/>
            <pc:sldMk cId="4133668611" sldId="627"/>
            <ac:picMk id="2" creationId="{E8E71EA6-0753-560B-2A25-7915B0FFEE3D}"/>
          </ac:picMkLst>
        </pc:picChg>
        <pc:picChg chg="add mod">
          <ac:chgData name="Cheng, Larry" userId="5bb619eb-5bf2-450b-872e-a7d0bcde616f" providerId="ADAL" clId="{F735B868-F9CB-7C46-83DA-C10B323DC958}" dt="2022-09-09T12:52:36.691" v="182" actId="164"/>
          <ac:picMkLst>
            <pc:docMk/>
            <pc:sldMk cId="4133668611" sldId="627"/>
            <ac:picMk id="1026" creationId="{E3E01426-4AE5-4684-693F-19F3336087C0}"/>
          </ac:picMkLst>
        </pc:picChg>
      </pc:sldChg>
      <pc:sldChg chg="add">
        <pc:chgData name="Cheng, Larry" userId="5bb619eb-5bf2-450b-872e-a7d0bcde616f" providerId="ADAL" clId="{F735B868-F9CB-7C46-83DA-C10B323DC958}" dt="2022-09-09T12:56:15.998" v="185"/>
        <pc:sldMkLst>
          <pc:docMk/>
          <pc:sldMk cId="1284701287" sldId="628"/>
        </pc:sldMkLst>
      </pc:sldChg>
      <pc:sldChg chg="add">
        <pc:chgData name="Cheng, Larry" userId="5bb619eb-5bf2-450b-872e-a7d0bcde616f" providerId="ADAL" clId="{F735B868-F9CB-7C46-83DA-C10B323DC958}" dt="2022-09-09T12:56:15.998" v="185"/>
        <pc:sldMkLst>
          <pc:docMk/>
          <pc:sldMk cId="1853446579" sldId="62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A74FD7-BF04-1741-9AA5-07C32EB5E129}" type="doc">
      <dgm:prSet loTypeId="urn:microsoft.com/office/officeart/2005/8/layout/cycle8" loCatId="" qsTypeId="urn:microsoft.com/office/officeart/2005/8/quickstyle/simple1" qsCatId="simple" csTypeId="urn:microsoft.com/office/officeart/2005/8/colors/accent1_2" csCatId="accent1" phldr="1"/>
      <dgm:spPr/>
    </dgm:pt>
    <dgm:pt modelId="{DD97CF1D-95D6-E74B-BA81-FC0EB634E6E6}">
      <dgm:prSet phldrT="[Text]" custT="1"/>
      <dgm:spPr>
        <a:solidFill>
          <a:srgbClr val="92D050"/>
        </a:solidFill>
      </dgm:spPr>
      <dgm:t>
        <a:bodyPr/>
        <a:lstStyle/>
        <a:p>
          <a:r>
            <a:rPr lang="en-US" sz="1600"/>
            <a:t>Low-cost manufacturing approaches</a:t>
          </a:r>
        </a:p>
      </dgm:t>
    </dgm:pt>
    <dgm:pt modelId="{BE95677C-F1EC-FA4C-BD2B-685F7DE38739}" type="parTrans" cxnId="{6DBF17B9-5997-C44D-9D2C-8947A013CF96}">
      <dgm:prSet/>
      <dgm:spPr/>
      <dgm:t>
        <a:bodyPr/>
        <a:lstStyle/>
        <a:p>
          <a:endParaRPr lang="en-US"/>
        </a:p>
      </dgm:t>
    </dgm:pt>
    <dgm:pt modelId="{B130491D-A249-8A4F-81D3-AA89BE996C19}" type="sibTrans" cxnId="{6DBF17B9-5997-C44D-9D2C-8947A013CF96}">
      <dgm:prSet/>
      <dgm:spPr/>
      <dgm:t>
        <a:bodyPr/>
        <a:lstStyle/>
        <a:p>
          <a:endParaRPr lang="en-US"/>
        </a:p>
      </dgm:t>
    </dgm:pt>
    <dgm:pt modelId="{56B006CB-1013-9346-8877-5DDE8EAA86A7}">
      <dgm:prSet phldrT="[Text]" custT="1"/>
      <dgm:spPr>
        <a:solidFill>
          <a:srgbClr val="00B0F0"/>
        </a:solidFill>
      </dgm:spPr>
      <dgm:t>
        <a:bodyPr/>
        <a:lstStyle/>
        <a:p>
          <a:r>
            <a:rPr lang="en-US" sz="1600"/>
            <a:t>Standalone stretchable device platform</a:t>
          </a:r>
        </a:p>
      </dgm:t>
    </dgm:pt>
    <dgm:pt modelId="{446CB685-394B-D143-A46C-DC5DC6826530}" type="parTrans" cxnId="{2F8BBDCB-3B42-824B-B16F-D879DBD4EA57}">
      <dgm:prSet/>
      <dgm:spPr/>
      <dgm:t>
        <a:bodyPr/>
        <a:lstStyle/>
        <a:p>
          <a:endParaRPr lang="en-US"/>
        </a:p>
      </dgm:t>
    </dgm:pt>
    <dgm:pt modelId="{D0B9714E-552B-3542-B04E-4184C449AA78}" type="sibTrans" cxnId="{2F8BBDCB-3B42-824B-B16F-D879DBD4EA57}">
      <dgm:prSet/>
      <dgm:spPr/>
      <dgm:t>
        <a:bodyPr/>
        <a:lstStyle/>
        <a:p>
          <a:endParaRPr lang="en-US"/>
        </a:p>
      </dgm:t>
    </dgm:pt>
    <dgm:pt modelId="{7009F35F-B3CF-A442-8B24-2B40D8A3C86C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600"/>
            <a:t>Nanomaterial composites</a:t>
          </a:r>
        </a:p>
      </dgm:t>
    </dgm:pt>
    <dgm:pt modelId="{1464A188-6AB2-594D-BD2B-64B7B78D016C}" type="parTrans" cxnId="{C5706713-BA91-CD47-8764-6E4571F6ED74}">
      <dgm:prSet/>
      <dgm:spPr/>
      <dgm:t>
        <a:bodyPr/>
        <a:lstStyle/>
        <a:p>
          <a:endParaRPr lang="en-US"/>
        </a:p>
      </dgm:t>
    </dgm:pt>
    <dgm:pt modelId="{4C543880-DB72-1C47-BFAE-E1A949F8C267}" type="sibTrans" cxnId="{C5706713-BA91-CD47-8764-6E4571F6ED74}">
      <dgm:prSet/>
      <dgm:spPr/>
      <dgm:t>
        <a:bodyPr/>
        <a:lstStyle/>
        <a:p>
          <a:endParaRPr lang="en-US"/>
        </a:p>
      </dgm:t>
    </dgm:pt>
    <dgm:pt modelId="{3D187F4C-59A8-E648-B712-E2C7D7DF4650}" type="pres">
      <dgm:prSet presAssocID="{CCA74FD7-BF04-1741-9AA5-07C32EB5E129}" presName="compositeShape" presStyleCnt="0">
        <dgm:presLayoutVars>
          <dgm:chMax val="7"/>
          <dgm:dir/>
          <dgm:resizeHandles val="exact"/>
        </dgm:presLayoutVars>
      </dgm:prSet>
      <dgm:spPr/>
    </dgm:pt>
    <dgm:pt modelId="{CAA512DF-4149-9148-A178-26D903E34C51}" type="pres">
      <dgm:prSet presAssocID="{CCA74FD7-BF04-1741-9AA5-07C32EB5E129}" presName="wedge1" presStyleLbl="node1" presStyleIdx="0" presStyleCnt="3" custScaleX="109479"/>
      <dgm:spPr/>
    </dgm:pt>
    <dgm:pt modelId="{4BCCC9F7-38ED-7D47-A8A2-3D8731E68C53}" type="pres">
      <dgm:prSet presAssocID="{CCA74FD7-BF04-1741-9AA5-07C32EB5E129}" presName="dummy1a" presStyleCnt="0"/>
      <dgm:spPr/>
    </dgm:pt>
    <dgm:pt modelId="{095C0513-54F9-0047-A418-C658C39F3BCC}" type="pres">
      <dgm:prSet presAssocID="{CCA74FD7-BF04-1741-9AA5-07C32EB5E129}" presName="dummy1b" presStyleCnt="0"/>
      <dgm:spPr/>
    </dgm:pt>
    <dgm:pt modelId="{42992C63-8D08-6B42-A197-5527397F2679}" type="pres">
      <dgm:prSet presAssocID="{CCA74FD7-BF04-1741-9AA5-07C32EB5E129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4BF02594-0016-E54C-8221-6F9473C3DFB5}" type="pres">
      <dgm:prSet presAssocID="{CCA74FD7-BF04-1741-9AA5-07C32EB5E129}" presName="wedge2" presStyleLbl="node1" presStyleIdx="1" presStyleCnt="3" custScaleX="102487" custScaleY="101896"/>
      <dgm:spPr/>
    </dgm:pt>
    <dgm:pt modelId="{F11D773D-13FF-584A-A924-3C0FD6ACD71A}" type="pres">
      <dgm:prSet presAssocID="{CCA74FD7-BF04-1741-9AA5-07C32EB5E129}" presName="dummy2a" presStyleCnt="0"/>
      <dgm:spPr/>
    </dgm:pt>
    <dgm:pt modelId="{CDC350F6-8195-8F45-A1F0-50BEB3EA865C}" type="pres">
      <dgm:prSet presAssocID="{CCA74FD7-BF04-1741-9AA5-07C32EB5E129}" presName="dummy2b" presStyleCnt="0"/>
      <dgm:spPr/>
    </dgm:pt>
    <dgm:pt modelId="{66C97AFF-3CF6-414E-B1E0-797C0496614A}" type="pres">
      <dgm:prSet presAssocID="{CCA74FD7-BF04-1741-9AA5-07C32EB5E129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6BE40DC4-6D50-AA47-89FD-0FD28E520A59}" type="pres">
      <dgm:prSet presAssocID="{CCA74FD7-BF04-1741-9AA5-07C32EB5E129}" presName="wedge3" presStyleLbl="node1" presStyleIdx="2" presStyleCnt="3" custScaleX="107002"/>
      <dgm:spPr/>
    </dgm:pt>
    <dgm:pt modelId="{96948E61-DD32-294F-9A40-BF70C167C06B}" type="pres">
      <dgm:prSet presAssocID="{CCA74FD7-BF04-1741-9AA5-07C32EB5E129}" presName="dummy3a" presStyleCnt="0"/>
      <dgm:spPr/>
    </dgm:pt>
    <dgm:pt modelId="{452E7A71-3627-004F-8C23-F9A07AF6A974}" type="pres">
      <dgm:prSet presAssocID="{CCA74FD7-BF04-1741-9AA5-07C32EB5E129}" presName="dummy3b" presStyleCnt="0"/>
      <dgm:spPr/>
    </dgm:pt>
    <dgm:pt modelId="{7DC7DDD4-A13E-D847-A2CD-255F966B5C98}" type="pres">
      <dgm:prSet presAssocID="{CCA74FD7-BF04-1741-9AA5-07C32EB5E129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F283ACE6-AF10-E542-92B2-3F7677AA5482}" type="pres">
      <dgm:prSet presAssocID="{B130491D-A249-8A4F-81D3-AA89BE996C19}" presName="arrowWedge1" presStyleLbl="fgSibTrans2D1" presStyleIdx="0" presStyleCnt="3" custScaleX="106383"/>
      <dgm:spPr/>
    </dgm:pt>
    <dgm:pt modelId="{FA7F6F89-4714-174D-9B96-E0A48C7FF4C5}" type="pres">
      <dgm:prSet presAssocID="{D0B9714E-552B-3542-B04E-4184C449AA78}" presName="arrowWedge2" presStyleLbl="fgSibTrans2D1" presStyleIdx="1" presStyleCnt="3" custScaleX="106236" custScaleY="102805"/>
      <dgm:spPr/>
    </dgm:pt>
    <dgm:pt modelId="{C0CD1195-586A-5144-96AF-68A9F405C4C0}" type="pres">
      <dgm:prSet presAssocID="{4C543880-DB72-1C47-BFAE-E1A949F8C267}" presName="arrowWedge3" presStyleLbl="fgSibTrans2D1" presStyleIdx="2" presStyleCnt="3" custScaleX="106007"/>
      <dgm:spPr/>
    </dgm:pt>
  </dgm:ptLst>
  <dgm:cxnLst>
    <dgm:cxn modelId="{C5706713-BA91-CD47-8764-6E4571F6ED74}" srcId="{CCA74FD7-BF04-1741-9AA5-07C32EB5E129}" destId="{7009F35F-B3CF-A442-8B24-2B40D8A3C86C}" srcOrd="2" destOrd="0" parTransId="{1464A188-6AB2-594D-BD2B-64B7B78D016C}" sibTransId="{4C543880-DB72-1C47-BFAE-E1A949F8C267}"/>
    <dgm:cxn modelId="{5E2E9041-8873-8244-A911-B0039C6DD8D6}" type="presOf" srcId="{7009F35F-B3CF-A442-8B24-2B40D8A3C86C}" destId="{7DC7DDD4-A13E-D847-A2CD-255F966B5C98}" srcOrd="1" destOrd="0" presId="urn:microsoft.com/office/officeart/2005/8/layout/cycle8"/>
    <dgm:cxn modelId="{1FE5C861-AEDD-0A4D-8EC1-D0C6E6EDCBCA}" type="presOf" srcId="{DD97CF1D-95D6-E74B-BA81-FC0EB634E6E6}" destId="{42992C63-8D08-6B42-A197-5527397F2679}" srcOrd="1" destOrd="0" presId="urn:microsoft.com/office/officeart/2005/8/layout/cycle8"/>
    <dgm:cxn modelId="{C8E64D7A-C8FF-DC4C-AD4F-77079AD73C66}" type="presOf" srcId="{7009F35F-B3CF-A442-8B24-2B40D8A3C86C}" destId="{6BE40DC4-6D50-AA47-89FD-0FD28E520A59}" srcOrd="0" destOrd="0" presId="urn:microsoft.com/office/officeart/2005/8/layout/cycle8"/>
    <dgm:cxn modelId="{6DBF17B9-5997-C44D-9D2C-8947A013CF96}" srcId="{CCA74FD7-BF04-1741-9AA5-07C32EB5E129}" destId="{DD97CF1D-95D6-E74B-BA81-FC0EB634E6E6}" srcOrd="0" destOrd="0" parTransId="{BE95677C-F1EC-FA4C-BD2B-685F7DE38739}" sibTransId="{B130491D-A249-8A4F-81D3-AA89BE996C19}"/>
    <dgm:cxn modelId="{2F8BBDCB-3B42-824B-B16F-D879DBD4EA57}" srcId="{CCA74FD7-BF04-1741-9AA5-07C32EB5E129}" destId="{56B006CB-1013-9346-8877-5DDE8EAA86A7}" srcOrd="1" destOrd="0" parTransId="{446CB685-394B-D143-A46C-DC5DC6826530}" sibTransId="{D0B9714E-552B-3542-B04E-4184C449AA78}"/>
    <dgm:cxn modelId="{878E29ED-D765-5642-AE84-66E5F3018B10}" type="presOf" srcId="{56B006CB-1013-9346-8877-5DDE8EAA86A7}" destId="{4BF02594-0016-E54C-8221-6F9473C3DFB5}" srcOrd="0" destOrd="0" presId="urn:microsoft.com/office/officeart/2005/8/layout/cycle8"/>
    <dgm:cxn modelId="{B4BE7CEF-6551-6D48-92B9-411BA96ED9D2}" type="presOf" srcId="{CCA74FD7-BF04-1741-9AA5-07C32EB5E129}" destId="{3D187F4C-59A8-E648-B712-E2C7D7DF4650}" srcOrd="0" destOrd="0" presId="urn:microsoft.com/office/officeart/2005/8/layout/cycle8"/>
    <dgm:cxn modelId="{289801F1-80EA-1D43-B0DE-3E9DEBB94AB0}" type="presOf" srcId="{DD97CF1D-95D6-E74B-BA81-FC0EB634E6E6}" destId="{CAA512DF-4149-9148-A178-26D903E34C51}" srcOrd="0" destOrd="0" presId="urn:microsoft.com/office/officeart/2005/8/layout/cycle8"/>
    <dgm:cxn modelId="{55EC3FF1-F75E-D244-8A75-9E4D2F4FE7E3}" type="presOf" srcId="{56B006CB-1013-9346-8877-5DDE8EAA86A7}" destId="{66C97AFF-3CF6-414E-B1E0-797C0496614A}" srcOrd="1" destOrd="0" presId="urn:microsoft.com/office/officeart/2005/8/layout/cycle8"/>
    <dgm:cxn modelId="{119A4B68-0B7F-3044-8983-4DCA3952CC7E}" type="presParOf" srcId="{3D187F4C-59A8-E648-B712-E2C7D7DF4650}" destId="{CAA512DF-4149-9148-A178-26D903E34C51}" srcOrd="0" destOrd="0" presId="urn:microsoft.com/office/officeart/2005/8/layout/cycle8"/>
    <dgm:cxn modelId="{61BE2D41-12B6-7540-BFF2-4658DEE11943}" type="presParOf" srcId="{3D187F4C-59A8-E648-B712-E2C7D7DF4650}" destId="{4BCCC9F7-38ED-7D47-A8A2-3D8731E68C53}" srcOrd="1" destOrd="0" presId="urn:microsoft.com/office/officeart/2005/8/layout/cycle8"/>
    <dgm:cxn modelId="{5C315EB0-FCF2-F94C-90DE-48A6FFC13697}" type="presParOf" srcId="{3D187F4C-59A8-E648-B712-E2C7D7DF4650}" destId="{095C0513-54F9-0047-A418-C658C39F3BCC}" srcOrd="2" destOrd="0" presId="urn:microsoft.com/office/officeart/2005/8/layout/cycle8"/>
    <dgm:cxn modelId="{CB29059F-D882-7846-81F8-962631D57D5A}" type="presParOf" srcId="{3D187F4C-59A8-E648-B712-E2C7D7DF4650}" destId="{42992C63-8D08-6B42-A197-5527397F2679}" srcOrd="3" destOrd="0" presId="urn:microsoft.com/office/officeart/2005/8/layout/cycle8"/>
    <dgm:cxn modelId="{49B545D2-BA42-474A-8692-1C8BA868E4F9}" type="presParOf" srcId="{3D187F4C-59A8-E648-B712-E2C7D7DF4650}" destId="{4BF02594-0016-E54C-8221-6F9473C3DFB5}" srcOrd="4" destOrd="0" presId="urn:microsoft.com/office/officeart/2005/8/layout/cycle8"/>
    <dgm:cxn modelId="{FA1D7CDA-9B64-A048-9C72-DB0A98EE5D49}" type="presParOf" srcId="{3D187F4C-59A8-E648-B712-E2C7D7DF4650}" destId="{F11D773D-13FF-584A-A924-3C0FD6ACD71A}" srcOrd="5" destOrd="0" presId="urn:microsoft.com/office/officeart/2005/8/layout/cycle8"/>
    <dgm:cxn modelId="{43A1CC88-73C2-3644-BE85-917DC927A5D9}" type="presParOf" srcId="{3D187F4C-59A8-E648-B712-E2C7D7DF4650}" destId="{CDC350F6-8195-8F45-A1F0-50BEB3EA865C}" srcOrd="6" destOrd="0" presId="urn:microsoft.com/office/officeart/2005/8/layout/cycle8"/>
    <dgm:cxn modelId="{71D12249-BEAB-1544-A7B2-A6721ACD5BEE}" type="presParOf" srcId="{3D187F4C-59A8-E648-B712-E2C7D7DF4650}" destId="{66C97AFF-3CF6-414E-B1E0-797C0496614A}" srcOrd="7" destOrd="0" presId="urn:microsoft.com/office/officeart/2005/8/layout/cycle8"/>
    <dgm:cxn modelId="{E0FC3761-ADBD-4448-833F-0A56B4A38220}" type="presParOf" srcId="{3D187F4C-59A8-E648-B712-E2C7D7DF4650}" destId="{6BE40DC4-6D50-AA47-89FD-0FD28E520A59}" srcOrd="8" destOrd="0" presId="urn:microsoft.com/office/officeart/2005/8/layout/cycle8"/>
    <dgm:cxn modelId="{F252195B-26F0-E041-88AF-B03D3B4B8521}" type="presParOf" srcId="{3D187F4C-59A8-E648-B712-E2C7D7DF4650}" destId="{96948E61-DD32-294F-9A40-BF70C167C06B}" srcOrd="9" destOrd="0" presId="urn:microsoft.com/office/officeart/2005/8/layout/cycle8"/>
    <dgm:cxn modelId="{40C2A0A3-98A2-D04E-AA89-3B0AB99C74D4}" type="presParOf" srcId="{3D187F4C-59A8-E648-B712-E2C7D7DF4650}" destId="{452E7A71-3627-004F-8C23-F9A07AF6A974}" srcOrd="10" destOrd="0" presId="urn:microsoft.com/office/officeart/2005/8/layout/cycle8"/>
    <dgm:cxn modelId="{E3CB3A26-AEB4-124E-AE3D-F606A5954393}" type="presParOf" srcId="{3D187F4C-59A8-E648-B712-E2C7D7DF4650}" destId="{7DC7DDD4-A13E-D847-A2CD-255F966B5C98}" srcOrd="11" destOrd="0" presId="urn:microsoft.com/office/officeart/2005/8/layout/cycle8"/>
    <dgm:cxn modelId="{3AD48962-57C9-5D47-B707-C1BC75DE4002}" type="presParOf" srcId="{3D187F4C-59A8-E648-B712-E2C7D7DF4650}" destId="{F283ACE6-AF10-E542-92B2-3F7677AA5482}" srcOrd="12" destOrd="0" presId="urn:microsoft.com/office/officeart/2005/8/layout/cycle8"/>
    <dgm:cxn modelId="{872AA7C7-2F61-204C-B758-2B0B785310E1}" type="presParOf" srcId="{3D187F4C-59A8-E648-B712-E2C7D7DF4650}" destId="{FA7F6F89-4714-174D-9B96-E0A48C7FF4C5}" srcOrd="13" destOrd="0" presId="urn:microsoft.com/office/officeart/2005/8/layout/cycle8"/>
    <dgm:cxn modelId="{33248B74-C8B1-A94C-B9E5-982FD1520A73}" type="presParOf" srcId="{3D187F4C-59A8-E648-B712-E2C7D7DF4650}" destId="{C0CD1195-586A-5144-96AF-68A9F405C4C0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A512DF-4149-9148-A178-26D903E34C51}">
      <dsp:nvSpPr>
        <dsp:cNvPr id="0" name=""/>
        <dsp:cNvSpPr/>
      </dsp:nvSpPr>
      <dsp:spPr>
        <a:xfrm>
          <a:off x="1272765" y="259960"/>
          <a:ext cx="3917923" cy="3578699"/>
        </a:xfrm>
        <a:prstGeom prst="pie">
          <a:avLst>
            <a:gd name="adj1" fmla="val 16200000"/>
            <a:gd name="adj2" fmla="val 1800000"/>
          </a:avLst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Low-cost manufacturing approaches</a:t>
          </a:r>
        </a:p>
      </dsp:txBody>
      <dsp:txXfrm>
        <a:off x="3337604" y="1018303"/>
        <a:ext cx="1399258" cy="1065089"/>
      </dsp:txXfrm>
    </dsp:sp>
    <dsp:sp modelId="{4BF02594-0016-E54C-8221-6F9473C3DFB5}">
      <dsp:nvSpPr>
        <dsp:cNvPr id="0" name=""/>
        <dsp:cNvSpPr/>
      </dsp:nvSpPr>
      <dsp:spPr>
        <a:xfrm>
          <a:off x="1324172" y="353844"/>
          <a:ext cx="3667701" cy="3646551"/>
        </a:xfrm>
        <a:prstGeom prst="pie">
          <a:avLst>
            <a:gd name="adj1" fmla="val 1800000"/>
            <a:gd name="adj2" fmla="val 900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Standalone stretchable device platform</a:t>
          </a:r>
        </a:p>
      </dsp:txBody>
      <dsp:txXfrm>
        <a:off x="2197434" y="2719761"/>
        <a:ext cx="1964839" cy="955049"/>
      </dsp:txXfrm>
    </dsp:sp>
    <dsp:sp modelId="{6BE40DC4-6D50-AA47-89FD-0FD28E520A59}">
      <dsp:nvSpPr>
        <dsp:cNvPr id="0" name=""/>
        <dsp:cNvSpPr/>
      </dsp:nvSpPr>
      <dsp:spPr>
        <a:xfrm>
          <a:off x="1169679" y="259960"/>
          <a:ext cx="3829279" cy="3578699"/>
        </a:xfrm>
        <a:prstGeom prst="pie">
          <a:avLst>
            <a:gd name="adj1" fmla="val 9000000"/>
            <a:gd name="adj2" fmla="val 1620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Nanomaterial composites</a:t>
          </a:r>
        </a:p>
      </dsp:txBody>
      <dsp:txXfrm>
        <a:off x="1613237" y="1018303"/>
        <a:ext cx="1367599" cy="1065089"/>
      </dsp:txXfrm>
    </dsp:sp>
    <dsp:sp modelId="{F283ACE6-AF10-E542-92B2-3F7677AA5482}">
      <dsp:nvSpPr>
        <dsp:cNvPr id="0" name=""/>
        <dsp:cNvSpPr/>
      </dsp:nvSpPr>
      <dsp:spPr>
        <a:xfrm>
          <a:off x="1090911" y="38421"/>
          <a:ext cx="4278486" cy="4021776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F6F89-4714-174D-9B96-E0A48C7FF4C5}">
      <dsp:nvSpPr>
        <dsp:cNvPr id="0" name=""/>
        <dsp:cNvSpPr/>
      </dsp:nvSpPr>
      <dsp:spPr>
        <a:xfrm>
          <a:off x="1021277" y="109252"/>
          <a:ext cx="4272574" cy="4134586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D1195-586A-5144-96AF-68A9F405C4C0}">
      <dsp:nvSpPr>
        <dsp:cNvPr id="0" name=""/>
        <dsp:cNvSpPr/>
      </dsp:nvSpPr>
      <dsp:spPr>
        <a:xfrm>
          <a:off x="950993" y="38421"/>
          <a:ext cx="4263364" cy="4021776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3037630" cy="464267"/>
          </a:xfrm>
          <a:prstGeom prst="rect">
            <a:avLst/>
          </a:prstGeom>
        </p:spPr>
        <p:txBody>
          <a:bodyPr vert="horz" lIns="90964" tIns="45482" rIns="90964" bIns="4548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1193" y="2"/>
            <a:ext cx="3037630" cy="464267"/>
          </a:xfrm>
          <a:prstGeom prst="rect">
            <a:avLst/>
          </a:prstGeom>
        </p:spPr>
        <p:txBody>
          <a:bodyPr vert="horz" lIns="90964" tIns="45482" rIns="90964" bIns="45482" rtlCol="0"/>
          <a:lstStyle>
            <a:lvl1pPr algn="r">
              <a:defRPr sz="1200"/>
            </a:lvl1pPr>
          </a:lstStyle>
          <a:p>
            <a:fld id="{BC44486C-7FD9-474B-A875-0A6B198223A4}" type="datetime4">
              <a:rPr lang="en-US" smtClean="0"/>
              <a:pPr/>
              <a:t>October 17,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8830554"/>
            <a:ext cx="3037630" cy="464267"/>
          </a:xfrm>
          <a:prstGeom prst="rect">
            <a:avLst/>
          </a:prstGeom>
        </p:spPr>
        <p:txBody>
          <a:bodyPr vert="horz" lIns="90964" tIns="45482" rIns="90964" bIns="4548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1193" y="8830554"/>
            <a:ext cx="3037630" cy="464267"/>
          </a:xfrm>
          <a:prstGeom prst="rect">
            <a:avLst/>
          </a:prstGeom>
        </p:spPr>
        <p:txBody>
          <a:bodyPr vert="horz" lIns="90964" tIns="45482" rIns="90964" bIns="45482" rtlCol="0" anchor="b"/>
          <a:lstStyle>
            <a:lvl1pPr algn="r">
              <a:defRPr sz="1200"/>
            </a:lvl1pPr>
          </a:lstStyle>
          <a:p>
            <a:fld id="{A554962B-A0CD-4D25-9743-E37ADCBA91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696971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3037630" cy="464267"/>
          </a:xfrm>
          <a:prstGeom prst="rect">
            <a:avLst/>
          </a:prstGeom>
        </p:spPr>
        <p:txBody>
          <a:bodyPr vert="horz" wrap="square" lIns="93174" tIns="46587" rIns="93174" bIns="46587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1193" y="2"/>
            <a:ext cx="3037630" cy="464267"/>
          </a:xfrm>
          <a:prstGeom prst="rect">
            <a:avLst/>
          </a:prstGeom>
        </p:spPr>
        <p:txBody>
          <a:bodyPr vert="horz" wrap="square" lIns="93174" tIns="46587" rIns="93174" bIns="46587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2688" y="698500"/>
            <a:ext cx="4645025" cy="34845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3174" tIns="46587" rIns="93174" bIns="46587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357" y="4415278"/>
            <a:ext cx="5607688" cy="4183143"/>
          </a:xfrm>
          <a:prstGeom prst="rect">
            <a:avLst/>
          </a:prstGeom>
        </p:spPr>
        <p:txBody>
          <a:bodyPr vert="horz" lIns="93174" tIns="46587" rIns="93174" bIns="46587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8830554"/>
            <a:ext cx="3037630" cy="464267"/>
          </a:xfrm>
          <a:prstGeom prst="rect">
            <a:avLst/>
          </a:prstGeom>
        </p:spPr>
        <p:txBody>
          <a:bodyPr vert="horz" wrap="square" lIns="93174" tIns="46587" rIns="93174" bIns="46587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1193" y="8830554"/>
            <a:ext cx="3037630" cy="464267"/>
          </a:xfrm>
          <a:prstGeom prst="rect">
            <a:avLst/>
          </a:prstGeom>
        </p:spPr>
        <p:txBody>
          <a:bodyPr vert="horz" wrap="square" lIns="93174" tIns="46587" rIns="93174" bIns="46587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fld id="{6EBB7ECC-5F2A-441D-A3EE-C282C6E6AF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270754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宋体" charset="-122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宋体" charset="-122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宋体" charset="-122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宋体" charset="-122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宋体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zh-CN" sz="1200">
              <a:latin typeface="Calibri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200">
                <a:latin typeface="Calibri" charset="0"/>
              </a:rPr>
              <a:t>Standalone stretchable device platform for human and structural health monitoring</a:t>
            </a:r>
            <a:endParaRPr lang="en-US" baseline="0"/>
          </a:p>
          <a:p>
            <a:r>
              <a:rPr lang="en-US"/>
              <a:t>Dissolvable Tattoo Electronics for Biomedicine</a:t>
            </a:r>
          </a:p>
          <a:p>
            <a:r>
              <a:rPr lang="en-US" altLang="zh-CN" sz="1200">
                <a:latin typeface="Calibri" charset="0"/>
              </a:rPr>
              <a:t>Deformable Multimodality Sensors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>
                <a:solidFill>
                  <a:prstClr val="black"/>
                </a:solidFill>
              </a:rPr>
              <a:pPr>
                <a:defRPr/>
              </a:pPr>
              <a:t>October 17, 2022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413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>
                <a:solidFill>
                  <a:prstClr val="black"/>
                </a:solidFill>
              </a:rPr>
              <a:pPr>
                <a:defRPr/>
              </a:pPr>
              <a:t>October 17, 2022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179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>
                <a:solidFill>
                  <a:prstClr val="black"/>
                </a:solidFill>
              </a:rPr>
              <a:pPr>
                <a:defRPr/>
              </a:pPr>
              <a:t>October 17, 2022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875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>
                <a:solidFill>
                  <a:prstClr val="black"/>
                </a:solidFill>
              </a:rPr>
              <a:pPr>
                <a:defRPr/>
              </a:pPr>
              <a:t>October 17, 2022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078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0944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725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720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85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720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401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720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159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A6743E-C4A3-4B40-B0DA-01DE7A6946C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09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A6743E-C4A3-4B40-B0DA-01DE7A6946C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9440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A6743E-C4A3-4B40-B0DA-01DE7A6946C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5282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570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1pPr>
            <a:lvl2pPr marL="742950" indent="-28575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2pPr>
            <a:lvl3pPr marL="11430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3pPr>
            <a:lvl4pPr marL="16002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4pPr>
            <a:lvl5pPr marL="20574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9pPr>
          </a:lstStyle>
          <a:p>
            <a:pPr eaLnBrk="1" hangingPunct="1"/>
            <a:fld id="{85380DDD-86A9-473A-948E-B94993D7F447}" type="slidenum">
              <a:rPr lang="zh-CN" altLang="en-US" sz="1200" b="0" smtClean="0">
                <a:latin typeface="Arial" charset="0"/>
              </a:rPr>
              <a:pPr eaLnBrk="1" hangingPunct="1"/>
              <a:t>26</a:t>
            </a:fld>
            <a:endParaRPr lang="en-US" altLang="zh-CN" sz="1200" b="0">
              <a:latin typeface="Arial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en-US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52807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1pPr>
            <a:lvl2pPr marL="742950" indent="-28575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2pPr>
            <a:lvl3pPr marL="11430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3pPr>
            <a:lvl4pPr marL="16002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4pPr>
            <a:lvl5pPr marL="20574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9pPr>
          </a:lstStyle>
          <a:p>
            <a:pPr eaLnBrk="1" hangingPunct="1"/>
            <a:fld id="{85380DDD-86A9-473A-948E-B94993D7F447}" type="slidenum">
              <a:rPr lang="zh-CN" altLang="en-US" sz="1200" b="0" smtClean="0">
                <a:latin typeface="Arial" charset="0"/>
              </a:rPr>
              <a:pPr eaLnBrk="1" hangingPunct="1"/>
              <a:t>27</a:t>
            </a:fld>
            <a:endParaRPr lang="en-US" altLang="zh-CN" sz="1200" b="0">
              <a:latin typeface="Arial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en-US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149659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1pPr>
            <a:lvl2pPr marL="742950" indent="-28575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2pPr>
            <a:lvl3pPr marL="11430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3pPr>
            <a:lvl4pPr marL="16002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4pPr>
            <a:lvl5pPr marL="2057400" indent="-228600" eaLnBrk="0" hangingPunct="0"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Tahoma" pitchFamily="34" charset="0"/>
                <a:ea typeface="宋体" charset="-122"/>
              </a:defRPr>
            </a:lvl9pPr>
          </a:lstStyle>
          <a:p>
            <a:pPr eaLnBrk="1" hangingPunct="1"/>
            <a:fld id="{85380DDD-86A9-473A-948E-B94993D7F447}" type="slidenum">
              <a:rPr lang="zh-CN" altLang="en-US" sz="1200" b="0" smtClean="0">
                <a:latin typeface="Arial" charset="0"/>
              </a:rPr>
              <a:pPr eaLnBrk="1" hangingPunct="1"/>
              <a:t>28</a:t>
            </a:fld>
            <a:endParaRPr lang="en-US" altLang="zh-CN" sz="1200" b="0">
              <a:latin typeface="Arial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en-US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535612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6327DC70-A00C-41AD-8D63-5C96E2CAA4F5}" type="datetime4">
              <a:rPr lang="en-US" smtClean="0"/>
              <a:pPr>
                <a:defRPr/>
              </a:pPr>
              <a:t>October 17, 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BB7ECC-5F2A-441D-A3EE-C282C6E6AF73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4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altLang="zh-CN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FA04C-D7CF-4861-95F0-3F5ACF508755}" type="datetimeFigureOut">
              <a:rPr lang="en-US" dirty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  <a:prstGeom prst="rect">
            <a:avLst/>
          </a:prstGeo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3" name="Picture 12" descr="ESM-duo.png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811" y="6281562"/>
            <a:ext cx="3980880" cy="42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463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BC42F-EA91-460E-9436-9A6C9B1CB0C6}" type="datetimeFigureOut">
              <a:rPr lang="en-US" dirty="0"/>
              <a:t>10/17/22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61606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23D4350-0632-4F67-B357-AFC21C62564D}" type="datetimeFigureOut">
              <a:rPr lang="en-US" dirty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3908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1A35-803D-44FA-BA88-E6B5FB347587}" type="datetimeFigureOut">
              <a:rPr lang="en-US" dirty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19542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56CED-B3EE-49D9-9922-CBB48E543356}" type="datetimeFigureOut">
              <a:rPr lang="en-US" dirty="0"/>
              <a:t>10/17/22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64502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F9237B0-CC05-45CB-9D8E-44851499E325}" type="datetimeFigureOut">
              <a:rPr lang="en-US" dirty="0"/>
              <a:t>10/17/22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245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8975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AA2A1-C9A8-42DC-AF5F-29D58FE3A81E}" type="datetimeFigureOut">
              <a:rPr lang="en-US" dirty="0"/>
              <a:t>10/17/22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16614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C28B6-2144-4760-B3DF-18C646FA52B1}" type="datetimeFigureOut">
              <a:rPr lang="en-US" dirty="0"/>
              <a:t>10/17/22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592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B24B-F41A-4540-8EEC-C29B4F79802D}" type="datetimeFigureOut">
              <a:rPr lang="en-US" dirty="0"/>
              <a:t>10/17/22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80846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F989E-5397-49EE-B0F5-E72D9FFD7EC0}" type="datetimeFigureOut">
              <a:rPr lang="en-US" dirty="0"/>
              <a:t>10/17/22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62708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8439"/>
            <a:ext cx="8229600" cy="101451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8927"/>
            <a:ext cx="8229600" cy="427701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4100316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n-bulle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1703"/>
            <a:ext cx="8229600" cy="10285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488925"/>
            <a:ext cx="8229600" cy="444488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53428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enn State Lives Here Statm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9938"/>
            <a:ext cx="7231442" cy="2573483"/>
          </a:xfrm>
        </p:spPr>
        <p:txBody>
          <a:bodyPr anchor="t">
            <a:normAutofit/>
          </a:bodyPr>
          <a:lstStyle>
            <a:lvl1pPr>
              <a:lnSpc>
                <a:spcPts val="306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98832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51F38EA-B09F-4C97-9264-D1353869D1EA}" type="datetimeFigureOut">
              <a:rPr lang="en-US" dirty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pic>
        <p:nvPicPr>
          <p:cNvPr id="10" name="Picture 9" descr="ESM-duo.png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811" y="6281562"/>
            <a:ext cx="3980880" cy="42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500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3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8.png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jpeg"/><Relationship Id="rId23" Type="http://schemas.openxmlformats.org/officeDocument/2006/relationships/image" Target="../media/image25.png"/><Relationship Id="rId10" Type="http://schemas.openxmlformats.org/officeDocument/2006/relationships/image" Target="../media/image12.jpeg"/><Relationship Id="rId19" Type="http://schemas.openxmlformats.org/officeDocument/2006/relationships/image" Target="../media/image21.png"/><Relationship Id="rId4" Type="http://schemas.openxmlformats.org/officeDocument/2006/relationships/image" Target="../media/image6.JPG"/><Relationship Id="rId9" Type="http://schemas.openxmlformats.org/officeDocument/2006/relationships/image" Target="../media/image11.jpeg"/><Relationship Id="rId14" Type="http://schemas.openxmlformats.org/officeDocument/2006/relationships/image" Target="../media/image16.png"/><Relationship Id="rId22" Type="http://schemas.openxmlformats.org/officeDocument/2006/relationships/image" Target="../media/image2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microsoft.com/office/2007/relationships/media" Target="../media/media2.mp4"/><Relationship Id="rId7" Type="http://schemas.openxmlformats.org/officeDocument/2006/relationships/image" Target="../media/image2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4.xml"/><Relationship Id="rId11" Type="http://schemas.openxmlformats.org/officeDocument/2006/relationships/image" Target="../media/image31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30.png"/><Relationship Id="rId4" Type="http://schemas.openxmlformats.org/officeDocument/2006/relationships/video" Target="../media/media2.mp4"/><Relationship Id="rId9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44.jpe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3.png"/><Relationship Id="rId4" Type="http://schemas.openxmlformats.org/officeDocument/2006/relationships/diagramData" Target="../diagrams/data1.xml"/><Relationship Id="rId9" Type="http://schemas.openxmlformats.org/officeDocument/2006/relationships/image" Target="../media/image42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13" Type="http://schemas.openxmlformats.org/officeDocument/2006/relationships/image" Target="../media/image55.wmf"/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12" Type="http://schemas.openxmlformats.org/officeDocument/2006/relationships/oleObject" Target="../embeddings/oleObject2.bin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11" Type="http://schemas.openxmlformats.org/officeDocument/2006/relationships/image" Target="../media/image54.wmf"/><Relationship Id="rId5" Type="http://schemas.openxmlformats.org/officeDocument/2006/relationships/image" Target="../media/image49.jpeg"/><Relationship Id="rId10" Type="http://schemas.openxmlformats.org/officeDocument/2006/relationships/oleObject" Target="../embeddings/oleObject1.bin"/><Relationship Id="rId4" Type="http://schemas.openxmlformats.org/officeDocument/2006/relationships/image" Target="../media/image48.jpeg"/><Relationship Id="rId9" Type="http://schemas.openxmlformats.org/officeDocument/2006/relationships/image" Target="../media/image53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56.png"/><Relationship Id="rId7" Type="http://schemas.openxmlformats.org/officeDocument/2006/relationships/image" Target="../media/image5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62.png"/><Relationship Id="rId5" Type="http://schemas.openxmlformats.org/officeDocument/2006/relationships/image" Target="../media/image58.png"/><Relationship Id="rId10" Type="http://schemas.openxmlformats.org/officeDocument/2006/relationships/image" Target="../media/image61.png"/><Relationship Id="rId4" Type="http://schemas.openxmlformats.org/officeDocument/2006/relationships/image" Target="../media/image57.png"/><Relationship Id="rId9" Type="http://schemas.openxmlformats.org/officeDocument/2006/relationships/image" Target="../media/image6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tiff"/><Relationship Id="rId13" Type="http://schemas.openxmlformats.org/officeDocument/2006/relationships/image" Target="../media/image71.jpeg"/><Relationship Id="rId3" Type="http://schemas.openxmlformats.org/officeDocument/2006/relationships/oleObject" Target="../embeddings/oleObject3.bin"/><Relationship Id="rId7" Type="http://schemas.openxmlformats.org/officeDocument/2006/relationships/image" Target="../media/image66.tiff"/><Relationship Id="rId12" Type="http://schemas.openxmlformats.org/officeDocument/2006/relationships/image" Target="../media/image45.png"/><Relationship Id="rId2" Type="http://schemas.openxmlformats.org/officeDocument/2006/relationships/image" Target="../media/image3.png"/><Relationship Id="rId16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eg"/><Relationship Id="rId11" Type="http://schemas.openxmlformats.org/officeDocument/2006/relationships/image" Target="../media/image70.jpeg"/><Relationship Id="rId5" Type="http://schemas.openxmlformats.org/officeDocument/2006/relationships/image" Target="../media/image64.jpeg"/><Relationship Id="rId15" Type="http://schemas.openxmlformats.org/officeDocument/2006/relationships/image" Target="../media/image73.jpeg"/><Relationship Id="rId10" Type="http://schemas.openxmlformats.org/officeDocument/2006/relationships/image" Target="../media/image69.tiff"/><Relationship Id="rId4" Type="http://schemas.openxmlformats.org/officeDocument/2006/relationships/image" Target="../media/image63.wmf"/><Relationship Id="rId9" Type="http://schemas.openxmlformats.org/officeDocument/2006/relationships/image" Target="../media/image68.tiff"/><Relationship Id="rId14" Type="http://schemas.openxmlformats.org/officeDocument/2006/relationships/image" Target="../media/image7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8.png"/><Relationship Id="rId4" Type="http://schemas.openxmlformats.org/officeDocument/2006/relationships/image" Target="../media/image77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79.jpeg"/><Relationship Id="rId7" Type="http://schemas.openxmlformats.org/officeDocument/2006/relationships/image" Target="../media/image8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jpeg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jpeg"/><Relationship Id="rId3" Type="http://schemas.openxmlformats.org/officeDocument/2006/relationships/image" Target="../media/image85.png"/><Relationship Id="rId7" Type="http://schemas.openxmlformats.org/officeDocument/2006/relationships/image" Target="../media/image87.wmf"/><Relationship Id="rId12" Type="http://schemas.openxmlformats.org/officeDocument/2006/relationships/image" Target="../media/image90.wmf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5.bin"/><Relationship Id="rId11" Type="http://schemas.openxmlformats.org/officeDocument/2006/relationships/oleObject" Target="../embeddings/oleObject7.bin"/><Relationship Id="rId5" Type="http://schemas.openxmlformats.org/officeDocument/2006/relationships/image" Target="../media/image86.png"/><Relationship Id="rId10" Type="http://schemas.openxmlformats.org/officeDocument/2006/relationships/image" Target="../media/image89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6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3.png"/><Relationship Id="rId7" Type="http://schemas.openxmlformats.org/officeDocument/2006/relationships/image" Target="../media/image9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tiff"/><Relationship Id="rId7" Type="http://schemas.openxmlformats.org/officeDocument/2006/relationships/image" Target="../media/image10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9.png"/><Relationship Id="rId5" Type="http://schemas.openxmlformats.org/officeDocument/2006/relationships/image" Target="../media/image98.tiff"/><Relationship Id="rId4" Type="http://schemas.openxmlformats.org/officeDocument/2006/relationships/image" Target="../media/image97.tif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wmf"/><Relationship Id="rId13" Type="http://schemas.openxmlformats.org/officeDocument/2006/relationships/image" Target="../media/image106.jpeg"/><Relationship Id="rId3" Type="http://schemas.openxmlformats.org/officeDocument/2006/relationships/image" Target="../media/image101.png"/><Relationship Id="rId7" Type="http://schemas.openxmlformats.org/officeDocument/2006/relationships/oleObject" Target="../embeddings/oleObject8.bin"/><Relationship Id="rId12" Type="http://schemas.openxmlformats.org/officeDocument/2006/relationships/image" Target="../media/image105.wmf"/><Relationship Id="rId2" Type="http://schemas.openxmlformats.org/officeDocument/2006/relationships/image" Target="../media/image3.png"/><Relationship Id="rId16" Type="http://schemas.openxmlformats.org/officeDocument/2006/relationships/image" Target="../media/image109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11" Type="http://schemas.openxmlformats.org/officeDocument/2006/relationships/oleObject" Target="../embeddings/oleObject10.bin"/><Relationship Id="rId5" Type="http://schemas.openxmlformats.org/officeDocument/2006/relationships/image" Target="../media/image102.png"/><Relationship Id="rId15" Type="http://schemas.openxmlformats.org/officeDocument/2006/relationships/image" Target="../media/image108.jpeg"/><Relationship Id="rId10" Type="http://schemas.openxmlformats.org/officeDocument/2006/relationships/image" Target="../media/image104.wmf"/><Relationship Id="rId4" Type="http://schemas.microsoft.com/office/2007/relationships/hdphoto" Target="../media/hdphoto5.wdp"/><Relationship Id="rId9" Type="http://schemas.openxmlformats.org/officeDocument/2006/relationships/oleObject" Target="../embeddings/oleObject9.bin"/><Relationship Id="rId14" Type="http://schemas.openxmlformats.org/officeDocument/2006/relationships/image" Target="../media/image107.jpe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110.jpeg"/><Relationship Id="rId7" Type="http://schemas.openxmlformats.org/officeDocument/2006/relationships/image" Target="../media/image1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2.jpeg"/><Relationship Id="rId5" Type="http://schemas.openxmlformats.org/officeDocument/2006/relationships/image" Target="../media/image111.tiff"/><Relationship Id="rId10" Type="http://schemas.openxmlformats.org/officeDocument/2006/relationships/image" Target="../media/image115.tiff"/><Relationship Id="rId4" Type="http://schemas.microsoft.com/office/2007/relationships/hdphoto" Target="../media/hdphoto7.wdp"/><Relationship Id="rId9" Type="http://schemas.openxmlformats.org/officeDocument/2006/relationships/image" Target="../media/image114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openxmlformats.org/officeDocument/2006/relationships/image" Target="../media/image117.jpeg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13" Type="http://schemas.openxmlformats.org/officeDocument/2006/relationships/oleObject" Target="../embeddings/oleObject12.bin"/><Relationship Id="rId18" Type="http://schemas.openxmlformats.org/officeDocument/2006/relationships/image" Target="../media/image129.emf"/><Relationship Id="rId3" Type="http://schemas.openxmlformats.org/officeDocument/2006/relationships/image" Target="../media/image119.tiff"/><Relationship Id="rId21" Type="http://schemas.openxmlformats.org/officeDocument/2006/relationships/image" Target="../media/image132.jpeg"/><Relationship Id="rId7" Type="http://schemas.openxmlformats.org/officeDocument/2006/relationships/image" Target="../media/image121.png"/><Relationship Id="rId12" Type="http://schemas.openxmlformats.org/officeDocument/2006/relationships/image" Target="../media/image124.wmf"/><Relationship Id="rId17" Type="http://schemas.openxmlformats.org/officeDocument/2006/relationships/image" Target="../media/image128.jpeg"/><Relationship Id="rId2" Type="http://schemas.openxmlformats.org/officeDocument/2006/relationships/image" Target="../media/image3.png"/><Relationship Id="rId16" Type="http://schemas.openxmlformats.org/officeDocument/2006/relationships/image" Target="../media/image127.emf"/><Relationship Id="rId20" Type="http://schemas.openxmlformats.org/officeDocument/2006/relationships/image" Target="../media/image1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11" Type="http://schemas.openxmlformats.org/officeDocument/2006/relationships/oleObject" Target="../embeddings/oleObject11.bin"/><Relationship Id="rId5" Type="http://schemas.openxmlformats.org/officeDocument/2006/relationships/image" Target="../media/image117.jpeg"/><Relationship Id="rId15" Type="http://schemas.openxmlformats.org/officeDocument/2006/relationships/image" Target="../media/image126.jpeg"/><Relationship Id="rId23" Type="http://schemas.openxmlformats.org/officeDocument/2006/relationships/image" Target="../media/image134.jpeg"/><Relationship Id="rId10" Type="http://schemas.openxmlformats.org/officeDocument/2006/relationships/image" Target="../media/image123.png"/><Relationship Id="rId19" Type="http://schemas.openxmlformats.org/officeDocument/2006/relationships/image" Target="../media/image130.tiff"/><Relationship Id="rId4" Type="http://schemas.openxmlformats.org/officeDocument/2006/relationships/image" Target="../media/image120.png"/><Relationship Id="rId9" Type="http://schemas.microsoft.com/office/2007/relationships/hdphoto" Target="../media/hdphoto9.wdp"/><Relationship Id="rId14" Type="http://schemas.openxmlformats.org/officeDocument/2006/relationships/image" Target="../media/image125.wmf"/><Relationship Id="rId22" Type="http://schemas.openxmlformats.org/officeDocument/2006/relationships/image" Target="../media/image13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jpeg"/><Relationship Id="rId13" Type="http://schemas.openxmlformats.org/officeDocument/2006/relationships/oleObject" Target="../embeddings/oleObject16.bin"/><Relationship Id="rId18" Type="http://schemas.openxmlformats.org/officeDocument/2006/relationships/image" Target="../media/image145.jpeg"/><Relationship Id="rId3" Type="http://schemas.openxmlformats.org/officeDocument/2006/relationships/oleObject" Target="../embeddings/oleObject13.bin"/><Relationship Id="rId21" Type="http://schemas.openxmlformats.org/officeDocument/2006/relationships/image" Target="../media/image147.jpeg"/><Relationship Id="rId7" Type="http://schemas.openxmlformats.org/officeDocument/2006/relationships/image" Target="../media/image137.jpeg"/><Relationship Id="rId12" Type="http://schemas.openxmlformats.org/officeDocument/2006/relationships/image" Target="../media/image141.wmf"/><Relationship Id="rId17" Type="http://schemas.openxmlformats.org/officeDocument/2006/relationships/image" Target="../media/image144.wmf"/><Relationship Id="rId2" Type="http://schemas.openxmlformats.org/officeDocument/2006/relationships/image" Target="../media/image3.png"/><Relationship Id="rId16" Type="http://schemas.openxmlformats.org/officeDocument/2006/relationships/oleObject" Target="../embeddings/oleObject17.bin"/><Relationship Id="rId20" Type="http://schemas.openxmlformats.org/officeDocument/2006/relationships/image" Target="../media/image14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6.wmf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15" Type="http://schemas.openxmlformats.org/officeDocument/2006/relationships/image" Target="../media/image143.png"/><Relationship Id="rId10" Type="http://schemas.openxmlformats.org/officeDocument/2006/relationships/image" Target="../media/image140.png"/><Relationship Id="rId19" Type="http://schemas.openxmlformats.org/officeDocument/2006/relationships/oleObject" Target="../embeddings/oleObject18.bin"/><Relationship Id="rId4" Type="http://schemas.openxmlformats.org/officeDocument/2006/relationships/image" Target="../media/image135.wmf"/><Relationship Id="rId9" Type="http://schemas.openxmlformats.org/officeDocument/2006/relationships/image" Target="../media/image139.png"/><Relationship Id="rId14" Type="http://schemas.openxmlformats.org/officeDocument/2006/relationships/image" Target="../media/image142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wmf"/><Relationship Id="rId13" Type="http://schemas.openxmlformats.org/officeDocument/2006/relationships/oleObject" Target="../embeddings/oleObject21.bin"/><Relationship Id="rId18" Type="http://schemas.openxmlformats.org/officeDocument/2006/relationships/image" Target="../media/image2930.png"/><Relationship Id="rId26" Type="http://schemas.openxmlformats.org/officeDocument/2006/relationships/image" Target="../media/image153.wmf"/><Relationship Id="rId3" Type="http://schemas.openxmlformats.org/officeDocument/2006/relationships/oleObject" Target="../embeddings/oleObject19.bin"/><Relationship Id="rId21" Type="http://schemas.openxmlformats.org/officeDocument/2006/relationships/image" Target="../media/image2960.png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150.wmf"/><Relationship Id="rId17" Type="http://schemas.openxmlformats.org/officeDocument/2006/relationships/image" Target="../media/image2920.png"/><Relationship Id="rId25" Type="http://schemas.openxmlformats.org/officeDocument/2006/relationships/oleObject" Target="../embeddings/oleObject22.bin"/><Relationship Id="rId2" Type="http://schemas.openxmlformats.org/officeDocument/2006/relationships/image" Target="../media/image3.png"/><Relationship Id="rId16" Type="http://schemas.openxmlformats.org/officeDocument/2006/relationships/image" Target="../media/image152.jpeg"/><Relationship Id="rId20" Type="http://schemas.openxmlformats.org/officeDocument/2006/relationships/image" Target="../media/image295.png"/><Relationship Id="rId29" Type="http://schemas.openxmlformats.org/officeDocument/2006/relationships/image" Target="../media/image15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8.wmf"/><Relationship Id="rId11" Type="http://schemas.openxmlformats.org/officeDocument/2006/relationships/oleObject" Target="../embeddings/oleObject21.bin"/><Relationship Id="rId24" Type="http://schemas.openxmlformats.org/officeDocument/2006/relationships/image" Target="../media/image153.wmf"/><Relationship Id="rId5" Type="http://schemas.openxmlformats.org/officeDocument/2006/relationships/oleObject" Target="../embeddings/oleObject19.bin"/><Relationship Id="rId15" Type="http://schemas.openxmlformats.org/officeDocument/2006/relationships/image" Target="../media/image151.png"/><Relationship Id="rId23" Type="http://schemas.openxmlformats.org/officeDocument/2006/relationships/oleObject" Target="../embeddings/oleObject22.bin"/><Relationship Id="rId28" Type="http://schemas.openxmlformats.org/officeDocument/2006/relationships/oleObject" Target="../embeddings/oleObject23.bin"/><Relationship Id="rId10" Type="http://schemas.openxmlformats.org/officeDocument/2006/relationships/image" Target="../media/image149.wmf"/><Relationship Id="rId19" Type="http://schemas.openxmlformats.org/officeDocument/2006/relationships/image" Target="../media/image294.png"/><Relationship Id="rId4" Type="http://schemas.openxmlformats.org/officeDocument/2006/relationships/image" Target="../media/image148.wmf"/><Relationship Id="rId9" Type="http://schemas.openxmlformats.org/officeDocument/2006/relationships/oleObject" Target="../embeddings/oleObject20.bin"/><Relationship Id="rId14" Type="http://schemas.openxmlformats.org/officeDocument/2006/relationships/image" Target="../media/image150.wmf"/><Relationship Id="rId22" Type="http://schemas.openxmlformats.org/officeDocument/2006/relationships/image" Target="../media/image297.png"/><Relationship Id="rId27" Type="http://schemas.openxmlformats.org/officeDocument/2006/relationships/image" Target="../media/image15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7.bin"/><Relationship Id="rId13" Type="http://schemas.openxmlformats.org/officeDocument/2006/relationships/image" Target="../media/image3.png"/><Relationship Id="rId18" Type="http://schemas.openxmlformats.org/officeDocument/2006/relationships/oleObject" Target="../embeddings/oleObject29.bin"/><Relationship Id="rId3" Type="http://schemas.openxmlformats.org/officeDocument/2006/relationships/image" Target="../media/image156.wmf"/><Relationship Id="rId21" Type="http://schemas.openxmlformats.org/officeDocument/2006/relationships/image" Target="../media/image168.png"/><Relationship Id="rId7" Type="http://schemas.openxmlformats.org/officeDocument/2006/relationships/image" Target="../media/image158.wmf"/><Relationship Id="rId12" Type="http://schemas.openxmlformats.org/officeDocument/2006/relationships/image" Target="../media/image161.png"/><Relationship Id="rId17" Type="http://schemas.openxmlformats.org/officeDocument/2006/relationships/image" Target="../media/image165.jpeg"/><Relationship Id="rId2" Type="http://schemas.openxmlformats.org/officeDocument/2006/relationships/oleObject" Target="../embeddings/oleObject24.bin"/><Relationship Id="rId16" Type="http://schemas.openxmlformats.org/officeDocument/2006/relationships/image" Target="../media/image164.jpeg"/><Relationship Id="rId20" Type="http://schemas.openxmlformats.org/officeDocument/2006/relationships/image" Target="../media/image167.png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6.bin"/><Relationship Id="rId11" Type="http://schemas.openxmlformats.org/officeDocument/2006/relationships/image" Target="../media/image160.wmf"/><Relationship Id="rId5" Type="http://schemas.openxmlformats.org/officeDocument/2006/relationships/image" Target="../media/image157.wmf"/><Relationship Id="rId15" Type="http://schemas.openxmlformats.org/officeDocument/2006/relationships/image" Target="../media/image163.jpeg"/><Relationship Id="rId10" Type="http://schemas.openxmlformats.org/officeDocument/2006/relationships/oleObject" Target="../embeddings/oleObject28.bin"/><Relationship Id="rId19" Type="http://schemas.openxmlformats.org/officeDocument/2006/relationships/image" Target="../media/image166.wmf"/><Relationship Id="rId4" Type="http://schemas.openxmlformats.org/officeDocument/2006/relationships/oleObject" Target="../embeddings/oleObject25.bin"/><Relationship Id="rId9" Type="http://schemas.openxmlformats.org/officeDocument/2006/relationships/image" Target="../media/image159.wmf"/><Relationship Id="rId14" Type="http://schemas.openxmlformats.org/officeDocument/2006/relationships/image" Target="../media/image162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jpeg"/><Relationship Id="rId3" Type="http://schemas.openxmlformats.org/officeDocument/2006/relationships/image" Target="../media/image3.png"/><Relationship Id="rId7" Type="http://schemas.openxmlformats.org/officeDocument/2006/relationships/image" Target="../media/image17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1.jpeg"/><Relationship Id="rId5" Type="http://schemas.openxmlformats.org/officeDocument/2006/relationships/image" Target="../media/image170.jpeg"/><Relationship Id="rId10" Type="http://schemas.openxmlformats.org/officeDocument/2006/relationships/image" Target="../media/image175.jpeg"/><Relationship Id="rId4" Type="http://schemas.openxmlformats.org/officeDocument/2006/relationships/image" Target="../media/image169.jpeg"/><Relationship Id="rId9" Type="http://schemas.openxmlformats.org/officeDocument/2006/relationships/image" Target="../media/image17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9.png"/><Relationship Id="rId5" Type="http://schemas.openxmlformats.org/officeDocument/2006/relationships/image" Target="../media/image178.png"/><Relationship Id="rId4" Type="http://schemas.openxmlformats.org/officeDocument/2006/relationships/image" Target="../media/image177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5.png"/><Relationship Id="rId3" Type="http://schemas.openxmlformats.org/officeDocument/2006/relationships/image" Target="../media/image180.jpeg"/><Relationship Id="rId7" Type="http://schemas.openxmlformats.org/officeDocument/2006/relationships/image" Target="../media/image18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3.png"/><Relationship Id="rId5" Type="http://schemas.openxmlformats.org/officeDocument/2006/relationships/image" Target="../media/image182.png"/><Relationship Id="rId4" Type="http://schemas.openxmlformats.org/officeDocument/2006/relationships/image" Target="../media/image1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42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jpeg"/><Relationship Id="rId5" Type="http://schemas.openxmlformats.org/officeDocument/2006/relationships/image" Target="../media/image3.png"/><Relationship Id="rId4" Type="http://schemas.openxmlformats.org/officeDocument/2006/relationships/image" Target="../media/image18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</p:nvPr>
        </p:nvSpPr>
        <p:spPr>
          <a:xfrm>
            <a:off x="755576" y="1329296"/>
            <a:ext cx="7704856" cy="3035808"/>
          </a:xfrm>
        </p:spPr>
        <p:txBody>
          <a:bodyPr>
            <a:normAutofit fontScale="90000"/>
          </a:bodyPr>
          <a:lstStyle/>
          <a:p>
            <a:r>
              <a:rPr lang="en-US" altLang="zh-CN" sz="6000">
                <a:latin typeface="Calibri" charset="0"/>
              </a:rPr>
              <a:t>Standalone stretchable device platform for human health monitoring</a:t>
            </a:r>
            <a:endParaRPr lang="zh-CN" altLang="en-US" sz="6000">
              <a:latin typeface="Calibri" charset="0"/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ubTitle" idx="1"/>
          </p:nvPr>
        </p:nvSpPr>
        <p:spPr bwMode="black">
          <a:xfrm>
            <a:off x="899592" y="5229200"/>
            <a:ext cx="7416824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latin typeface="微软雅黑"/>
                <a:ea typeface="微软雅黑"/>
              </a:rPr>
              <a:t>Larry Cheng</a:t>
            </a:r>
            <a:r>
              <a:rPr lang="en-US" altLang="zh-CN" sz="2000" dirty="0">
                <a:latin typeface="微软雅黑"/>
                <a:ea typeface="微软雅黑"/>
              </a:rPr>
              <a:t>, Associate Professor at Penn State</a:t>
            </a:r>
          </a:p>
          <a:p>
            <a:pPr>
              <a:lnSpc>
                <a:spcPct val="130000"/>
              </a:lnSpc>
            </a:pPr>
            <a:r>
              <a:rPr lang="en-US" altLang="zh-CN" sz="2000" dirty="0">
                <a:latin typeface="微软雅黑"/>
                <a:ea typeface="微软雅黑"/>
              </a:rPr>
              <a:t>Huanyu.Cheng@psu.edu</a:t>
            </a:r>
          </a:p>
        </p:txBody>
      </p:sp>
    </p:spTree>
    <p:extLst>
      <p:ext uri="{BB962C8B-B14F-4D97-AF65-F5344CB8AC3E}">
        <p14:creationId xmlns:p14="http://schemas.microsoft.com/office/powerpoint/2010/main" val="109425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/>
    </mc:Choice>
    <mc:Fallback xmlns="">
      <p:transition spd="slow" advClick="0" advTm="20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549ACBD-F108-8140-9A1D-A2C5D9BD7547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altLang="zh-CN" sz="3600" dirty="0">
                <a:latin typeface="Arial Black" panose="020B0A04020102020204" pitchFamily="34" charset="0"/>
              </a:rPr>
              <a:t>acknowledgements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C57B52-3B80-5B4F-B397-865AA844D6E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65" r="3043" b="19205"/>
          <a:stretch/>
        </p:blipFill>
        <p:spPr bwMode="auto">
          <a:xfrm>
            <a:off x="138862" y="798985"/>
            <a:ext cx="5369242" cy="247641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7E4EC51-85BD-194F-819B-4F3A77E9C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1920" y="3052352"/>
            <a:ext cx="5197278" cy="364336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ECEEDDDD-0AA0-B078-E284-CE20027DC4B0}"/>
              </a:ext>
            </a:extLst>
          </p:cNvPr>
          <p:cNvGrpSpPr/>
          <p:nvPr/>
        </p:nvGrpSpPr>
        <p:grpSpPr>
          <a:xfrm>
            <a:off x="-158896" y="463977"/>
            <a:ext cx="9269771" cy="6292580"/>
            <a:chOff x="-158896" y="463977"/>
            <a:chExt cx="9269771" cy="6292580"/>
          </a:xfrm>
        </p:grpSpPr>
        <p:pic>
          <p:nvPicPr>
            <p:cNvPr id="3" name="Picture 16" descr="NIOSH signs Alliance Program Ambassador agreement with OSHA, National STEPS  Network | ISHN">
              <a:extLst>
                <a:ext uri="{FF2B5EF4-FFF2-40B4-BE49-F238E27FC236}">
                  <a16:creationId xmlns:a16="http://schemas.microsoft.com/office/drawing/2014/main" id="{3A0FA814-23A4-FCFE-C883-987D635CE2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041" y="4143771"/>
              <a:ext cx="1728808" cy="1054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6" descr="Cold Spring Harbor Laboratory to boost sharing of global scientific  research in collaboration with the Chan Zuckerberg Initiative - Cold Spring  Harbor Laboratory">
              <a:extLst>
                <a:ext uri="{FF2B5EF4-FFF2-40B4-BE49-F238E27FC236}">
                  <a16:creationId xmlns:a16="http://schemas.microsoft.com/office/drawing/2014/main" id="{91DFAB2F-4C92-8FA6-DF27-274325D6E0E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72" t="18869" r="5294" b="20349"/>
            <a:stretch/>
          </p:blipFill>
          <p:spPr bwMode="auto">
            <a:xfrm>
              <a:off x="16355" y="4941412"/>
              <a:ext cx="1656184" cy="711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6" descr="About NIDA | National Institute on Drug Abuse (NIDA)">
              <a:extLst>
                <a:ext uri="{FF2B5EF4-FFF2-40B4-BE49-F238E27FC236}">
                  <a16:creationId xmlns:a16="http://schemas.microsoft.com/office/drawing/2014/main" id="{4169D88A-6833-A04F-AE55-33D71ECAEBD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58896" y="3334745"/>
              <a:ext cx="1516074" cy="1010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8" descr="NIH NHLBI (@nih_nhlbi) / Twitter">
              <a:extLst>
                <a:ext uri="{FF2B5EF4-FFF2-40B4-BE49-F238E27FC236}">
                  <a16:creationId xmlns:a16="http://schemas.microsoft.com/office/drawing/2014/main" id="{3FA5D850-8FAF-D446-89A6-E5D3FB4B20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8343" y="3125897"/>
              <a:ext cx="1454833" cy="14548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10" descr="National Institute of Biomedical Imaging and Bioengineering - Wikipedia">
              <a:extLst>
                <a:ext uri="{FF2B5EF4-FFF2-40B4-BE49-F238E27FC236}">
                  <a16:creationId xmlns:a16="http://schemas.microsoft.com/office/drawing/2014/main" id="{ED88164C-0148-2548-AD47-4A531CFA0A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0821" y="3388398"/>
              <a:ext cx="1136587" cy="107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8DD2E03E-AECF-B545-9333-EBCA8C23278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107233" y="6129005"/>
              <a:ext cx="1331204" cy="481499"/>
            </a:xfrm>
            <a:prstGeom prst="rect">
              <a:avLst/>
            </a:prstGeom>
          </p:spPr>
        </p:pic>
        <p:pic>
          <p:nvPicPr>
            <p:cNvPr id="31" name="Picture 12" descr="Meta Research">
              <a:extLst>
                <a:ext uri="{FF2B5EF4-FFF2-40B4-BE49-F238E27FC236}">
                  <a16:creationId xmlns:a16="http://schemas.microsoft.com/office/drawing/2014/main" id="{4779514F-EA9F-8440-BB97-1F92CFCC37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78007" y="5441447"/>
              <a:ext cx="1656184" cy="711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14">
              <a:extLst>
                <a:ext uri="{FF2B5EF4-FFF2-40B4-BE49-F238E27FC236}">
                  <a16:creationId xmlns:a16="http://schemas.microsoft.com/office/drawing/2014/main" id="{FA9DDB57-AAA5-4C41-BD4D-18B57C9D738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9132" y="1574482"/>
              <a:ext cx="1637807" cy="5533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18">
              <a:extLst>
                <a:ext uri="{FF2B5EF4-FFF2-40B4-BE49-F238E27FC236}">
                  <a16:creationId xmlns:a16="http://schemas.microsoft.com/office/drawing/2014/main" id="{CF9D26F8-CF3E-1F46-86B2-09D1A43BF0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2903" y="899173"/>
              <a:ext cx="2413169" cy="8609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0" descr="NSF I-Corps Short Course @ Penn State to Provide Entrepreneurship Training  for Researchers - Invent Penn State">
              <a:extLst>
                <a:ext uri="{FF2B5EF4-FFF2-40B4-BE49-F238E27FC236}">
                  <a16:creationId xmlns:a16="http://schemas.microsoft.com/office/drawing/2014/main" id="{5FC5C26E-02CF-7F47-96E7-37E246BFA9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5879" y="463977"/>
              <a:ext cx="1634911" cy="13669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4" descr="PSU Institute for Computational and Data Sciences | High Performance  Computing at Penn State">
              <a:extLst>
                <a:ext uri="{FF2B5EF4-FFF2-40B4-BE49-F238E27FC236}">
                  <a16:creationId xmlns:a16="http://schemas.microsoft.com/office/drawing/2014/main" id="{827B78C0-0CDF-5245-8C61-FA5D11076D5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2003" y="2120161"/>
              <a:ext cx="2278205" cy="600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22" descr="Ben Franklin Technology Partners of Northeastern Pennsylvania">
              <a:extLst>
                <a:ext uri="{FF2B5EF4-FFF2-40B4-BE49-F238E27FC236}">
                  <a16:creationId xmlns:a16="http://schemas.microsoft.com/office/drawing/2014/main" id="{34BE3EC3-5508-1643-BBAD-F5D80BD47A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98774" y="2481659"/>
              <a:ext cx="1272016" cy="5152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6" descr="Capabilities | Office of the Senior Vice President for Research at Penn  State">
              <a:extLst>
                <a:ext uri="{FF2B5EF4-FFF2-40B4-BE49-F238E27FC236}">
                  <a16:creationId xmlns:a16="http://schemas.microsoft.com/office/drawing/2014/main" id="{C206971E-E860-E447-BB63-8D06F98A483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4893" y="1328073"/>
              <a:ext cx="1848975" cy="8072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8" descr="Institutes of Energy and the Environment | Penn State">
              <a:extLst>
                <a:ext uri="{FF2B5EF4-FFF2-40B4-BE49-F238E27FC236}">
                  <a16:creationId xmlns:a16="http://schemas.microsoft.com/office/drawing/2014/main" id="{A3E48097-4E57-BC48-9EAF-2BD37CF1D7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7970" y="1955827"/>
              <a:ext cx="1722905" cy="4750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30" descr="Manage Your PRF Grant - American Chemical Society">
              <a:extLst>
                <a:ext uri="{FF2B5EF4-FFF2-40B4-BE49-F238E27FC236}">
                  <a16:creationId xmlns:a16="http://schemas.microsoft.com/office/drawing/2014/main" id="{341A7809-B1B1-4F4A-80CD-E1C8C78EC92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8912" y="4643279"/>
              <a:ext cx="1196636" cy="920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32" descr="ASME American Society of Mechanical Engineers - YouTube">
              <a:extLst>
                <a:ext uri="{FF2B5EF4-FFF2-40B4-BE49-F238E27FC236}">
                  <a16:creationId xmlns:a16="http://schemas.microsoft.com/office/drawing/2014/main" id="{E45FB64F-C600-A248-A59A-F5D129C6F87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40024" y="5631393"/>
              <a:ext cx="1068710" cy="10687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34" descr="Howard Hughes Medical Institute | HHMI">
              <a:extLst>
                <a:ext uri="{FF2B5EF4-FFF2-40B4-BE49-F238E27FC236}">
                  <a16:creationId xmlns:a16="http://schemas.microsoft.com/office/drawing/2014/main" id="{3F8B6C53-810B-DC44-BA20-F7B8C7ACD4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4468" y="5574939"/>
              <a:ext cx="1181618" cy="1181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16">
              <a:extLst>
                <a:ext uri="{FF2B5EF4-FFF2-40B4-BE49-F238E27FC236}">
                  <a16:creationId xmlns:a16="http://schemas.microsoft.com/office/drawing/2014/main" id="{0ECAF813-439E-B848-80B8-07392236BC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5077" y="4643279"/>
              <a:ext cx="1009873" cy="10098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836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052736"/>
            <a:ext cx="6048672" cy="459756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Rectangle 7"/>
          <p:cNvSpPr/>
          <p:nvPr/>
        </p:nvSpPr>
        <p:spPr>
          <a:xfrm>
            <a:off x="3707904" y="5795972"/>
            <a:ext cx="5143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The Persistence of Memory, Salvador </a:t>
            </a:r>
            <a:r>
              <a:rPr lang="en-US" err="1"/>
              <a:t>Dalí</a:t>
            </a:r>
            <a:r>
              <a:rPr lang="en-US"/>
              <a:t>, 1931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549ACBD-F108-8140-9A1D-A2C5D9BD7547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zh-CN" sz="3600">
                <a:latin typeface="Arial Black" panose="020B0A04020102020204" pitchFamily="34" charset="0"/>
              </a:rPr>
              <a:t>Soft Approach to Electronics</a:t>
            </a:r>
            <a:endParaRPr lang="en-US" sz="360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29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0338"/>
            <a:ext cx="9108504" cy="490065"/>
          </a:xfrm>
        </p:spPr>
        <p:txBody>
          <a:bodyPr>
            <a:noAutofit/>
          </a:bodyPr>
          <a:lstStyle/>
          <a:p>
            <a:pPr algn="ctr"/>
            <a:r>
              <a:rPr lang="en-US" sz="3600">
                <a:latin typeface="Arial Black" panose="020B0A04020102020204" pitchFamily="34" charset="0"/>
                <a:cs typeface="Arial" pitchFamily="34" charset="0"/>
                <a:sym typeface="Arial" pitchFamily="34" charset="0"/>
              </a:rPr>
              <a:t>Device-interconnect Design</a:t>
            </a:r>
            <a:endParaRPr lang="en-US" sz="3600">
              <a:latin typeface="Arial Black" panose="020B0A04020102020204" pitchFamily="34" charset="0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139967" y="3242691"/>
            <a:ext cx="4720065" cy="465075"/>
            <a:chOff x="139967" y="4077072"/>
            <a:chExt cx="4720065" cy="465075"/>
          </a:xfrm>
        </p:grpSpPr>
        <p:sp>
          <p:nvSpPr>
            <p:cNvPr id="5" name="TextBox 3298"/>
            <p:cNvSpPr>
              <a:spLocks noChangeArrowheads="1"/>
            </p:cNvSpPr>
            <p:nvPr/>
          </p:nvSpPr>
          <p:spPr bwMode="auto">
            <a:xfrm>
              <a:off x="139967" y="4172815"/>
              <a:ext cx="1184940" cy="369332"/>
            </a:xfrm>
            <a:prstGeom prst="rect">
              <a:avLst/>
            </a:prstGeom>
            <a:noFill/>
            <a:ln w="9525" cap="flat" cmpd="sng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b="1">
                  <a:solidFill>
                    <a:srgbClr val="297FD5">
                      <a:lumMod val="60000"/>
                      <a:lumOff val="40000"/>
                    </a:srgbClr>
                  </a:solidFill>
                  <a:latin typeface="Calibri" pitchFamily="34" charset="0"/>
                  <a:sym typeface="Calibri" pitchFamily="34" charset="0"/>
                </a:rPr>
                <a:t>SIDE VIEW</a:t>
              </a:r>
              <a:endParaRPr lang="en-US" altLang="en-US" b="1">
                <a:solidFill>
                  <a:srgbClr val="297FD5">
                    <a:lumMod val="60000"/>
                    <a:lumOff val="40000"/>
                  </a:srgbClr>
                </a:solidFill>
                <a:latin typeface="Calibri" pitchFamily="34" charset="0"/>
              </a:endParaRPr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374061" y="4077072"/>
              <a:ext cx="1485971" cy="323165"/>
            </a:xfrm>
            <a:prstGeom prst="rect">
              <a:avLst/>
            </a:prstGeom>
            <a:noFill/>
            <a:ln w="22225" cap="flat" cmpd="sng">
              <a:solidFill>
                <a:srgbClr val="FF0000"/>
              </a:solidFill>
              <a:prstDash val="sysDot"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500" b="1" err="1">
                  <a:solidFill>
                    <a:srgbClr val="D7701B"/>
                  </a:solidFill>
                  <a:sym typeface="微软雅黑" pitchFamily="34" charset="-122"/>
                </a:rPr>
                <a:t>Elastomer</a:t>
              </a:r>
              <a:endParaRPr lang="en-US" sz="1500" b="1">
                <a:solidFill>
                  <a:srgbClr val="D7701B"/>
                </a:solidFill>
                <a:sym typeface="微软雅黑" pitchFamily="34" charset="-122"/>
              </a:endParaRPr>
            </a:p>
          </p:txBody>
        </p:sp>
        <p:grpSp>
          <p:nvGrpSpPr>
            <p:cNvPr id="134" name="Group 133"/>
            <p:cNvGrpSpPr/>
            <p:nvPr/>
          </p:nvGrpSpPr>
          <p:grpSpPr>
            <a:xfrm>
              <a:off x="1279761" y="4181202"/>
              <a:ext cx="1996095" cy="255910"/>
              <a:chOff x="5292080" y="4725144"/>
              <a:chExt cx="2808312" cy="360040"/>
            </a:xfrm>
          </p:grpSpPr>
          <p:grpSp>
            <p:nvGrpSpPr>
              <p:cNvPr id="135" name="Group 268"/>
              <p:cNvGrpSpPr/>
              <p:nvPr/>
            </p:nvGrpSpPr>
            <p:grpSpPr>
              <a:xfrm>
                <a:off x="5292080" y="4874593"/>
                <a:ext cx="2808312" cy="210591"/>
                <a:chOff x="1368524" y="4863208"/>
                <a:chExt cx="2808312" cy="210591"/>
              </a:xfrm>
            </p:grpSpPr>
            <p:sp>
              <p:nvSpPr>
                <p:cNvPr id="138" name="Rectangle 137"/>
                <p:cNvSpPr/>
                <p:nvPr/>
              </p:nvSpPr>
              <p:spPr>
                <a:xfrm>
                  <a:off x="1368524" y="4979022"/>
                  <a:ext cx="2808312" cy="94777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39" name="Rectangle 138"/>
                <p:cNvSpPr/>
                <p:nvPr/>
              </p:nvSpPr>
              <p:spPr>
                <a:xfrm>
                  <a:off x="1440532" y="4863208"/>
                  <a:ext cx="457200" cy="47625"/>
                </a:xfrm>
                <a:prstGeom prst="rect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40" name="Rectangle 139"/>
                <p:cNvSpPr/>
                <p:nvPr/>
              </p:nvSpPr>
              <p:spPr>
                <a:xfrm>
                  <a:off x="2567508" y="4863208"/>
                  <a:ext cx="457200" cy="46037"/>
                </a:xfrm>
                <a:prstGeom prst="rect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41" name="Rectangle 140"/>
                <p:cNvSpPr/>
                <p:nvPr/>
              </p:nvSpPr>
              <p:spPr>
                <a:xfrm>
                  <a:off x="3575620" y="4863208"/>
                  <a:ext cx="457200" cy="46037"/>
                </a:xfrm>
                <a:prstGeom prst="rect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42" name="Rectangle 141"/>
                <p:cNvSpPr/>
                <p:nvPr/>
              </p:nvSpPr>
              <p:spPr>
                <a:xfrm>
                  <a:off x="1545370" y="4907013"/>
                  <a:ext cx="280516" cy="144016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43" name="Rectangle 142"/>
                <p:cNvSpPr/>
                <p:nvPr/>
              </p:nvSpPr>
              <p:spPr>
                <a:xfrm>
                  <a:off x="2646883" y="4907013"/>
                  <a:ext cx="280516" cy="144016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44" name="Rectangle 143"/>
                <p:cNvSpPr/>
                <p:nvPr/>
              </p:nvSpPr>
              <p:spPr>
                <a:xfrm>
                  <a:off x="3666083" y="4907013"/>
                  <a:ext cx="280516" cy="144016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36" name="Freeform 135"/>
              <p:cNvSpPr/>
              <p:nvPr/>
            </p:nvSpPr>
            <p:spPr>
              <a:xfrm>
                <a:off x="5827594" y="4725145"/>
                <a:ext cx="688622" cy="144016"/>
              </a:xfrm>
              <a:custGeom>
                <a:avLst/>
                <a:gdLst>
                  <a:gd name="connsiteX0" fmla="*/ 0 w 354842"/>
                  <a:gd name="connsiteY0" fmla="*/ 150125 h 150125"/>
                  <a:gd name="connsiteX1" fmla="*/ 163773 w 354842"/>
                  <a:gd name="connsiteY1" fmla="*/ 0 h 150125"/>
                  <a:gd name="connsiteX2" fmla="*/ 354842 w 354842"/>
                  <a:gd name="connsiteY2" fmla="*/ 150125 h 150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54842" h="150125">
                    <a:moveTo>
                      <a:pt x="0" y="150125"/>
                    </a:moveTo>
                    <a:cubicBezTo>
                      <a:pt x="52316" y="75062"/>
                      <a:pt x="104633" y="0"/>
                      <a:pt x="163773" y="0"/>
                    </a:cubicBezTo>
                    <a:cubicBezTo>
                      <a:pt x="222913" y="0"/>
                      <a:pt x="288877" y="75062"/>
                      <a:pt x="354842" y="150125"/>
                    </a:cubicBezTo>
                  </a:path>
                </a:pathLst>
              </a:cu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37" name="Freeform 136"/>
              <p:cNvSpPr/>
              <p:nvPr/>
            </p:nvSpPr>
            <p:spPr>
              <a:xfrm>
                <a:off x="6907714" y="4725144"/>
                <a:ext cx="616614" cy="191747"/>
              </a:xfrm>
              <a:custGeom>
                <a:avLst/>
                <a:gdLst>
                  <a:gd name="connsiteX0" fmla="*/ 0 w 354842"/>
                  <a:gd name="connsiteY0" fmla="*/ 150125 h 150125"/>
                  <a:gd name="connsiteX1" fmla="*/ 163773 w 354842"/>
                  <a:gd name="connsiteY1" fmla="*/ 0 h 150125"/>
                  <a:gd name="connsiteX2" fmla="*/ 354842 w 354842"/>
                  <a:gd name="connsiteY2" fmla="*/ 150125 h 150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54842" h="150125">
                    <a:moveTo>
                      <a:pt x="0" y="150125"/>
                    </a:moveTo>
                    <a:cubicBezTo>
                      <a:pt x="52316" y="75062"/>
                      <a:pt x="104633" y="0"/>
                      <a:pt x="163773" y="0"/>
                    </a:cubicBezTo>
                    <a:cubicBezTo>
                      <a:pt x="222913" y="0"/>
                      <a:pt x="288877" y="75062"/>
                      <a:pt x="354842" y="150125"/>
                    </a:cubicBezTo>
                  </a:path>
                </a:pathLst>
              </a:cu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cxnSp>
          <p:nvCxnSpPr>
            <p:cNvPr id="148" name="Straight Arrow Connector 30"/>
            <p:cNvCxnSpPr>
              <a:cxnSpLocks noChangeShapeType="1"/>
            </p:cNvCxnSpPr>
            <p:nvPr/>
          </p:nvCxnSpPr>
          <p:spPr bwMode="auto">
            <a:xfrm flipH="1">
              <a:off x="3129843" y="4316458"/>
              <a:ext cx="244218" cy="120654"/>
            </a:xfrm>
            <a:prstGeom prst="straightConnector1">
              <a:avLst/>
            </a:prstGeom>
            <a:noFill/>
            <a:ln w="34925" cap="flat" cmpd="sng">
              <a:solidFill>
                <a:srgbClr val="CC6600"/>
              </a:solidFill>
              <a:round/>
              <a:headEnd/>
              <a:tailEnd type="arrow" w="med" len="med"/>
            </a:ln>
            <a:effectLst/>
          </p:spPr>
        </p:cxnSp>
      </p:grpSp>
      <p:grpSp>
        <p:nvGrpSpPr>
          <p:cNvPr id="3" name="Group 2"/>
          <p:cNvGrpSpPr/>
          <p:nvPr/>
        </p:nvGrpSpPr>
        <p:grpSpPr>
          <a:xfrm>
            <a:off x="179512" y="1298475"/>
            <a:ext cx="4680521" cy="1953508"/>
            <a:chOff x="179512" y="2267580"/>
            <a:chExt cx="4680521" cy="1953508"/>
          </a:xfrm>
        </p:grpSpPr>
        <p:sp>
          <p:nvSpPr>
            <p:cNvPr id="4" name="TextBox 368"/>
            <p:cNvSpPr>
              <a:spLocks noChangeArrowheads="1"/>
            </p:cNvSpPr>
            <p:nvPr/>
          </p:nvSpPr>
          <p:spPr bwMode="auto">
            <a:xfrm>
              <a:off x="179512" y="2267580"/>
              <a:ext cx="1143455" cy="369332"/>
            </a:xfrm>
            <a:prstGeom prst="rect">
              <a:avLst/>
            </a:prstGeom>
            <a:noFill/>
            <a:ln w="9525" cap="flat" cmpd="sng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b="1">
                  <a:solidFill>
                    <a:srgbClr val="297FD5">
                      <a:lumMod val="60000"/>
                      <a:lumOff val="40000"/>
                    </a:srgbClr>
                  </a:solidFill>
                  <a:latin typeface="Calibri" pitchFamily="34" charset="0"/>
                  <a:sym typeface="Calibri" pitchFamily="34" charset="0"/>
                </a:rPr>
                <a:t>TOP VIEW</a:t>
              </a:r>
              <a:endParaRPr lang="en-US" altLang="en-US" b="1">
                <a:solidFill>
                  <a:srgbClr val="297FD5">
                    <a:lumMod val="60000"/>
                    <a:lumOff val="40000"/>
                  </a:srgbClr>
                </a:solidFill>
              </a:endParaRPr>
            </a:p>
          </p:txBody>
        </p:sp>
        <p:pic>
          <p:nvPicPr>
            <p:cNvPr id="150" name="Picture 2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347465" y="2292697"/>
              <a:ext cx="1928391" cy="19283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1" name="Rectangle 6"/>
            <p:cNvSpPr>
              <a:spLocks noChangeArrowheads="1"/>
            </p:cNvSpPr>
            <p:nvPr/>
          </p:nvSpPr>
          <p:spPr bwMode="auto">
            <a:xfrm>
              <a:off x="3374061" y="3212976"/>
              <a:ext cx="1485972" cy="323165"/>
            </a:xfrm>
            <a:prstGeom prst="rect">
              <a:avLst/>
            </a:prstGeom>
            <a:noFill/>
            <a:ln w="22225" cap="flat" cmpd="sng">
              <a:solidFill>
                <a:srgbClr val="FF0000"/>
              </a:solidFill>
              <a:prstDash val="sysDot"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US" sz="1500" b="1">
                  <a:solidFill>
                    <a:srgbClr val="D7701B"/>
                  </a:solidFill>
                  <a:sym typeface="微软雅黑" pitchFamily="34" charset="-122"/>
                </a:rPr>
                <a:t>Interconnects</a:t>
              </a:r>
            </a:p>
          </p:txBody>
        </p:sp>
        <p:cxnSp>
          <p:nvCxnSpPr>
            <p:cNvPr id="152" name="Straight Arrow Connector 30"/>
            <p:cNvCxnSpPr>
              <a:cxnSpLocks noChangeShapeType="1"/>
              <a:stCxn id="151" idx="1"/>
            </p:cNvCxnSpPr>
            <p:nvPr/>
          </p:nvCxnSpPr>
          <p:spPr bwMode="auto">
            <a:xfrm flipH="1" flipV="1">
              <a:off x="2915819" y="3279001"/>
              <a:ext cx="458242" cy="95558"/>
            </a:xfrm>
            <a:prstGeom prst="straightConnector1">
              <a:avLst/>
            </a:prstGeom>
            <a:noFill/>
            <a:ln w="34925" cap="flat" cmpd="sng">
              <a:solidFill>
                <a:srgbClr val="CC6600"/>
              </a:solidFill>
              <a:round/>
              <a:headEnd/>
              <a:tailEnd type="arrow" w="med" len="med"/>
            </a:ln>
            <a:effectLst/>
          </p:spPr>
        </p:cxnSp>
        <p:sp>
          <p:nvSpPr>
            <p:cNvPr id="153" name="Rectangle 6"/>
            <p:cNvSpPr>
              <a:spLocks noChangeArrowheads="1"/>
            </p:cNvSpPr>
            <p:nvPr/>
          </p:nvSpPr>
          <p:spPr bwMode="auto">
            <a:xfrm>
              <a:off x="3374061" y="2348880"/>
              <a:ext cx="1485971" cy="323165"/>
            </a:xfrm>
            <a:prstGeom prst="rect">
              <a:avLst/>
            </a:prstGeom>
            <a:noFill/>
            <a:ln w="22225" cap="flat" cmpd="sng">
              <a:solidFill>
                <a:srgbClr val="FF0000"/>
              </a:solidFill>
              <a:prstDash val="sysDot"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500" b="1">
                  <a:solidFill>
                    <a:srgbClr val="D7701B"/>
                  </a:solidFill>
                  <a:sym typeface="微软雅黑" pitchFamily="34" charset="-122"/>
                </a:rPr>
                <a:t>Electronics</a:t>
              </a:r>
            </a:p>
          </p:txBody>
        </p:sp>
        <p:cxnSp>
          <p:nvCxnSpPr>
            <p:cNvPr id="154" name="Straight Arrow Connector 30"/>
            <p:cNvCxnSpPr>
              <a:cxnSpLocks noChangeShapeType="1"/>
              <a:stCxn id="153" idx="1"/>
            </p:cNvCxnSpPr>
            <p:nvPr/>
          </p:nvCxnSpPr>
          <p:spPr bwMode="auto">
            <a:xfrm flipH="1">
              <a:off x="2885625" y="2510463"/>
              <a:ext cx="488436" cy="155487"/>
            </a:xfrm>
            <a:prstGeom prst="straightConnector1">
              <a:avLst/>
            </a:prstGeom>
            <a:noFill/>
            <a:ln w="34925" cap="flat" cmpd="sng">
              <a:solidFill>
                <a:srgbClr val="CC6600"/>
              </a:solidFill>
              <a:round/>
              <a:headEnd/>
              <a:tailEnd type="arrow" w="med" len="med"/>
            </a:ln>
            <a:effectLst/>
          </p:spPr>
        </p:cxnSp>
      </p:grpSp>
      <p:sp>
        <p:nvSpPr>
          <p:cNvPr id="157" name="Text Box 88"/>
          <p:cNvSpPr txBox="1">
            <a:spLocks noChangeArrowheads="1"/>
          </p:cNvSpPr>
          <p:nvPr/>
        </p:nvSpPr>
        <p:spPr bwMode="auto">
          <a:xfrm>
            <a:off x="35496" y="578395"/>
            <a:ext cx="4824536" cy="692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r>
              <a:rPr lang="en-US" altLang="zh-CN" sz="2300" b="1">
                <a:solidFill>
                  <a:srgbClr val="CC66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2000" b="1" err="1">
                <a:solidFill>
                  <a:srgbClr val="CC6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Microscale</a:t>
            </a:r>
            <a:r>
              <a:rPr lang="en-US" altLang="zh-CN" sz="2000" b="1">
                <a:solidFill>
                  <a:srgbClr val="CC6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 stretchable battery : </a:t>
            </a:r>
            <a:endParaRPr lang="en-US" altLang="zh-CN" sz="2300" b="1">
              <a:solidFill>
                <a:srgbClr val="CC66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itchFamily="18" charset="0"/>
            </a:endParaRPr>
          </a:p>
          <a:p>
            <a:pPr marL="742950" lvl="1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altLang="zh-CN" sz="1600">
                <a:solidFill>
                  <a:srgbClr val="9D90A0">
                    <a:lumMod val="7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&gt;300% </a:t>
            </a:r>
            <a:r>
              <a:rPr lang="en-US" altLang="zh-CN" sz="1600" err="1">
                <a:solidFill>
                  <a:srgbClr val="9D90A0">
                    <a:lumMod val="7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biaxially</a:t>
            </a:r>
            <a:r>
              <a:rPr lang="en-US" altLang="zh-CN" sz="1600">
                <a:solidFill>
                  <a:srgbClr val="9D90A0">
                    <a:lumMod val="7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, little loss over cycles</a:t>
            </a:r>
          </a:p>
        </p:txBody>
      </p:sp>
      <p:pic>
        <p:nvPicPr>
          <p:cNvPr id="8" name="battery stretch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145853" y="650403"/>
            <a:ext cx="3806605" cy="3126854"/>
          </a:xfrm>
          <a:prstGeom prst="rect">
            <a:avLst/>
          </a:prstGeom>
        </p:spPr>
      </p:pic>
      <p:grpSp>
        <p:nvGrpSpPr>
          <p:cNvPr id="38" name="Group 37"/>
          <p:cNvGrpSpPr/>
          <p:nvPr/>
        </p:nvGrpSpPr>
        <p:grpSpPr>
          <a:xfrm>
            <a:off x="526567" y="4195739"/>
            <a:ext cx="7180957" cy="1847564"/>
            <a:chOff x="5138748" y="-9543"/>
            <a:chExt cx="7180957" cy="1847564"/>
          </a:xfrm>
        </p:grpSpPr>
        <p:sp>
          <p:nvSpPr>
            <p:cNvPr id="39" name="Left-Right Arrow 38"/>
            <p:cNvSpPr/>
            <p:nvPr/>
          </p:nvSpPr>
          <p:spPr>
            <a:xfrm>
              <a:off x="8430271" y="761938"/>
              <a:ext cx="576064" cy="165948"/>
            </a:xfrm>
            <a:prstGeom prst="leftRightArrow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0" name="Picture 39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38748" y="-9543"/>
              <a:ext cx="3291523" cy="1847564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" name="Picture 40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28182" y="-8218"/>
              <a:ext cx="3291523" cy="1840995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3" name="Text Box 88"/>
          <p:cNvSpPr txBox="1">
            <a:spLocks noChangeArrowheads="1"/>
          </p:cNvSpPr>
          <p:nvPr/>
        </p:nvSpPr>
        <p:spPr bwMode="auto">
          <a:xfrm>
            <a:off x="35496" y="3746747"/>
            <a:ext cx="7488832" cy="44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r>
              <a:rPr lang="en-US" altLang="zh-CN" sz="2300" b="1">
                <a:solidFill>
                  <a:srgbClr val="CC66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2000" b="1">
                <a:solidFill>
                  <a:srgbClr val="CC6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Mechanically robust construction for repeatable use: </a:t>
            </a:r>
            <a:endParaRPr lang="en-US" altLang="zh-CN" sz="2300" b="1">
              <a:solidFill>
                <a:srgbClr val="CC66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itchFamily="18" charset="0"/>
            </a:endParaRPr>
          </a:p>
        </p:txBody>
      </p:sp>
      <p:sp>
        <p:nvSpPr>
          <p:cNvPr id="44" name="Content Placeholder 2"/>
          <p:cNvSpPr txBox="1">
            <a:spLocks/>
          </p:cNvSpPr>
          <p:nvPr/>
        </p:nvSpPr>
        <p:spPr bwMode="auto">
          <a:xfrm>
            <a:off x="5248682" y="5082852"/>
            <a:ext cx="3888432" cy="112474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buNone/>
            </a:pPr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Bi-layer substrate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Top:  </a:t>
            </a:r>
            <a:r>
              <a:rPr lang="en-US" sz="1800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soft -&gt; stretchable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Bottom: </a:t>
            </a:r>
            <a:r>
              <a:rPr lang="en-US" sz="1800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stiff -&gt; high strength</a:t>
            </a:r>
          </a:p>
        </p:txBody>
      </p:sp>
      <p:pic>
        <p:nvPicPr>
          <p:cNvPr id="33" name="19. adma201301921-sup-0001-S2.mp4">
            <a:hlinkClick r:id="" action="ppaction://media"/>
            <a:extLst>
              <a:ext uri="{FF2B5EF4-FFF2-40B4-BE49-F238E27FC236}">
                <a16:creationId xmlns:a16="http://schemas.microsoft.com/office/drawing/2014/main" id="{22D57C2C-217C-8D4D-84DB-DC18B2C4DAD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04091" y="4130104"/>
            <a:ext cx="3291523" cy="1974914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F5B435AC-AC1D-0F4F-9F45-3E7FB8FD8ECB}"/>
              </a:ext>
            </a:extLst>
          </p:cNvPr>
          <p:cNvSpPr/>
          <p:nvPr/>
        </p:nvSpPr>
        <p:spPr>
          <a:xfrm>
            <a:off x="320891" y="6105018"/>
            <a:ext cx="25506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Nat. </a:t>
            </a:r>
            <a:r>
              <a:rPr lang="en-US" sz="1400" i="1" err="1"/>
              <a:t>Commun</a:t>
            </a:r>
            <a:r>
              <a:rPr lang="en-US" sz="1400" i="1"/>
              <a:t>.</a:t>
            </a:r>
            <a:r>
              <a:rPr lang="en-US" sz="1400"/>
              <a:t> 4, 1543 (2013)</a:t>
            </a:r>
          </a:p>
          <a:p>
            <a:r>
              <a:rPr lang="en-US" sz="1400" i="1"/>
              <a:t>Adv. Mater.</a:t>
            </a:r>
            <a:r>
              <a:rPr lang="en-US" sz="1400"/>
              <a:t> 25, 6839 (2013)</a:t>
            </a:r>
          </a:p>
        </p:txBody>
      </p:sp>
    </p:spTree>
    <p:extLst>
      <p:ext uri="{BB962C8B-B14F-4D97-AF65-F5344CB8AC3E}">
        <p14:creationId xmlns:p14="http://schemas.microsoft.com/office/powerpoint/2010/main" val="64852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987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4742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video>
              <p:cMediaNode vol="80000">
                <p:cTn id="40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</p:childTnLst>
        </p:cTn>
      </p:par>
    </p:tnLst>
    <p:bldLst>
      <p:bldP spid="43" grpId="0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42F3C150-7011-E141-920E-55A6395E3965}"/>
              </a:ext>
            </a:extLst>
          </p:cNvPr>
          <p:cNvSpPr/>
          <p:nvPr/>
        </p:nvSpPr>
        <p:spPr>
          <a:xfrm>
            <a:off x="4932040" y="6237312"/>
            <a:ext cx="42007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/>
          <p:cNvGrpSpPr/>
          <p:nvPr/>
        </p:nvGrpSpPr>
        <p:grpSpPr>
          <a:xfrm>
            <a:off x="395536" y="1115452"/>
            <a:ext cx="4078129" cy="2601580"/>
            <a:chOff x="395536" y="1115452"/>
            <a:chExt cx="4078129" cy="260158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5536" y="1552512"/>
              <a:ext cx="4078129" cy="1917893"/>
            </a:xfrm>
            <a:prstGeom prst="rect">
              <a:avLst/>
            </a:prstGeom>
          </p:spPr>
        </p:pic>
        <p:sp>
          <p:nvSpPr>
            <p:cNvPr id="6" name="직사각형 168"/>
            <p:cNvSpPr/>
            <p:nvPr/>
          </p:nvSpPr>
          <p:spPr>
            <a:xfrm>
              <a:off x="1202877" y="1115452"/>
              <a:ext cx="221699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Stretchable</a:t>
              </a:r>
              <a:r>
                <a:rPr kumimoji="0" lang="en-US" altLang="zh-CN" b="1" i="0" u="none" strike="noStrike" kern="0" cap="none" spc="0" normalizeH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LEDs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986094" y="3409255"/>
              <a:ext cx="2294795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it-IT" sz="1400" i="1">
                  <a:latin typeface="Arial" panose="020B0604020202020204" pitchFamily="34" charset="0"/>
                  <a:cs typeface="Arial" panose="020B0604020202020204" pitchFamily="34" charset="0"/>
                </a:rPr>
                <a:t>Nano </a:t>
              </a:r>
              <a:r>
                <a:rPr lang="it-IT" sz="1400" i="1" err="1">
                  <a:latin typeface="Arial" panose="020B0604020202020204" pitchFamily="34" charset="0"/>
                  <a:cs typeface="Arial" panose="020B0604020202020204" pitchFamily="34" charset="0"/>
                </a:rPr>
                <a:t>Lett</a:t>
              </a:r>
              <a:r>
                <a:rPr lang="it-IT" sz="1400" i="1"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  <a:r>
                <a:rPr lang="it-IT" sz="1400">
                  <a:latin typeface="Arial" panose="020B0604020202020204" pitchFamily="34" charset="0"/>
                  <a:cs typeface="Arial" panose="020B0604020202020204" pitchFamily="34" charset="0"/>
                </a:rPr>
                <a:t> 11, 3881 (2011)</a:t>
              </a:r>
              <a:endParaRPr lang="en-US" sz="14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153648" y="3769517"/>
            <a:ext cx="2618152" cy="2991596"/>
            <a:chOff x="153648" y="3769517"/>
            <a:chExt cx="2618152" cy="2991596"/>
          </a:xfrm>
        </p:grpSpPr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1520" y="4138849"/>
              <a:ext cx="2403717" cy="2417190"/>
            </a:xfrm>
            <a:prstGeom prst="rect">
              <a:avLst/>
            </a:prstGeom>
          </p:spPr>
        </p:pic>
        <p:sp>
          <p:nvSpPr>
            <p:cNvPr id="25" name="직사각형 168"/>
            <p:cNvSpPr/>
            <p:nvPr/>
          </p:nvSpPr>
          <p:spPr>
            <a:xfrm>
              <a:off x="179512" y="3769517"/>
              <a:ext cx="2592288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Temperature</a:t>
              </a:r>
              <a:r>
                <a:rPr kumimoji="0" lang="en-US" altLang="zh-CN" b="1" i="0" u="none" strike="noStrike" kern="0" cap="none" spc="0" normalizeH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sensors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53648" y="6453336"/>
              <a:ext cx="2274725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i="1"/>
                <a:t>Nat. Mater.</a:t>
              </a:r>
              <a:r>
                <a:rPr lang="en-US" sz="1400"/>
                <a:t> 12, 938 (2013)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4626071" y="1115452"/>
            <a:ext cx="4200768" cy="2549317"/>
            <a:chOff x="4626071" y="1115452"/>
            <a:chExt cx="4200768" cy="2549317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26071" y="1545677"/>
              <a:ext cx="4200768" cy="1883323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>
            <a:xfrm>
              <a:off x="5881847" y="3356992"/>
              <a:ext cx="2938625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i="1"/>
                <a:t>Adv. </a:t>
              </a:r>
              <a:r>
                <a:rPr lang="en-US" sz="1400" i="1" err="1"/>
                <a:t>Funct</a:t>
              </a:r>
              <a:r>
                <a:rPr lang="en-US" sz="1400" i="1"/>
                <a:t>. Mater.</a:t>
              </a:r>
              <a:r>
                <a:rPr lang="en-US" sz="1400"/>
                <a:t> 24, 3846 (2014)</a:t>
              </a:r>
            </a:p>
          </p:txBody>
        </p:sp>
        <p:sp>
          <p:nvSpPr>
            <p:cNvPr id="27" name="직사각형 168"/>
            <p:cNvSpPr/>
            <p:nvPr/>
          </p:nvSpPr>
          <p:spPr>
            <a:xfrm>
              <a:off x="5577428" y="1115452"/>
              <a:ext cx="2471931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Hydration and strain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5602244" y="3748031"/>
            <a:ext cx="3359165" cy="3013082"/>
            <a:chOff x="5602244" y="3748031"/>
            <a:chExt cx="3359165" cy="3013082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602244" y="4145999"/>
              <a:ext cx="3290236" cy="2383430"/>
            </a:xfrm>
            <a:prstGeom prst="rect">
              <a:avLst/>
            </a:prstGeom>
          </p:spPr>
        </p:pic>
        <p:sp>
          <p:nvSpPr>
            <p:cNvPr id="23" name="Rectangle 22"/>
            <p:cNvSpPr/>
            <p:nvPr/>
          </p:nvSpPr>
          <p:spPr>
            <a:xfrm>
              <a:off x="7129369" y="6453336"/>
              <a:ext cx="1832040" cy="30777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r>
                <a:rPr lang="en-US" sz="1400" i="1"/>
                <a:t>Small</a:t>
              </a:r>
              <a:r>
                <a:rPr lang="en-US" sz="1400"/>
                <a:t> 11, 906 (2015)</a:t>
              </a:r>
            </a:p>
          </p:txBody>
        </p:sp>
        <p:sp>
          <p:nvSpPr>
            <p:cNvPr id="28" name="직사각형 168"/>
            <p:cNvSpPr/>
            <p:nvPr/>
          </p:nvSpPr>
          <p:spPr>
            <a:xfrm>
              <a:off x="5796136" y="3748031"/>
              <a:ext cx="3022528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Near field communication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2771800" y="3769295"/>
            <a:ext cx="2988319" cy="2972073"/>
            <a:chOff x="342743" y="971436"/>
            <a:chExt cx="2988319" cy="2972073"/>
          </a:xfrm>
        </p:grpSpPr>
        <p:pic>
          <p:nvPicPr>
            <p:cNvPr id="41" name="Picture 4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25968" y="1340768"/>
              <a:ext cx="2283605" cy="2340912"/>
            </a:xfrm>
            <a:prstGeom prst="rect">
              <a:avLst/>
            </a:prstGeom>
          </p:spPr>
        </p:pic>
        <p:sp>
          <p:nvSpPr>
            <p:cNvPr id="42" name="직사각형 168"/>
            <p:cNvSpPr/>
            <p:nvPr/>
          </p:nvSpPr>
          <p:spPr>
            <a:xfrm>
              <a:off x="754737" y="971436"/>
              <a:ext cx="2257077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Fingertip</a:t>
              </a:r>
              <a:r>
                <a:rPr kumimoji="0" lang="en-US" altLang="zh-CN" b="1" i="0" u="none" strike="noStrike" kern="0" cap="none" spc="0" normalizeH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electrode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3" name="Rectangle 42"/>
            <p:cNvSpPr/>
            <p:nvPr/>
          </p:nvSpPr>
          <p:spPr>
            <a:xfrm>
              <a:off x="342743" y="3635732"/>
              <a:ext cx="2988319" cy="30777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r>
                <a:rPr lang="en-US" sz="1400" i="1"/>
                <a:t>Nanotechnology</a:t>
              </a:r>
              <a:r>
                <a:rPr lang="en-US" sz="1400"/>
                <a:t> 23, 344004 (2012)</a:t>
              </a:r>
            </a:p>
          </p:txBody>
        </p:sp>
      </p:grpSp>
      <p:sp>
        <p:nvSpPr>
          <p:cNvPr id="45" name="Title 1">
            <a:extLst>
              <a:ext uri="{FF2B5EF4-FFF2-40B4-BE49-F238E27FC236}">
                <a16:creationId xmlns:a16="http://schemas.microsoft.com/office/drawing/2014/main" id="{148F949F-615E-1841-997C-CD6231BB1A19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Various stretchable Sensors</a:t>
            </a:r>
          </a:p>
        </p:txBody>
      </p:sp>
    </p:spTree>
    <p:extLst>
      <p:ext uri="{BB962C8B-B14F-4D97-AF65-F5344CB8AC3E}">
        <p14:creationId xmlns:p14="http://schemas.microsoft.com/office/powerpoint/2010/main" val="397063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42F3C150-7011-E141-920E-55A6395E3965}"/>
              </a:ext>
            </a:extLst>
          </p:cNvPr>
          <p:cNvSpPr/>
          <p:nvPr/>
        </p:nvSpPr>
        <p:spPr>
          <a:xfrm>
            <a:off x="4932040" y="6237312"/>
            <a:ext cx="42007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148F949F-615E-1841-997C-CD6231BB1A19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Integrated system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BE3946B-9098-2743-B104-1F347A17A33C}"/>
              </a:ext>
            </a:extLst>
          </p:cNvPr>
          <p:cNvGrpSpPr/>
          <p:nvPr/>
        </p:nvGrpSpPr>
        <p:grpSpPr>
          <a:xfrm>
            <a:off x="437953" y="799203"/>
            <a:ext cx="3376892" cy="2363256"/>
            <a:chOff x="5798558" y="777086"/>
            <a:chExt cx="3376892" cy="2363256"/>
          </a:xfrm>
        </p:grpSpPr>
        <p:grpSp>
          <p:nvGrpSpPr>
            <p:cNvPr id="122" name="그룹 184">
              <a:extLst>
                <a:ext uri="{FF2B5EF4-FFF2-40B4-BE49-F238E27FC236}">
                  <a16:creationId xmlns:a16="http://schemas.microsoft.com/office/drawing/2014/main" id="{753BE4AB-3E35-BE4F-80CA-40094612819F}"/>
                </a:ext>
              </a:extLst>
            </p:cNvPr>
            <p:cNvGrpSpPr/>
            <p:nvPr/>
          </p:nvGrpSpPr>
          <p:grpSpPr>
            <a:xfrm>
              <a:off x="5817931" y="1144487"/>
              <a:ext cx="3221839" cy="1691827"/>
              <a:chOff x="3271534" y="2434052"/>
              <a:chExt cx="3221839" cy="1691827"/>
            </a:xfrm>
          </p:grpSpPr>
          <p:pic>
            <p:nvPicPr>
              <p:cNvPr id="123" name="그림 296">
                <a:extLst>
                  <a:ext uri="{FF2B5EF4-FFF2-40B4-BE49-F238E27FC236}">
                    <a16:creationId xmlns:a16="http://schemas.microsoft.com/office/drawing/2014/main" id="{39CADE1E-CF9F-D845-8F20-B918C415B90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t="18504" r="5982" b="12949"/>
              <a:stretch/>
            </p:blipFill>
            <p:spPr>
              <a:xfrm>
                <a:off x="3353072" y="2471177"/>
                <a:ext cx="2998168" cy="1639450"/>
              </a:xfrm>
              <a:prstGeom prst="rect">
                <a:avLst/>
              </a:prstGeom>
            </p:spPr>
          </p:pic>
          <p:grpSp>
            <p:nvGrpSpPr>
              <p:cNvPr id="126" name="그룹 299">
                <a:extLst>
                  <a:ext uri="{FF2B5EF4-FFF2-40B4-BE49-F238E27FC236}">
                    <a16:creationId xmlns:a16="http://schemas.microsoft.com/office/drawing/2014/main" id="{EF062E06-BDDD-8B4E-AFB9-F654C2F58AFD}"/>
                  </a:ext>
                </a:extLst>
              </p:cNvPr>
              <p:cNvGrpSpPr/>
              <p:nvPr/>
            </p:nvGrpSpPr>
            <p:grpSpPr>
              <a:xfrm>
                <a:off x="6047722" y="3910435"/>
                <a:ext cx="445651" cy="215444"/>
                <a:chOff x="694722" y="5613818"/>
                <a:chExt cx="310662" cy="149363"/>
              </a:xfrm>
            </p:grpSpPr>
            <p:sp>
              <p:nvSpPr>
                <p:cNvPr id="139" name="TextBox 138">
                  <a:extLst>
                    <a:ext uri="{FF2B5EF4-FFF2-40B4-BE49-F238E27FC236}">
                      <a16:creationId xmlns:a16="http://schemas.microsoft.com/office/drawing/2014/main" id="{DF194641-CCA6-FA47-8026-FDCA518ACDAA}"/>
                    </a:ext>
                  </a:extLst>
                </p:cNvPr>
                <p:cNvSpPr txBox="1"/>
                <p:nvPr/>
              </p:nvSpPr>
              <p:spPr>
                <a:xfrm>
                  <a:off x="694722" y="5613818"/>
                  <a:ext cx="310662" cy="14936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ko-KR" sz="800">
                      <a:latin typeface="Arial" panose="020B0604020202020204" pitchFamily="34" charset="0"/>
                      <a:cs typeface="Arial" panose="020B0604020202020204" pitchFamily="34" charset="0"/>
                    </a:rPr>
                    <a:t>3 cm</a:t>
                  </a:r>
                  <a:endParaRPr lang="ko-KR" altLang="en-US" sz="8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cxnSp>
              <p:nvCxnSpPr>
                <p:cNvPr id="140" name="직선 연결선 333">
                  <a:extLst>
                    <a:ext uri="{FF2B5EF4-FFF2-40B4-BE49-F238E27FC236}">
                      <a16:creationId xmlns:a16="http://schemas.microsoft.com/office/drawing/2014/main" id="{F93E19A8-E4AE-D547-A16C-F383A2F7E80F}"/>
                    </a:ext>
                  </a:extLst>
                </p:cNvPr>
                <p:cNvCxnSpPr/>
                <p:nvPr/>
              </p:nvCxnSpPr>
              <p:spPr>
                <a:xfrm>
                  <a:off x="711337" y="5614000"/>
                  <a:ext cx="277431" cy="0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7" name="타원 300">
                <a:extLst>
                  <a:ext uri="{FF2B5EF4-FFF2-40B4-BE49-F238E27FC236}">
                    <a16:creationId xmlns:a16="http://schemas.microsoft.com/office/drawing/2014/main" id="{75CEE93B-1D4F-7C45-8F7B-C38FF05891DD}"/>
                  </a:ext>
                </a:extLst>
              </p:cNvPr>
              <p:cNvSpPr/>
              <p:nvPr/>
            </p:nvSpPr>
            <p:spPr>
              <a:xfrm>
                <a:off x="5202131" y="2717597"/>
                <a:ext cx="161357" cy="145297"/>
              </a:xfrm>
              <a:prstGeom prst="ellipse">
                <a:avLst/>
              </a:prstGeom>
              <a:noFill/>
              <a:ln w="12700">
                <a:solidFill>
                  <a:srgbClr val="C0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800">
                  <a:solidFill>
                    <a:schemeClr val="tx1"/>
                  </a:solidFill>
                </a:endParaRPr>
              </a:p>
            </p:txBody>
          </p:sp>
          <p:sp>
            <p:nvSpPr>
              <p:cNvPr id="128" name="타원 301">
                <a:extLst>
                  <a:ext uri="{FF2B5EF4-FFF2-40B4-BE49-F238E27FC236}">
                    <a16:creationId xmlns:a16="http://schemas.microsoft.com/office/drawing/2014/main" id="{7E037B70-8E53-1F47-A8C6-186664FE626B}"/>
                  </a:ext>
                </a:extLst>
              </p:cNvPr>
              <p:cNvSpPr/>
              <p:nvPr/>
            </p:nvSpPr>
            <p:spPr>
              <a:xfrm>
                <a:off x="5737518" y="2892932"/>
                <a:ext cx="161357" cy="145297"/>
              </a:xfrm>
              <a:prstGeom prst="ellipse">
                <a:avLst/>
              </a:prstGeom>
              <a:noFill/>
              <a:ln w="12700">
                <a:solidFill>
                  <a:srgbClr val="C0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80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29" name="직선 화살표 연결선 302">
                <a:extLst>
                  <a:ext uri="{FF2B5EF4-FFF2-40B4-BE49-F238E27FC236}">
                    <a16:creationId xmlns:a16="http://schemas.microsoft.com/office/drawing/2014/main" id="{C5DA7084-769D-5A46-8613-F7C33D755389}"/>
                  </a:ext>
                </a:extLst>
              </p:cNvPr>
              <p:cNvCxnSpPr/>
              <p:nvPr/>
            </p:nvCxnSpPr>
            <p:spPr>
              <a:xfrm>
                <a:off x="5247733" y="2562575"/>
                <a:ext cx="36480" cy="142376"/>
              </a:xfrm>
              <a:prstGeom prst="straightConnector1">
                <a:avLst/>
              </a:prstGeom>
              <a:ln w="12700">
                <a:solidFill>
                  <a:srgbClr val="C00000"/>
                </a:solidFill>
                <a:prstDash val="sysDot"/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직선 화살표 연결선 303">
                <a:extLst>
                  <a:ext uri="{FF2B5EF4-FFF2-40B4-BE49-F238E27FC236}">
                    <a16:creationId xmlns:a16="http://schemas.microsoft.com/office/drawing/2014/main" id="{F72D6868-E484-624D-BD0F-E8DFC0B0580A}"/>
                  </a:ext>
                </a:extLst>
              </p:cNvPr>
              <p:cNvCxnSpPr/>
              <p:nvPr/>
            </p:nvCxnSpPr>
            <p:spPr>
              <a:xfrm flipH="1">
                <a:off x="5870263" y="2635681"/>
                <a:ext cx="101396" cy="253713"/>
              </a:xfrm>
              <a:prstGeom prst="straightConnector1">
                <a:avLst/>
              </a:prstGeom>
              <a:ln w="12700">
                <a:solidFill>
                  <a:srgbClr val="C00000"/>
                </a:solidFill>
                <a:prstDash val="sysDot"/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1" name="Text Box 132">
                <a:extLst>
                  <a:ext uri="{FF2B5EF4-FFF2-40B4-BE49-F238E27FC236}">
                    <a16:creationId xmlns:a16="http://schemas.microsoft.com/office/drawing/2014/main" id="{EE514412-72D2-AB42-B473-86BA0AA20B8E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5650197" y="2512566"/>
                <a:ext cx="800898" cy="113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anchor="ctr"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US" altLang="ko-KR" sz="800">
                    <a:latin typeface="Arial" panose="020B0604020202020204" pitchFamily="34" charset="0"/>
                    <a:ea typeface="맑은 고딕" panose="020B0503020000020004" pitchFamily="50" charset="-127"/>
                    <a:cs typeface="굴림" panose="020B0600000101010101" pitchFamily="50" charset="-127"/>
                  </a:rPr>
                  <a:t>EOG sensor</a:t>
                </a:r>
                <a:endParaRPr lang="ko-KR" sz="800" baseline="-25000">
                  <a:effectLst/>
                  <a:latin typeface="굴림" panose="020B0600000101010101" pitchFamily="50" charset="-127"/>
                  <a:ea typeface="굴림" panose="020B0600000101010101" pitchFamily="50" charset="-127"/>
                  <a:cs typeface="굴림" panose="020B0600000101010101" pitchFamily="50" charset="-127"/>
                </a:endParaRPr>
              </a:p>
            </p:txBody>
          </p:sp>
          <p:sp>
            <p:nvSpPr>
              <p:cNvPr id="132" name="Text Box 132">
                <a:extLst>
                  <a:ext uri="{FF2B5EF4-FFF2-40B4-BE49-F238E27FC236}">
                    <a16:creationId xmlns:a16="http://schemas.microsoft.com/office/drawing/2014/main" id="{6310BDC3-4817-C64A-9A8A-567E49650F1C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4771987" y="2434052"/>
                <a:ext cx="969087" cy="1268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anchor="ctr"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US" altLang="ko-KR" sz="800">
                    <a:latin typeface="Arial" panose="020B0604020202020204" pitchFamily="34" charset="0"/>
                    <a:ea typeface="맑은 고딕" panose="020B0503020000020004" pitchFamily="50" charset="-127"/>
                    <a:cs typeface="굴림" panose="020B0600000101010101" pitchFamily="50" charset="-127"/>
                  </a:rPr>
                  <a:t>EEG sensor</a:t>
                </a:r>
                <a:endParaRPr lang="ko-KR" sz="800" baseline="-25000">
                  <a:effectLst/>
                  <a:latin typeface="굴림" panose="020B0600000101010101" pitchFamily="50" charset="-127"/>
                  <a:ea typeface="굴림" panose="020B0600000101010101" pitchFamily="50" charset="-127"/>
                  <a:cs typeface="굴림" panose="020B0600000101010101" pitchFamily="50" charset="-127"/>
                </a:endParaRPr>
              </a:p>
            </p:txBody>
          </p:sp>
          <p:sp>
            <p:nvSpPr>
              <p:cNvPr id="133" name="타원 311">
                <a:extLst>
                  <a:ext uri="{FF2B5EF4-FFF2-40B4-BE49-F238E27FC236}">
                    <a16:creationId xmlns:a16="http://schemas.microsoft.com/office/drawing/2014/main" id="{EECC55C8-0D20-964D-AAF6-283123B9FBD2}"/>
                  </a:ext>
                </a:extLst>
              </p:cNvPr>
              <p:cNvSpPr/>
              <p:nvPr/>
            </p:nvSpPr>
            <p:spPr>
              <a:xfrm>
                <a:off x="5195506" y="3608977"/>
                <a:ext cx="161357" cy="145297"/>
              </a:xfrm>
              <a:prstGeom prst="ellipse">
                <a:avLst/>
              </a:prstGeom>
              <a:noFill/>
              <a:ln w="12700">
                <a:solidFill>
                  <a:srgbClr val="C0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80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34" name="직선 화살표 연결선 312">
                <a:extLst>
                  <a:ext uri="{FF2B5EF4-FFF2-40B4-BE49-F238E27FC236}">
                    <a16:creationId xmlns:a16="http://schemas.microsoft.com/office/drawing/2014/main" id="{2C10E05D-75B9-1E4C-AF92-149EC373EF1E}"/>
                  </a:ext>
                </a:extLst>
              </p:cNvPr>
              <p:cNvCxnSpPr/>
              <p:nvPr/>
            </p:nvCxnSpPr>
            <p:spPr>
              <a:xfrm flipH="1" flipV="1">
                <a:off x="5298485" y="3775354"/>
                <a:ext cx="74701" cy="191699"/>
              </a:xfrm>
              <a:prstGeom prst="straightConnector1">
                <a:avLst/>
              </a:prstGeom>
              <a:ln w="12700">
                <a:solidFill>
                  <a:srgbClr val="C00000"/>
                </a:solidFill>
                <a:prstDash val="sysDot"/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5" name="Text Box 132">
                <a:extLst>
                  <a:ext uri="{FF2B5EF4-FFF2-40B4-BE49-F238E27FC236}">
                    <a16:creationId xmlns:a16="http://schemas.microsoft.com/office/drawing/2014/main" id="{BFA2F001-95A4-2E4A-B2A3-078FDEDEB663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4652428" y="3971116"/>
                <a:ext cx="1469204" cy="1544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anchor="ctr"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US" altLang="ko-KR" sz="800">
                    <a:latin typeface="Arial" panose="020B0604020202020204" pitchFamily="34" charset="0"/>
                    <a:ea typeface="맑은 고딕" panose="020B0503020000020004" pitchFamily="50" charset="-127"/>
                    <a:cs typeface="굴림" panose="020B0600000101010101" pitchFamily="50" charset="-127"/>
                  </a:rPr>
                  <a:t>Color changeable glass</a:t>
                </a:r>
                <a:endParaRPr lang="ko-KR" sz="800" baseline="-25000">
                  <a:effectLst/>
                  <a:latin typeface="굴림" panose="020B0600000101010101" pitchFamily="50" charset="-127"/>
                  <a:ea typeface="굴림" panose="020B0600000101010101" pitchFamily="50" charset="-127"/>
                  <a:cs typeface="굴림" panose="020B0600000101010101" pitchFamily="50" charset="-127"/>
                </a:endParaRPr>
              </a:p>
            </p:txBody>
          </p:sp>
          <p:sp>
            <p:nvSpPr>
              <p:cNvPr id="136" name="Text Box 132">
                <a:extLst>
                  <a:ext uri="{FF2B5EF4-FFF2-40B4-BE49-F238E27FC236}">
                    <a16:creationId xmlns:a16="http://schemas.microsoft.com/office/drawing/2014/main" id="{060E2D96-277F-E54F-9A25-4DD916333D4E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3271534" y="3701892"/>
                <a:ext cx="1378288" cy="3034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 anchor="ctr"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US" altLang="ko-KR" sz="800">
                    <a:latin typeface="Arial" panose="020B0604020202020204" pitchFamily="34" charset="0"/>
                    <a:ea typeface="맑은 고딕" panose="020B0503020000020004" pitchFamily="50" charset="-127"/>
                    <a:cs typeface="굴림" panose="020B0600000101010101" pitchFamily="50" charset="-127"/>
                  </a:rPr>
                  <a:t>Wireless integrated circuit (Acceleration sensor, Ultraviolet sensor)</a:t>
                </a:r>
                <a:endParaRPr lang="ko-KR" sz="800" baseline="-25000">
                  <a:effectLst/>
                  <a:latin typeface="굴림" panose="020B0600000101010101" pitchFamily="50" charset="-127"/>
                  <a:ea typeface="굴림" panose="020B0600000101010101" pitchFamily="50" charset="-127"/>
                  <a:cs typeface="굴림" panose="020B0600000101010101" pitchFamily="50" charset="-127"/>
                </a:endParaRPr>
              </a:p>
            </p:txBody>
          </p:sp>
          <p:cxnSp>
            <p:nvCxnSpPr>
              <p:cNvPr id="137" name="직선 화살표 연결선 318">
                <a:extLst>
                  <a:ext uri="{FF2B5EF4-FFF2-40B4-BE49-F238E27FC236}">
                    <a16:creationId xmlns:a16="http://schemas.microsoft.com/office/drawing/2014/main" id="{9007F044-1CC1-2E4B-83BE-01CD57437BD4}"/>
                  </a:ext>
                </a:extLst>
              </p:cNvPr>
              <p:cNvCxnSpPr/>
              <p:nvPr/>
            </p:nvCxnSpPr>
            <p:spPr>
              <a:xfrm flipV="1">
                <a:off x="4002181" y="3481414"/>
                <a:ext cx="98790" cy="184649"/>
              </a:xfrm>
              <a:prstGeom prst="straightConnector1">
                <a:avLst/>
              </a:prstGeom>
              <a:ln w="12700">
                <a:solidFill>
                  <a:srgbClr val="C00000"/>
                </a:solidFill>
                <a:prstDash val="sysDot"/>
                <a:tailEnd type="triangle"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8" name="타원 327">
                <a:extLst>
                  <a:ext uri="{FF2B5EF4-FFF2-40B4-BE49-F238E27FC236}">
                    <a16:creationId xmlns:a16="http://schemas.microsoft.com/office/drawing/2014/main" id="{15376904-094B-8442-938A-DFFEC303064F}"/>
                  </a:ext>
                </a:extLst>
              </p:cNvPr>
              <p:cNvSpPr/>
              <p:nvPr/>
            </p:nvSpPr>
            <p:spPr>
              <a:xfrm>
                <a:off x="4075133" y="3285592"/>
                <a:ext cx="161357" cy="145297"/>
              </a:xfrm>
              <a:prstGeom prst="ellipse">
                <a:avLst/>
              </a:prstGeom>
              <a:noFill/>
              <a:ln w="12700">
                <a:solidFill>
                  <a:srgbClr val="C0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8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41" name="Rectangle 140">
              <a:extLst>
                <a:ext uri="{FF2B5EF4-FFF2-40B4-BE49-F238E27FC236}">
                  <a16:creationId xmlns:a16="http://schemas.microsoft.com/office/drawing/2014/main" id="{8B268C76-E2BB-A24A-9734-FD2425B3D010}"/>
                </a:ext>
              </a:extLst>
            </p:cNvPr>
            <p:cNvSpPr/>
            <p:nvPr/>
          </p:nvSpPr>
          <p:spPr>
            <a:xfrm>
              <a:off x="5798558" y="2863343"/>
              <a:ext cx="3309946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/>
                <a:t>ACS Appl. Mater. Interfaces</a:t>
              </a:r>
              <a:r>
                <a:rPr lang="en-US" sz="1200"/>
                <a:t> 12, 21424 (2020)</a:t>
              </a:r>
            </a:p>
          </p:txBody>
        </p:sp>
        <p:sp>
          <p:nvSpPr>
            <p:cNvPr id="142" name="직사각형 168">
              <a:extLst>
                <a:ext uri="{FF2B5EF4-FFF2-40B4-BE49-F238E27FC236}">
                  <a16:creationId xmlns:a16="http://schemas.microsoft.com/office/drawing/2014/main" id="{C540023B-B706-F64A-AC61-E1C497C2FF46}"/>
                </a:ext>
              </a:extLst>
            </p:cNvPr>
            <p:cNvSpPr/>
            <p:nvPr/>
          </p:nvSpPr>
          <p:spPr>
            <a:xfrm>
              <a:off x="5899412" y="777086"/>
              <a:ext cx="3276038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Smart electronic eyeglasses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CB9373A-1BBF-9141-B6CB-C384A5B5F591}"/>
              </a:ext>
            </a:extLst>
          </p:cNvPr>
          <p:cNvGrpSpPr/>
          <p:nvPr/>
        </p:nvGrpSpPr>
        <p:grpSpPr>
          <a:xfrm>
            <a:off x="4067944" y="3028482"/>
            <a:ext cx="5202344" cy="3856902"/>
            <a:chOff x="4067944" y="3028482"/>
            <a:chExt cx="5202344" cy="3856902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CB897EAA-2A4B-AB4A-A5AC-7A2BFBAD78D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149738" y="3329844"/>
              <a:ext cx="4958766" cy="3541976"/>
            </a:xfrm>
            <a:prstGeom prst="rect">
              <a:avLst/>
            </a:prstGeom>
          </p:spPr>
        </p:pic>
        <p:sp>
          <p:nvSpPr>
            <p:cNvPr id="143" name="직사각형 168">
              <a:extLst>
                <a:ext uri="{FF2B5EF4-FFF2-40B4-BE49-F238E27FC236}">
                  <a16:creationId xmlns:a16="http://schemas.microsoft.com/office/drawing/2014/main" id="{47F06760-86C8-2F42-A907-1182566BB2E1}"/>
                </a:ext>
              </a:extLst>
            </p:cNvPr>
            <p:cNvSpPr/>
            <p:nvPr/>
          </p:nvSpPr>
          <p:spPr>
            <a:xfrm>
              <a:off x="4126774" y="3028482"/>
              <a:ext cx="5143514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Bioelectronic complex on the urinary bladder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EE38C50F-F68C-CB45-B97D-1B5C5C5A1E64}"/>
                </a:ext>
              </a:extLst>
            </p:cNvPr>
            <p:cNvSpPr/>
            <p:nvPr/>
          </p:nvSpPr>
          <p:spPr>
            <a:xfrm>
              <a:off x="4067944" y="6608385"/>
              <a:ext cx="2108484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it-IT" sz="1200" i="1">
                  <a:latin typeface="Arial" panose="020B0604020202020204" pitchFamily="34" charset="0"/>
                  <a:cs typeface="Arial" panose="020B0604020202020204" pitchFamily="34" charset="0"/>
                </a:rPr>
                <a:t>Sci. </a:t>
              </a:r>
              <a:r>
                <a:rPr lang="it-IT" sz="1200" i="1" err="1">
                  <a:latin typeface="Arial" panose="020B0604020202020204" pitchFamily="34" charset="0"/>
                  <a:cs typeface="Arial" panose="020B0604020202020204" pitchFamily="34" charset="0"/>
                </a:rPr>
                <a:t>Adv</a:t>
              </a:r>
              <a:r>
                <a:rPr lang="it-IT" sz="1200">
                  <a:latin typeface="Arial" panose="020B0604020202020204" pitchFamily="34" charset="0"/>
                  <a:cs typeface="Arial" panose="020B0604020202020204" pitchFamily="34" charset="0"/>
                </a:rPr>
                <a:t>. 6, abc9675 (2020)</a:t>
              </a:r>
              <a:endParaRPr lang="en-US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BBD631-C8DF-5441-9AB8-38BD32EF98A1}"/>
              </a:ext>
            </a:extLst>
          </p:cNvPr>
          <p:cNvGrpSpPr/>
          <p:nvPr/>
        </p:nvGrpSpPr>
        <p:grpSpPr>
          <a:xfrm>
            <a:off x="4613130" y="794028"/>
            <a:ext cx="4530870" cy="2288268"/>
            <a:chOff x="4613130" y="794028"/>
            <a:chExt cx="4530870" cy="228826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C32062D-A83F-E04D-9C14-C57C52CF22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02665" y="898330"/>
              <a:ext cx="3343018" cy="1927769"/>
            </a:xfrm>
            <a:prstGeom prst="rect">
              <a:avLst/>
            </a:prstGeom>
          </p:spPr>
        </p:pic>
        <p:sp>
          <p:nvSpPr>
            <p:cNvPr id="145" name="Rectangle 144">
              <a:extLst>
                <a:ext uri="{FF2B5EF4-FFF2-40B4-BE49-F238E27FC236}">
                  <a16:creationId xmlns:a16="http://schemas.microsoft.com/office/drawing/2014/main" id="{2271C226-2DF7-8048-BB55-FA093A8C6A10}"/>
                </a:ext>
              </a:extLst>
            </p:cNvPr>
            <p:cNvSpPr/>
            <p:nvPr/>
          </p:nvSpPr>
          <p:spPr>
            <a:xfrm>
              <a:off x="6839744" y="2805297"/>
              <a:ext cx="2304256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it-IT" sz="1200" i="1">
                  <a:latin typeface="Arial" panose="020B0604020202020204" pitchFamily="34" charset="0"/>
                  <a:cs typeface="Arial" panose="020B0604020202020204" pitchFamily="34" charset="0"/>
                </a:rPr>
                <a:t>NPG Asia Mater</a:t>
              </a:r>
              <a:r>
                <a:rPr lang="it-IT" sz="1200">
                  <a:latin typeface="Arial" panose="020B0604020202020204" pitchFamily="34" charset="0"/>
                  <a:cs typeface="Arial" panose="020B0604020202020204" pitchFamily="34" charset="0"/>
                </a:rPr>
                <a:t>. 12, 17 (2020)</a:t>
              </a:r>
              <a:endParaRPr lang="en-US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6" name="직사각형 168">
              <a:extLst>
                <a:ext uri="{FF2B5EF4-FFF2-40B4-BE49-F238E27FC236}">
                  <a16:creationId xmlns:a16="http://schemas.microsoft.com/office/drawing/2014/main" id="{D14C12F8-AD44-E743-A2FD-2518D2C5DC36}"/>
                </a:ext>
              </a:extLst>
            </p:cNvPr>
            <p:cNvSpPr/>
            <p:nvPr/>
          </p:nvSpPr>
          <p:spPr>
            <a:xfrm>
              <a:off x="4613130" y="794028"/>
              <a:ext cx="1152808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NO</a:t>
              </a:r>
              <a:r>
                <a:rPr lang="en-US" altLang="zh-CN" b="1" kern="0" baseline="-25000">
                  <a:solidFill>
                    <a:sysClr val="windowText" lastClr="000000"/>
                  </a:solidFill>
                </a:rPr>
                <a:t>x</a:t>
              </a:r>
              <a:r>
                <a:rPr lang="en-US" altLang="zh-CN" b="1" kern="0">
                  <a:solidFill>
                    <a:sysClr val="windowText" lastClr="000000"/>
                  </a:solidFill>
                </a:rPr>
                <a:t> gas sensor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C72C4E6-F186-E94D-9D6C-684CAA438AD3}"/>
              </a:ext>
            </a:extLst>
          </p:cNvPr>
          <p:cNvGrpSpPr/>
          <p:nvPr/>
        </p:nvGrpSpPr>
        <p:grpSpPr>
          <a:xfrm>
            <a:off x="6049" y="3338205"/>
            <a:ext cx="4341554" cy="3350084"/>
            <a:chOff x="-7185" y="787963"/>
            <a:chExt cx="4341554" cy="3350084"/>
          </a:xfrm>
        </p:grpSpPr>
        <p:pic>
          <p:nvPicPr>
            <p:cNvPr id="177" name="Picture 176">
              <a:extLst>
                <a:ext uri="{FF2B5EF4-FFF2-40B4-BE49-F238E27FC236}">
                  <a16:creationId xmlns:a16="http://schemas.microsoft.com/office/drawing/2014/main" id="{05B10A6E-C560-924E-95AC-C82645F1BC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b="25551"/>
            <a:stretch/>
          </p:blipFill>
          <p:spPr>
            <a:xfrm>
              <a:off x="35496" y="1117817"/>
              <a:ext cx="4154324" cy="2797799"/>
            </a:xfrm>
            <a:prstGeom prst="rect">
              <a:avLst/>
            </a:prstGeom>
          </p:spPr>
        </p:pic>
        <p:sp>
          <p:nvSpPr>
            <p:cNvPr id="183" name="직사각형 168">
              <a:extLst>
                <a:ext uri="{FF2B5EF4-FFF2-40B4-BE49-F238E27FC236}">
                  <a16:creationId xmlns:a16="http://schemas.microsoft.com/office/drawing/2014/main" id="{F71874DE-7EB0-2743-95F7-6B51F444BA34}"/>
                </a:ext>
              </a:extLst>
            </p:cNvPr>
            <p:cNvSpPr/>
            <p:nvPr/>
          </p:nvSpPr>
          <p:spPr>
            <a:xfrm>
              <a:off x="-7185" y="787963"/>
              <a:ext cx="4341554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3D integumentary membrane on heart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" name="Rectangle 183">
              <a:extLst>
                <a:ext uri="{FF2B5EF4-FFF2-40B4-BE49-F238E27FC236}">
                  <a16:creationId xmlns:a16="http://schemas.microsoft.com/office/drawing/2014/main" id="{9F76D338-859D-C847-8361-80E8DA432750}"/>
                </a:ext>
              </a:extLst>
            </p:cNvPr>
            <p:cNvSpPr/>
            <p:nvPr/>
          </p:nvSpPr>
          <p:spPr>
            <a:xfrm>
              <a:off x="1977086" y="3861048"/>
              <a:ext cx="2306882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/>
                <a:t>Nat. </a:t>
              </a:r>
              <a:r>
                <a:rPr lang="en-US" sz="1200" i="1" err="1"/>
                <a:t>Commun</a:t>
              </a:r>
              <a:r>
                <a:rPr lang="en-US" sz="1200" i="1"/>
                <a:t>.</a:t>
              </a:r>
              <a:r>
                <a:rPr lang="en-US" sz="1200"/>
                <a:t> 5, 3329 (2014)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1965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2413DDD-0A7A-AF40-A679-20A4589750B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precision medicine and healthy aging</a:t>
            </a:r>
          </a:p>
        </p:txBody>
      </p:sp>
      <p:pic>
        <p:nvPicPr>
          <p:cNvPr id="9" name="Picture 2" descr="Precision Medicine and Chronic Diseases - Will COVID Catalyze Innovation?">
            <a:extLst>
              <a:ext uri="{FF2B5EF4-FFF2-40B4-BE49-F238E27FC236}">
                <a16:creationId xmlns:a16="http://schemas.microsoft.com/office/drawing/2014/main" id="{39048507-FA7A-8A4A-997A-3BF03F7B8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50" y="865113"/>
            <a:ext cx="8775700" cy="5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795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2413DDD-0A7A-AF40-A679-20A4589750B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Research thrusts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B5C88DB-B302-2A43-ACFA-AA0C5983A91D}"/>
              </a:ext>
            </a:extLst>
          </p:cNvPr>
          <p:cNvGraphicFramePr/>
          <p:nvPr/>
        </p:nvGraphicFramePr>
        <p:xfrm>
          <a:off x="1364778" y="764704"/>
          <a:ext cx="6360369" cy="4260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47" name="Group 46">
            <a:extLst>
              <a:ext uri="{FF2B5EF4-FFF2-40B4-BE49-F238E27FC236}">
                <a16:creationId xmlns:a16="http://schemas.microsoft.com/office/drawing/2014/main" id="{F696FCBA-8C38-C748-9796-4177F7897E4C}"/>
              </a:ext>
            </a:extLst>
          </p:cNvPr>
          <p:cNvGrpSpPr/>
          <p:nvPr/>
        </p:nvGrpSpPr>
        <p:grpSpPr>
          <a:xfrm>
            <a:off x="6466882" y="3150206"/>
            <a:ext cx="2617164" cy="2402707"/>
            <a:chOff x="6466882" y="3150206"/>
            <a:chExt cx="2617164" cy="2402707"/>
          </a:xfrm>
        </p:grpSpPr>
        <p:pic>
          <p:nvPicPr>
            <p:cNvPr id="16" name="Picture 15" descr="A group of jellyfish in water&#10;&#10;Description automatically generated with low confidence">
              <a:extLst>
                <a:ext uri="{FF2B5EF4-FFF2-40B4-BE49-F238E27FC236}">
                  <a16:creationId xmlns:a16="http://schemas.microsoft.com/office/drawing/2014/main" id="{3B37B922-FA04-0742-8B5F-92736A30D5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46" r="3976" b="8504"/>
            <a:stretch/>
          </p:blipFill>
          <p:spPr>
            <a:xfrm>
              <a:off x="6466882" y="3465326"/>
              <a:ext cx="2617164" cy="2087587"/>
            </a:xfrm>
            <a:prstGeom prst="roundRect">
              <a:avLst/>
            </a:prstGeom>
            <a:ln w="25400">
              <a:solidFill>
                <a:srgbClr val="92D050"/>
              </a:solidFill>
            </a:ln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A93B312-4A43-1541-9817-B2F0F9E8F1DD}"/>
                </a:ext>
              </a:extLst>
            </p:cNvPr>
            <p:cNvSpPr/>
            <p:nvPr/>
          </p:nvSpPr>
          <p:spPr>
            <a:xfrm>
              <a:off x="6553014" y="3150206"/>
              <a:ext cx="2444900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600" b="1">
                  <a:solidFill>
                    <a:srgbClr val="92D050"/>
                  </a:solidFill>
                </a:rPr>
                <a:t>3D freeform fabrication</a:t>
              </a:r>
              <a:endParaRPr lang="en-US" sz="1600" b="1">
                <a:solidFill>
                  <a:srgbClr val="92D050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B0A32E5-9197-CD4D-B5C4-D1F6BD42B449}"/>
              </a:ext>
            </a:extLst>
          </p:cNvPr>
          <p:cNvGrpSpPr/>
          <p:nvPr/>
        </p:nvGrpSpPr>
        <p:grpSpPr>
          <a:xfrm>
            <a:off x="121657" y="4170566"/>
            <a:ext cx="3333467" cy="2609572"/>
            <a:chOff x="121657" y="4170566"/>
            <a:chExt cx="3333467" cy="260957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5A26A37-FBEF-5346-A16A-01FF1C6A0B43}"/>
                </a:ext>
              </a:extLst>
            </p:cNvPr>
            <p:cNvSpPr/>
            <p:nvPr/>
          </p:nvSpPr>
          <p:spPr>
            <a:xfrm>
              <a:off x="479808" y="4170566"/>
              <a:ext cx="2617164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600" b="1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Standalone device</a:t>
              </a:r>
              <a:endParaRPr lang="en-US" sz="1600" b="1">
                <a:solidFill>
                  <a:srgbClr val="00B0F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4BAE697-42A6-3748-9E17-D612CB9CA5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3805" r="2301"/>
            <a:stretch/>
          </p:blipFill>
          <p:spPr>
            <a:xfrm>
              <a:off x="121657" y="4509120"/>
              <a:ext cx="3333467" cy="2271018"/>
            </a:xfrm>
            <a:prstGeom prst="roundRect">
              <a:avLst/>
            </a:prstGeom>
            <a:ln w="25400">
              <a:solidFill>
                <a:srgbClr val="00B0F0"/>
              </a:solidFill>
            </a:ln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F2053139-1A8A-ED41-AD06-5638A26699B6}"/>
              </a:ext>
            </a:extLst>
          </p:cNvPr>
          <p:cNvGrpSpPr/>
          <p:nvPr/>
        </p:nvGrpSpPr>
        <p:grpSpPr>
          <a:xfrm>
            <a:off x="6642080" y="869340"/>
            <a:ext cx="2394416" cy="1983596"/>
            <a:chOff x="6642080" y="869340"/>
            <a:chExt cx="2394416" cy="1983596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F106B15-1FE7-5342-886B-D586DAE193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322" t="16802" r="5447" b="9041"/>
            <a:stretch/>
          </p:blipFill>
          <p:spPr>
            <a:xfrm>
              <a:off x="6642080" y="1182606"/>
              <a:ext cx="2394416" cy="1670330"/>
            </a:xfrm>
            <a:prstGeom prst="roundRect">
              <a:avLst/>
            </a:prstGeom>
            <a:ln w="25400">
              <a:solidFill>
                <a:srgbClr val="92D050"/>
              </a:solidFill>
            </a:ln>
          </p:spPr>
        </p:pic>
        <p:sp>
          <p:nvSpPr>
            <p:cNvPr id="26" name="직사각형 168">
              <a:extLst>
                <a:ext uri="{FF2B5EF4-FFF2-40B4-BE49-F238E27FC236}">
                  <a16:creationId xmlns:a16="http://schemas.microsoft.com/office/drawing/2014/main" id="{E1AAE19C-3AA3-8C46-ADAD-5D63B96EE1AD}"/>
                </a:ext>
              </a:extLst>
            </p:cNvPr>
            <p:cNvSpPr/>
            <p:nvPr/>
          </p:nvSpPr>
          <p:spPr>
            <a:xfrm>
              <a:off x="6838374" y="869340"/>
              <a:ext cx="2071194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sz="1600" b="1">
                  <a:solidFill>
                    <a:srgbClr val="92D050"/>
                  </a:solidFill>
                </a:rPr>
                <a:t>Body area network</a:t>
              </a:r>
              <a:endParaRPr lang="en-US" altLang="ko-KR" sz="1600" b="1">
                <a:solidFill>
                  <a:srgbClr val="92D050"/>
                </a:solidFill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E5B79873-E79E-7F44-8495-EB4ACEABB797}"/>
              </a:ext>
            </a:extLst>
          </p:cNvPr>
          <p:cNvGrpSpPr/>
          <p:nvPr/>
        </p:nvGrpSpPr>
        <p:grpSpPr>
          <a:xfrm>
            <a:off x="249078" y="721254"/>
            <a:ext cx="2568332" cy="1895583"/>
            <a:chOff x="240404" y="764704"/>
            <a:chExt cx="2568332" cy="1895583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0DED5B8-6F63-3442-9A76-2603A2A921AE}"/>
                </a:ext>
              </a:extLst>
            </p:cNvPr>
            <p:cNvGrpSpPr/>
            <p:nvPr/>
          </p:nvGrpSpPr>
          <p:grpSpPr>
            <a:xfrm>
              <a:off x="240404" y="764704"/>
              <a:ext cx="2568332" cy="1895583"/>
              <a:chOff x="534030" y="813821"/>
              <a:chExt cx="2568332" cy="1895583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BFD7BA81-DFA5-3041-B7EA-D90F6D7C9E34}"/>
                  </a:ext>
                </a:extLst>
              </p:cNvPr>
              <p:cNvSpPr/>
              <p:nvPr/>
            </p:nvSpPr>
            <p:spPr>
              <a:xfrm>
                <a:off x="534030" y="813821"/>
                <a:ext cx="2568332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1600" b="1">
                    <a:solidFill>
                      <a:srgbClr val="FFC000"/>
                    </a:solidFill>
                  </a:rPr>
                  <a:t>Nanomaterial composite</a:t>
                </a:r>
                <a:endParaRPr lang="en-US" sz="1600" b="1">
                  <a:solidFill>
                    <a:srgbClr val="FFC000"/>
                  </a:solidFill>
                </a:endParaRPr>
              </a:p>
            </p:txBody>
          </p: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1A6EAB4-CFD3-5A4D-91D3-46EC26B9CB2A}"/>
                  </a:ext>
                </a:extLst>
              </p:cNvPr>
              <p:cNvGrpSpPr/>
              <p:nvPr/>
            </p:nvGrpSpPr>
            <p:grpSpPr>
              <a:xfrm>
                <a:off x="720062" y="1200644"/>
                <a:ext cx="1984833" cy="1508760"/>
                <a:chOff x="7171032" y="7619358"/>
                <a:chExt cx="1984833" cy="1508760"/>
              </a:xfrm>
            </p:grpSpPr>
            <p:pic>
              <p:nvPicPr>
                <p:cNvPr id="12" name="Picture 11">
                  <a:extLst>
                    <a:ext uri="{FF2B5EF4-FFF2-40B4-BE49-F238E27FC236}">
                      <a16:creationId xmlns:a16="http://schemas.microsoft.com/office/drawing/2014/main" id="{BE007ADE-2410-E646-A106-113DBA869C7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2"/>
                <a:srcRect r="12081"/>
                <a:stretch/>
              </p:blipFill>
              <p:spPr>
                <a:xfrm>
                  <a:off x="7171032" y="7619358"/>
                  <a:ext cx="1984833" cy="1508760"/>
                </a:xfrm>
                <a:prstGeom prst="roundRect">
                  <a:avLst/>
                </a:prstGeom>
                <a:ln w="25400">
                  <a:solidFill>
                    <a:srgbClr val="FFC000"/>
                  </a:solidFill>
                </a:ln>
              </p:spPr>
            </p:pic>
            <p:cxnSp>
              <p:nvCxnSpPr>
                <p:cNvPr id="14" name="Straight Connector 13">
                  <a:extLst>
                    <a:ext uri="{FF2B5EF4-FFF2-40B4-BE49-F238E27FC236}">
                      <a16:creationId xmlns:a16="http://schemas.microsoft.com/office/drawing/2014/main" id="{5D15738B-B6C5-B14B-8105-5EF86E8F725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8495881" y="8952241"/>
                  <a:ext cx="502920" cy="556"/>
                </a:xfrm>
                <a:prstGeom prst="line">
                  <a:avLst/>
                </a:prstGeom>
                <a:ln w="2540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5" name="文本框 6">
                <a:extLst>
                  <a:ext uri="{FF2B5EF4-FFF2-40B4-BE49-F238E27FC236}">
                    <a16:creationId xmlns:a16="http://schemas.microsoft.com/office/drawing/2014/main" id="{E4F0A039-B032-CF4B-A17D-20662522B4AF}"/>
                  </a:ext>
                </a:extLst>
              </p:cNvPr>
              <p:cNvSpPr txBox="1"/>
              <p:nvPr/>
            </p:nvSpPr>
            <p:spPr>
              <a:xfrm>
                <a:off x="1994594" y="2256528"/>
                <a:ext cx="681127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200">
                    <a:solidFill>
                      <a:srgbClr val="FFC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10 </a:t>
                </a:r>
                <a:r>
                  <a:rPr lang="en-US" altLang="zh-CN" sz="1200" err="1">
                    <a:solidFill>
                      <a:srgbClr val="FFC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μm</a:t>
                </a:r>
                <a:endParaRPr lang="zh-CN" altLang="en-US" sz="1200">
                  <a:solidFill>
                    <a:srgbClr val="FFC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3FBBC129-C39E-AA42-8ED6-748545A31C15}"/>
                </a:ext>
              </a:extLst>
            </p:cNvPr>
            <p:cNvSpPr txBox="1"/>
            <p:nvPr/>
          </p:nvSpPr>
          <p:spPr>
            <a:xfrm>
              <a:off x="513548" y="2202496"/>
              <a:ext cx="1005474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altLang="zh-CN" sz="1200" b="1">
                  <a:solidFill>
                    <a:srgbClr val="FFC000"/>
                  </a:solidFill>
                </a:rPr>
                <a:t>LIG/Ni/Au</a:t>
              </a:r>
              <a:endParaRPr lang="en-US" sz="1200" b="1">
                <a:solidFill>
                  <a:srgbClr val="FFC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5563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4A21B0-8524-9E43-B568-7DB4246BDB58}"/>
              </a:ext>
            </a:extLst>
          </p:cNvPr>
          <p:cNvSpPr/>
          <p:nvPr/>
        </p:nvSpPr>
        <p:spPr>
          <a:xfrm>
            <a:off x="1188720" y="5949280"/>
            <a:ext cx="35416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Trends </a:t>
            </a:r>
            <a:r>
              <a:rPr lang="en-US" sz="1400" i="1" err="1"/>
              <a:t>Analyt</a:t>
            </a:r>
            <a:r>
              <a:rPr lang="en-US" sz="1400" i="1"/>
              <a:t>. Chem.</a:t>
            </a:r>
            <a:r>
              <a:rPr lang="en-US" sz="1400"/>
              <a:t> 133, 116085 (2020)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413DDD-0A7A-AF40-A679-20A4589750B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Stretchable gas sensors</a:t>
            </a:r>
          </a:p>
        </p:txBody>
      </p:sp>
      <p:pic>
        <p:nvPicPr>
          <p:cNvPr id="6" name="图片 7">
            <a:extLst>
              <a:ext uri="{FF2B5EF4-FFF2-40B4-BE49-F238E27FC236}">
                <a16:creationId xmlns:a16="http://schemas.microsoft.com/office/drawing/2014/main" id="{1486D81B-8983-8748-BD0F-1247C382785D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7"/>
          <a:stretch/>
        </p:blipFill>
        <p:spPr bwMode="auto">
          <a:xfrm>
            <a:off x="1188720" y="985643"/>
            <a:ext cx="5387975" cy="48323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1B10E65-CD0E-0C48-A2A1-CF7308D0D61F}"/>
              </a:ext>
            </a:extLst>
          </p:cNvPr>
          <p:cNvSpPr/>
          <p:nvPr/>
        </p:nvSpPr>
        <p:spPr>
          <a:xfrm>
            <a:off x="6362543" y="4245226"/>
            <a:ext cx="16658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/>
              <a:t>Application: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5D31854-E34A-B247-9151-11E4CC8717E1}"/>
              </a:ext>
            </a:extLst>
          </p:cNvPr>
          <p:cNvSpPr/>
          <p:nvPr/>
        </p:nvSpPr>
        <p:spPr>
          <a:xfrm>
            <a:off x="6048685" y="4645336"/>
            <a:ext cx="308930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Health biomarker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Industry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Environmental monitoring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Military countermeasures</a:t>
            </a:r>
          </a:p>
        </p:txBody>
      </p:sp>
    </p:spTree>
    <p:extLst>
      <p:ext uri="{BB962C8B-B14F-4D97-AF65-F5344CB8AC3E}">
        <p14:creationId xmlns:p14="http://schemas.microsoft.com/office/powerpoint/2010/main" val="772693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A0E9C8-B893-3C44-A975-40D3D669C162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LIG sensing platform</a:t>
            </a:r>
          </a:p>
        </p:txBody>
      </p:sp>
      <p:pic>
        <p:nvPicPr>
          <p:cNvPr id="47" name="图片 19">
            <a:extLst>
              <a:ext uri="{FF2B5EF4-FFF2-40B4-BE49-F238E27FC236}">
                <a16:creationId xmlns:a16="http://schemas.microsoft.com/office/drawing/2014/main" id="{C18E3B40-FBDB-1149-8018-3D262EBC58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77" b="4033"/>
          <a:stretch/>
        </p:blipFill>
        <p:spPr>
          <a:xfrm rot="16200000">
            <a:off x="2498156" y="4139931"/>
            <a:ext cx="1643062" cy="2247901"/>
          </a:xfrm>
          <a:prstGeom prst="rect">
            <a:avLst/>
          </a:prstGeom>
        </p:spPr>
      </p:pic>
      <p:grpSp>
        <p:nvGrpSpPr>
          <p:cNvPr id="131" name="Group 130">
            <a:extLst>
              <a:ext uri="{FF2B5EF4-FFF2-40B4-BE49-F238E27FC236}">
                <a16:creationId xmlns:a16="http://schemas.microsoft.com/office/drawing/2014/main" id="{BF61B1C7-F1AF-5B4A-BB9F-EBA64A604601}"/>
              </a:ext>
            </a:extLst>
          </p:cNvPr>
          <p:cNvGrpSpPr/>
          <p:nvPr/>
        </p:nvGrpSpPr>
        <p:grpSpPr>
          <a:xfrm>
            <a:off x="107504" y="692696"/>
            <a:ext cx="3991205" cy="3207110"/>
            <a:chOff x="1464129" y="762000"/>
            <a:chExt cx="3991205" cy="3207110"/>
          </a:xfrm>
        </p:grpSpPr>
        <p:pic>
          <p:nvPicPr>
            <p:cNvPr id="132" name="图片 8">
              <a:extLst>
                <a:ext uri="{FF2B5EF4-FFF2-40B4-BE49-F238E27FC236}">
                  <a16:creationId xmlns:a16="http://schemas.microsoft.com/office/drawing/2014/main" id="{6CDFBDED-37B7-BB42-BF16-DDADE2B1E36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19409" y="762000"/>
              <a:ext cx="1661164" cy="1504950"/>
            </a:xfrm>
            <a:prstGeom prst="rect">
              <a:avLst/>
            </a:prstGeom>
          </p:spPr>
        </p:pic>
        <p:sp>
          <p:nvSpPr>
            <p:cNvPr id="133" name="矩形 30">
              <a:extLst>
                <a:ext uri="{FF2B5EF4-FFF2-40B4-BE49-F238E27FC236}">
                  <a16:creationId xmlns:a16="http://schemas.microsoft.com/office/drawing/2014/main" id="{CA27E942-9D58-0A49-B98E-FB3D7F1E9D72}"/>
                </a:ext>
              </a:extLst>
            </p:cNvPr>
            <p:cNvSpPr/>
            <p:nvPr/>
          </p:nvSpPr>
          <p:spPr>
            <a:xfrm>
              <a:off x="2950880" y="3225121"/>
              <a:ext cx="156557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     Drop cast</a:t>
              </a:r>
            </a:p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sensing materials</a:t>
              </a:r>
            </a:p>
          </p:txBody>
        </p:sp>
        <p:pic>
          <p:nvPicPr>
            <p:cNvPr id="134" name="图片 2">
              <a:extLst>
                <a:ext uri="{FF2B5EF4-FFF2-40B4-BE49-F238E27FC236}">
                  <a16:creationId xmlns:a16="http://schemas.microsoft.com/office/drawing/2014/main" id="{BDDEAC0B-E5CA-EB49-9879-762194CAE6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980" t="8287" r="13190"/>
            <a:stretch/>
          </p:blipFill>
          <p:spPr>
            <a:xfrm>
              <a:off x="4285374" y="1184260"/>
              <a:ext cx="1077964" cy="1108487"/>
            </a:xfrm>
            <a:prstGeom prst="rect">
              <a:avLst/>
            </a:prstGeom>
          </p:spPr>
        </p:pic>
        <p:pic>
          <p:nvPicPr>
            <p:cNvPr id="135" name="图片 3">
              <a:extLst>
                <a:ext uri="{FF2B5EF4-FFF2-40B4-BE49-F238E27FC236}">
                  <a16:creationId xmlns:a16="http://schemas.microsoft.com/office/drawing/2014/main" id="{6D96E94F-FD06-CB4C-921A-6D37C0C090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99" t="8331" r="11673"/>
            <a:stretch/>
          </p:blipFill>
          <p:spPr>
            <a:xfrm>
              <a:off x="4225933" y="2854491"/>
              <a:ext cx="1102174" cy="1108800"/>
            </a:xfrm>
            <a:prstGeom prst="rect">
              <a:avLst/>
            </a:prstGeom>
          </p:spPr>
        </p:pic>
        <p:pic>
          <p:nvPicPr>
            <p:cNvPr id="136" name="图片 4">
              <a:extLst>
                <a:ext uri="{FF2B5EF4-FFF2-40B4-BE49-F238E27FC236}">
                  <a16:creationId xmlns:a16="http://schemas.microsoft.com/office/drawing/2014/main" id="{03C07AEB-08EF-7643-AE47-3CBD8B85187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111" t="10138" r="11539"/>
            <a:stretch/>
          </p:blipFill>
          <p:spPr>
            <a:xfrm>
              <a:off x="1885064" y="2860310"/>
              <a:ext cx="1123026" cy="1108800"/>
            </a:xfrm>
            <a:prstGeom prst="rect">
              <a:avLst/>
            </a:prstGeom>
          </p:spPr>
        </p:pic>
        <p:cxnSp>
          <p:nvCxnSpPr>
            <p:cNvPr id="137" name="直接箭头连接符 21">
              <a:extLst>
                <a:ext uri="{FF2B5EF4-FFF2-40B4-BE49-F238E27FC236}">
                  <a16:creationId xmlns:a16="http://schemas.microsoft.com/office/drawing/2014/main" id="{A027FE9A-BD7B-F24E-9941-2544810268B1}"/>
                </a:ext>
              </a:extLst>
            </p:cNvPr>
            <p:cNvCxnSpPr/>
            <p:nvPr/>
          </p:nvCxnSpPr>
          <p:spPr>
            <a:xfrm>
              <a:off x="3287774" y="1661197"/>
              <a:ext cx="1097280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8" name="直接箭头连接符 25">
              <a:extLst>
                <a:ext uri="{FF2B5EF4-FFF2-40B4-BE49-F238E27FC236}">
                  <a16:creationId xmlns:a16="http://schemas.microsoft.com/office/drawing/2014/main" id="{24CD05BF-FEBD-8C44-9665-CFB77BDEFF11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4570141" y="2581204"/>
              <a:ext cx="548640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9" name="直接箭头连接符 26">
              <a:extLst>
                <a:ext uri="{FF2B5EF4-FFF2-40B4-BE49-F238E27FC236}">
                  <a16:creationId xmlns:a16="http://schemas.microsoft.com/office/drawing/2014/main" id="{2EBCF463-58C3-D149-B531-4A3E2DA7ED60}"/>
                </a:ext>
              </a:extLst>
            </p:cNvPr>
            <p:cNvCxnSpPr/>
            <p:nvPr/>
          </p:nvCxnSpPr>
          <p:spPr>
            <a:xfrm>
              <a:off x="3027080" y="3205457"/>
              <a:ext cx="1097280" cy="0"/>
            </a:xfrm>
            <a:prstGeom prst="straightConnector1">
              <a:avLst/>
            </a:prstGeom>
            <a:ln w="38100">
              <a:headEnd type="triangle"/>
              <a:tailEnd type="non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40" name="矩形 29">
              <a:extLst>
                <a:ext uri="{FF2B5EF4-FFF2-40B4-BE49-F238E27FC236}">
                  <a16:creationId xmlns:a16="http://schemas.microsoft.com/office/drawing/2014/main" id="{2D81C33B-0165-CE4F-8844-55679E2B0D18}"/>
                </a:ext>
              </a:extLst>
            </p:cNvPr>
            <p:cNvSpPr/>
            <p:nvPr/>
          </p:nvSpPr>
          <p:spPr>
            <a:xfrm>
              <a:off x="3717472" y="2286000"/>
              <a:ext cx="114807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Coat Ag ink </a:t>
              </a:r>
            </a:p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on serpentine</a:t>
              </a:r>
              <a:endParaRPr lang="zh-CN" alt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1" name="文本框 22">
              <a:extLst>
                <a:ext uri="{FF2B5EF4-FFF2-40B4-BE49-F238E27FC236}">
                  <a16:creationId xmlns:a16="http://schemas.microsoft.com/office/drawing/2014/main" id="{49637822-3FAC-3A44-8380-B5D5EC994D33}"/>
                </a:ext>
              </a:extLst>
            </p:cNvPr>
            <p:cNvSpPr txBox="1"/>
            <p:nvPr/>
          </p:nvSpPr>
          <p:spPr>
            <a:xfrm>
              <a:off x="2901043" y="3173190"/>
              <a:ext cx="459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(</a:t>
              </a:r>
              <a:r>
                <a:rPr lang="en-US" altLang="zh-CN" b="1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US" altLang="zh-CN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)</a:t>
              </a:r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2" name="文本框 23">
              <a:extLst>
                <a:ext uri="{FF2B5EF4-FFF2-40B4-BE49-F238E27FC236}">
                  <a16:creationId xmlns:a16="http://schemas.microsoft.com/office/drawing/2014/main" id="{A91BDFF3-F370-6F4D-BBA1-9377DFD5CDDE}"/>
                </a:ext>
              </a:extLst>
            </p:cNvPr>
            <p:cNvSpPr txBox="1"/>
            <p:nvPr/>
          </p:nvSpPr>
          <p:spPr>
            <a:xfrm>
              <a:off x="1464129" y="2072366"/>
              <a:ext cx="5218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(ii)</a:t>
              </a:r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3" name="矩形 28">
              <a:extLst>
                <a:ext uri="{FF2B5EF4-FFF2-40B4-BE49-F238E27FC236}">
                  <a16:creationId xmlns:a16="http://schemas.microsoft.com/office/drawing/2014/main" id="{B71E99B8-9771-CC40-B942-01F18E577BE9}"/>
                </a:ext>
              </a:extLst>
            </p:cNvPr>
            <p:cNvSpPr/>
            <p:nvPr/>
          </p:nvSpPr>
          <p:spPr>
            <a:xfrm>
              <a:off x="3124200" y="1265425"/>
              <a:ext cx="1367009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Transfer LIG/PI to soft substrate</a:t>
              </a:r>
              <a:endParaRPr lang="zh-CN" alt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4" name="矩形 28">
              <a:extLst>
                <a:ext uri="{FF2B5EF4-FFF2-40B4-BE49-F238E27FC236}">
                  <a16:creationId xmlns:a16="http://schemas.microsoft.com/office/drawing/2014/main" id="{479369F4-9D4D-8B4C-9246-283E37070C86}"/>
                </a:ext>
              </a:extLst>
            </p:cNvPr>
            <p:cNvSpPr/>
            <p:nvPr/>
          </p:nvSpPr>
          <p:spPr>
            <a:xfrm rot="900000">
              <a:off x="4587758" y="3591097"/>
              <a:ext cx="423423" cy="108773"/>
            </a:xfrm>
            <a:prstGeom prst="rect">
              <a:avLst/>
            </a:prstGeom>
            <a:noFill/>
            <a:ln w="12700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5" name="矩形 51">
              <a:extLst>
                <a:ext uri="{FF2B5EF4-FFF2-40B4-BE49-F238E27FC236}">
                  <a16:creationId xmlns:a16="http://schemas.microsoft.com/office/drawing/2014/main" id="{537DF6BE-98A5-2C4E-AD7D-9CBBA7AEF2D1}"/>
                </a:ext>
              </a:extLst>
            </p:cNvPr>
            <p:cNvSpPr/>
            <p:nvPr/>
          </p:nvSpPr>
          <p:spPr>
            <a:xfrm rot="875671">
              <a:off x="4366353" y="3651102"/>
              <a:ext cx="859531" cy="2616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10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Self heating</a:t>
              </a:r>
              <a:endParaRPr lang="zh-CN" altLang="en-US" sz="11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6" name="Trapezoid 145">
              <a:extLst>
                <a:ext uri="{FF2B5EF4-FFF2-40B4-BE49-F238E27FC236}">
                  <a16:creationId xmlns:a16="http://schemas.microsoft.com/office/drawing/2014/main" id="{F9CEAA01-1F08-2942-8CEE-E9A69BBDD19D}"/>
                </a:ext>
              </a:extLst>
            </p:cNvPr>
            <p:cNvSpPr/>
            <p:nvPr/>
          </p:nvSpPr>
          <p:spPr>
            <a:xfrm rot="840000">
              <a:off x="4394630" y="1296020"/>
              <a:ext cx="1060704" cy="878789"/>
            </a:xfrm>
            <a:prstGeom prst="trapezoid">
              <a:avLst>
                <a:gd name="adj" fmla="val 22951"/>
              </a:avLst>
            </a:prstGeom>
            <a:noFill/>
            <a:ln>
              <a:solidFill>
                <a:srgbClr val="7030A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Trapezoid 146">
              <a:extLst>
                <a:ext uri="{FF2B5EF4-FFF2-40B4-BE49-F238E27FC236}">
                  <a16:creationId xmlns:a16="http://schemas.microsoft.com/office/drawing/2014/main" id="{6D3D9CE2-D06E-2A48-92D6-7851FA59E0DF}"/>
                </a:ext>
              </a:extLst>
            </p:cNvPr>
            <p:cNvSpPr/>
            <p:nvPr/>
          </p:nvSpPr>
          <p:spPr>
            <a:xfrm rot="1450177">
              <a:off x="2589625" y="1736896"/>
              <a:ext cx="288089" cy="236572"/>
            </a:xfrm>
            <a:prstGeom prst="trapezoid">
              <a:avLst>
                <a:gd name="adj" fmla="val 11531"/>
              </a:avLst>
            </a:prstGeom>
            <a:noFill/>
            <a:ln>
              <a:solidFill>
                <a:srgbClr val="7030A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8" name="矩形 29">
              <a:extLst>
                <a:ext uri="{FF2B5EF4-FFF2-40B4-BE49-F238E27FC236}">
                  <a16:creationId xmlns:a16="http://schemas.microsoft.com/office/drawing/2014/main" id="{E3E8057B-B9B5-FA4E-8282-566CDB763C33}"/>
                </a:ext>
              </a:extLst>
            </p:cNvPr>
            <p:cNvSpPr/>
            <p:nvPr/>
          </p:nvSpPr>
          <p:spPr>
            <a:xfrm>
              <a:off x="1812472" y="2128155"/>
              <a:ext cx="1845128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Dispersing sensing material precursors before laser writing</a:t>
              </a:r>
              <a:endParaRPr lang="zh-CN" alt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49" name="直接箭头连接符 25">
              <a:extLst>
                <a:ext uri="{FF2B5EF4-FFF2-40B4-BE49-F238E27FC236}">
                  <a16:creationId xmlns:a16="http://schemas.microsoft.com/office/drawing/2014/main" id="{6531C472-5EFA-5C44-BA59-89C98B88307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812790" y="2024742"/>
              <a:ext cx="277268" cy="17328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E8F2C9AC-6266-0242-BD4C-1266C347638B}"/>
                </a:ext>
              </a:extLst>
            </p:cNvPr>
            <p:cNvSpPr/>
            <p:nvPr/>
          </p:nvSpPr>
          <p:spPr>
            <a:xfrm>
              <a:off x="2314575" y="942975"/>
              <a:ext cx="396875" cy="635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文本框 17">
              <a:extLst>
                <a:ext uri="{FF2B5EF4-FFF2-40B4-BE49-F238E27FC236}">
                  <a16:creationId xmlns:a16="http://schemas.microsoft.com/office/drawing/2014/main" id="{4ABA3442-B431-F741-86E1-DC5B2526CE6B}"/>
                </a:ext>
              </a:extLst>
            </p:cNvPr>
            <p:cNvSpPr txBox="1"/>
            <p:nvPr/>
          </p:nvSpPr>
          <p:spPr>
            <a:xfrm>
              <a:off x="2249716" y="813147"/>
              <a:ext cx="13960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Femtosecond, UV or CO</a:t>
              </a:r>
              <a:r>
                <a:rPr lang="en-US" altLang="zh-CN" sz="1400" baseline="-2500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 laser</a:t>
              </a:r>
              <a:endParaRPr lang="zh-CN" alt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53" name="Rectangle 152">
            <a:extLst>
              <a:ext uri="{FF2B5EF4-FFF2-40B4-BE49-F238E27FC236}">
                <a16:creationId xmlns:a16="http://schemas.microsoft.com/office/drawing/2014/main" id="{A820605C-1E1D-4045-B643-FA105595A62A}"/>
              </a:ext>
            </a:extLst>
          </p:cNvPr>
          <p:cNvSpPr/>
          <p:nvPr/>
        </p:nvSpPr>
        <p:spPr>
          <a:xfrm>
            <a:off x="2195736" y="4010303"/>
            <a:ext cx="22220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/>
              <a:t>Skin-conforming</a:t>
            </a:r>
            <a:endParaRPr lang="en-US" sz="2000" b="1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3D3C2010-7907-724A-B7C5-1F6C18E3270F}"/>
              </a:ext>
            </a:extLst>
          </p:cNvPr>
          <p:cNvSpPr/>
          <p:nvPr/>
        </p:nvSpPr>
        <p:spPr>
          <a:xfrm>
            <a:off x="251848" y="6404318"/>
            <a:ext cx="350288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J. Mater. Chem. A</a:t>
            </a:r>
            <a:r>
              <a:rPr lang="en-US" sz="1400"/>
              <a:t> 8, 6487 (2020) (</a:t>
            </a:r>
            <a:r>
              <a:rPr lang="en-US" sz="1400" b="1"/>
              <a:t>Cover</a:t>
            </a:r>
            <a:r>
              <a:rPr lang="en-US" sz="1400"/>
              <a:t>)</a:t>
            </a:r>
          </a:p>
        </p:txBody>
      </p:sp>
      <p:grpSp>
        <p:nvGrpSpPr>
          <p:cNvPr id="156" name="Group 155">
            <a:extLst>
              <a:ext uri="{FF2B5EF4-FFF2-40B4-BE49-F238E27FC236}">
                <a16:creationId xmlns:a16="http://schemas.microsoft.com/office/drawing/2014/main" id="{88ADA065-FE1C-FC43-9FF3-9470BB973537}"/>
              </a:ext>
            </a:extLst>
          </p:cNvPr>
          <p:cNvGrpSpPr>
            <a:grpSpLocks noChangeAspect="1"/>
          </p:cNvGrpSpPr>
          <p:nvPr/>
        </p:nvGrpSpPr>
        <p:grpSpPr>
          <a:xfrm>
            <a:off x="67794" y="4385682"/>
            <a:ext cx="1984833" cy="1699731"/>
            <a:chOff x="5331957" y="728555"/>
            <a:chExt cx="2361390" cy="2022200"/>
          </a:xfrm>
        </p:grpSpPr>
        <p:pic>
          <p:nvPicPr>
            <p:cNvPr id="158" name="图片 35">
              <a:extLst>
                <a:ext uri="{FF2B5EF4-FFF2-40B4-BE49-F238E27FC236}">
                  <a16:creationId xmlns:a16="http://schemas.microsoft.com/office/drawing/2014/main" id="{C934AF6F-027C-574B-A74A-FE799B2B68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008"/>
            <a:stretch>
              <a:fillRect/>
            </a:stretch>
          </p:blipFill>
          <p:spPr>
            <a:xfrm>
              <a:off x="5331957" y="728555"/>
              <a:ext cx="2361390" cy="2022200"/>
            </a:xfrm>
            <a:prstGeom prst="rect">
              <a:avLst/>
            </a:prstGeom>
          </p:spPr>
        </p:pic>
        <p:cxnSp>
          <p:nvCxnSpPr>
            <p:cNvPr id="159" name="直接连接符 46">
              <a:extLst>
                <a:ext uri="{FF2B5EF4-FFF2-40B4-BE49-F238E27FC236}">
                  <a16:creationId xmlns:a16="http://schemas.microsoft.com/office/drawing/2014/main" id="{F13D4F22-99BC-F449-9C0B-8D0FA5562C0C}"/>
                </a:ext>
              </a:extLst>
            </p:cNvPr>
            <p:cNvCxnSpPr/>
            <p:nvPr/>
          </p:nvCxnSpPr>
          <p:spPr>
            <a:xfrm>
              <a:off x="6732443" y="2635764"/>
              <a:ext cx="828000" cy="7598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0" name="文本框 6">
              <a:extLst>
                <a:ext uri="{FF2B5EF4-FFF2-40B4-BE49-F238E27FC236}">
                  <a16:creationId xmlns:a16="http://schemas.microsoft.com/office/drawing/2014/main" id="{F57F8075-4F48-8E4A-9D08-17A9268F56DF}"/>
                </a:ext>
              </a:extLst>
            </p:cNvPr>
            <p:cNvSpPr txBox="1"/>
            <p:nvPr/>
          </p:nvSpPr>
          <p:spPr>
            <a:xfrm>
              <a:off x="6808642" y="2312605"/>
              <a:ext cx="810348" cy="3605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200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20 </a:t>
              </a:r>
              <a:r>
                <a:rPr lang="en-US" altLang="zh-CN" sz="1200" err="1">
                  <a:solidFill>
                    <a:srgbClr val="FFFF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μm</a:t>
              </a:r>
              <a:endParaRPr lang="zh-CN" altLang="en-US" sz="12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57" name="Rectangle 156">
            <a:extLst>
              <a:ext uri="{FF2B5EF4-FFF2-40B4-BE49-F238E27FC236}">
                <a16:creationId xmlns:a16="http://schemas.microsoft.com/office/drawing/2014/main" id="{34D5152A-2CF4-B74C-B602-F9F0D7570A5C}"/>
              </a:ext>
            </a:extLst>
          </p:cNvPr>
          <p:cNvSpPr/>
          <p:nvPr/>
        </p:nvSpPr>
        <p:spPr>
          <a:xfrm>
            <a:off x="319332" y="3985638"/>
            <a:ext cx="13203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/>
              <a:t>Porous LIG</a:t>
            </a:r>
            <a:endParaRPr lang="en-US" sz="2000" b="1"/>
          </a:p>
        </p:txBody>
      </p:sp>
      <p:pic>
        <p:nvPicPr>
          <p:cNvPr id="161" name="Picture 160" descr="A picture containing snow, sitting, covered, toy&#10;&#10;Description automatically generated">
            <a:extLst>
              <a:ext uri="{FF2B5EF4-FFF2-40B4-BE49-F238E27FC236}">
                <a16:creationId xmlns:a16="http://schemas.microsoft.com/office/drawing/2014/main" id="{4EA1D62B-2495-E44D-86B2-0775E2717D0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817" y="3645024"/>
            <a:ext cx="4449679" cy="3219002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7D15281-18DE-EF4A-B388-82FBB80EA1CC}"/>
              </a:ext>
            </a:extLst>
          </p:cNvPr>
          <p:cNvGrpSpPr/>
          <p:nvPr/>
        </p:nvGrpSpPr>
        <p:grpSpPr>
          <a:xfrm>
            <a:off x="4139952" y="495413"/>
            <a:ext cx="5317403" cy="3437643"/>
            <a:chOff x="4139952" y="620688"/>
            <a:chExt cx="5317403" cy="3437643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950D0B4D-9284-BA42-8C25-74D0597A9E5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444208" y="620688"/>
              <a:ext cx="3013147" cy="2191207"/>
              <a:chOff x="223838" y="4831965"/>
              <a:chExt cx="3488939" cy="2537211"/>
            </a:xfrm>
          </p:grpSpPr>
          <p:graphicFrame>
            <p:nvGraphicFramePr>
              <p:cNvPr id="57" name="对象 4">
                <a:extLst>
                  <a:ext uri="{FF2B5EF4-FFF2-40B4-BE49-F238E27FC236}">
                    <a16:creationId xmlns:a16="http://schemas.microsoft.com/office/drawing/2014/main" id="{65F74A22-34D4-F246-AC8F-A8D6B0A389A0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223838" y="4831965"/>
              <a:ext cx="3462337" cy="2537211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10" imgW="3992760" imgH="2926080" progId="Origin50.Graph">
                      <p:embed/>
                    </p:oleObj>
                  </mc:Choice>
                  <mc:Fallback>
                    <p:oleObj name="Graph" r:id="rId10" imgW="3992760" imgH="2926080" progId="Origin50.Graph">
                      <p:embed/>
                      <p:pic>
                        <p:nvPicPr>
                          <p:cNvPr id="57" name="对象 4">
                            <a:extLst>
                              <a:ext uri="{FF2B5EF4-FFF2-40B4-BE49-F238E27FC236}">
                                <a16:creationId xmlns:a16="http://schemas.microsoft.com/office/drawing/2014/main" id="{65F74A22-34D4-F246-AC8F-A8D6B0A389A0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1"/>
                          <a:stretch>
                            <a:fillRect/>
                          </a:stretch>
                        </p:blipFill>
                        <p:spPr>
                          <a:xfrm>
                            <a:off x="223838" y="4831965"/>
                            <a:ext cx="3462337" cy="2537211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58" name="文本框 129">
                <a:extLst>
                  <a:ext uri="{FF2B5EF4-FFF2-40B4-BE49-F238E27FC236}">
                    <a16:creationId xmlns:a16="http://schemas.microsoft.com/office/drawing/2014/main" id="{7134EDD5-ED64-0D4E-94E6-0588D8FFE5E9}"/>
                  </a:ext>
                </a:extLst>
              </p:cNvPr>
              <p:cNvSpPr txBox="1"/>
              <p:nvPr/>
            </p:nvSpPr>
            <p:spPr>
              <a:xfrm rot="19150409">
                <a:off x="663278" y="6488993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NO</a:t>
                </a:r>
                <a:r>
                  <a:rPr lang="en-US" altLang="zh-CN" sz="1000" baseline="-25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59" name="文本框 85">
                <a:extLst>
                  <a:ext uri="{FF2B5EF4-FFF2-40B4-BE49-F238E27FC236}">
                    <a16:creationId xmlns:a16="http://schemas.microsoft.com/office/drawing/2014/main" id="{4A98E834-1DA9-B944-8C63-12BC15013B9B}"/>
                  </a:ext>
                </a:extLst>
              </p:cNvPr>
              <p:cNvSpPr txBox="1"/>
              <p:nvPr/>
            </p:nvSpPr>
            <p:spPr>
              <a:xfrm>
                <a:off x="547957" y="5219701"/>
                <a:ext cx="204518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6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0" name="文本框 86">
                <a:extLst>
                  <a:ext uri="{FF2B5EF4-FFF2-40B4-BE49-F238E27FC236}">
                    <a16:creationId xmlns:a16="http://schemas.microsoft.com/office/drawing/2014/main" id="{CE15FF4E-2F2F-CA4F-A430-5CF7F7162E4C}"/>
                  </a:ext>
                </a:extLst>
              </p:cNvPr>
              <p:cNvSpPr txBox="1"/>
              <p:nvPr/>
            </p:nvSpPr>
            <p:spPr>
              <a:xfrm>
                <a:off x="543129" y="5689476"/>
                <a:ext cx="288071" cy="2851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4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1" name="文本框 87">
                <a:extLst>
                  <a:ext uri="{FF2B5EF4-FFF2-40B4-BE49-F238E27FC236}">
                    <a16:creationId xmlns:a16="http://schemas.microsoft.com/office/drawing/2014/main" id="{F8B2F49F-8249-F447-94D3-71A0982FA847}"/>
                  </a:ext>
                </a:extLst>
              </p:cNvPr>
              <p:cNvSpPr txBox="1"/>
              <p:nvPr/>
            </p:nvSpPr>
            <p:spPr>
              <a:xfrm>
                <a:off x="557481" y="6124575"/>
                <a:ext cx="288071" cy="2851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2" name="文本框 88">
                <a:extLst>
                  <a:ext uri="{FF2B5EF4-FFF2-40B4-BE49-F238E27FC236}">
                    <a16:creationId xmlns:a16="http://schemas.microsoft.com/office/drawing/2014/main" id="{CCB8072A-21A2-AF4A-AE04-7F0B36DACC6B}"/>
                  </a:ext>
                </a:extLst>
              </p:cNvPr>
              <p:cNvSpPr txBox="1"/>
              <p:nvPr/>
            </p:nvSpPr>
            <p:spPr>
              <a:xfrm>
                <a:off x="567008" y="6577012"/>
                <a:ext cx="288071" cy="2851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3" name="文本框 89">
                <a:extLst>
                  <a:ext uri="{FF2B5EF4-FFF2-40B4-BE49-F238E27FC236}">
                    <a16:creationId xmlns:a16="http://schemas.microsoft.com/office/drawing/2014/main" id="{0411B5E0-93FB-9D45-A832-DD0A36F3B7DF}"/>
                  </a:ext>
                </a:extLst>
              </p:cNvPr>
              <p:cNvSpPr txBox="1"/>
              <p:nvPr/>
            </p:nvSpPr>
            <p:spPr>
              <a:xfrm rot="10800000">
                <a:off x="296990" y="5583311"/>
                <a:ext cx="392013" cy="962588"/>
              </a:xfrm>
              <a:prstGeom prst="rect">
                <a:avLst/>
              </a:prstGeom>
              <a:noFill/>
            </p:spPr>
            <p:txBody>
              <a:bodyPr vert="eaVert"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Response (‰)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4" name="文本框 90">
                <a:extLst>
                  <a:ext uri="{FF2B5EF4-FFF2-40B4-BE49-F238E27FC236}">
                    <a16:creationId xmlns:a16="http://schemas.microsoft.com/office/drawing/2014/main" id="{AB4BE628-2D06-4440-B3E0-9E255FDA1E53}"/>
                  </a:ext>
                </a:extLst>
              </p:cNvPr>
              <p:cNvSpPr txBox="1"/>
              <p:nvPr/>
            </p:nvSpPr>
            <p:spPr>
              <a:xfrm>
                <a:off x="770498" y="5078418"/>
                <a:ext cx="674285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5" name="文本框 93">
                <a:extLst>
                  <a:ext uri="{FF2B5EF4-FFF2-40B4-BE49-F238E27FC236}">
                    <a16:creationId xmlns:a16="http://schemas.microsoft.com/office/drawing/2014/main" id="{34A8616E-7362-8248-84E1-681FBAFD626A}"/>
                  </a:ext>
                </a:extLst>
              </p:cNvPr>
              <p:cNvSpPr txBox="1"/>
              <p:nvPr/>
            </p:nvSpPr>
            <p:spPr>
              <a:xfrm>
                <a:off x="1238250" y="6272213"/>
                <a:ext cx="802830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100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6" name="文本框 130">
                <a:extLst>
                  <a:ext uri="{FF2B5EF4-FFF2-40B4-BE49-F238E27FC236}">
                    <a16:creationId xmlns:a16="http://schemas.microsoft.com/office/drawing/2014/main" id="{F5B16E03-AAAD-7347-BDAD-566357DAFDCE}"/>
                  </a:ext>
                </a:extLst>
              </p:cNvPr>
              <p:cNvSpPr txBox="1"/>
              <p:nvPr/>
            </p:nvSpPr>
            <p:spPr>
              <a:xfrm rot="19223249">
                <a:off x="1566509" y="6814561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Ammonia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7" name="文本框 131">
                <a:extLst>
                  <a:ext uri="{FF2B5EF4-FFF2-40B4-BE49-F238E27FC236}">
                    <a16:creationId xmlns:a16="http://schemas.microsoft.com/office/drawing/2014/main" id="{B092A177-D093-A24B-8EB6-C7966C3F9436}"/>
                  </a:ext>
                </a:extLst>
              </p:cNvPr>
              <p:cNvSpPr txBox="1"/>
              <p:nvPr/>
            </p:nvSpPr>
            <p:spPr>
              <a:xfrm rot="19192549">
                <a:off x="734155" y="6732740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Acetone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8" name="文本框 132">
                <a:extLst>
                  <a:ext uri="{FF2B5EF4-FFF2-40B4-BE49-F238E27FC236}">
                    <a16:creationId xmlns:a16="http://schemas.microsoft.com/office/drawing/2014/main" id="{CB7CDBD6-A4CA-3F48-82F5-FA3BF0593BD1}"/>
                  </a:ext>
                </a:extLst>
              </p:cNvPr>
              <p:cNvSpPr txBox="1"/>
              <p:nvPr/>
            </p:nvSpPr>
            <p:spPr>
              <a:xfrm rot="19059730">
                <a:off x="1071439" y="6713181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Ethanol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9" name="文本框 133">
                <a:extLst>
                  <a:ext uri="{FF2B5EF4-FFF2-40B4-BE49-F238E27FC236}">
                    <a16:creationId xmlns:a16="http://schemas.microsoft.com/office/drawing/2014/main" id="{D37CF01A-78B7-2F45-9A02-9FF4E8A4F748}"/>
                  </a:ext>
                </a:extLst>
              </p:cNvPr>
              <p:cNvSpPr txBox="1"/>
              <p:nvPr/>
            </p:nvSpPr>
            <p:spPr>
              <a:xfrm rot="19185001">
                <a:off x="1266251" y="6830280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Methanol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70" name="直接连接符 7">
                <a:extLst>
                  <a:ext uri="{FF2B5EF4-FFF2-40B4-BE49-F238E27FC236}">
                    <a16:creationId xmlns:a16="http://schemas.microsoft.com/office/drawing/2014/main" id="{817F98AA-2A5F-0542-A286-CB761E228166}"/>
                  </a:ext>
                </a:extLst>
              </p:cNvPr>
              <p:cNvCxnSpPr/>
              <p:nvPr/>
            </p:nvCxnSpPr>
            <p:spPr>
              <a:xfrm>
                <a:off x="2000250" y="6753225"/>
                <a:ext cx="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21">
                <a:extLst>
                  <a:ext uri="{FF2B5EF4-FFF2-40B4-BE49-F238E27FC236}">
                    <a16:creationId xmlns:a16="http://schemas.microsoft.com/office/drawing/2014/main" id="{96C58B3E-896A-CD41-8AD3-D138940FBD3A}"/>
                  </a:ext>
                </a:extLst>
              </p:cNvPr>
              <p:cNvCxnSpPr/>
              <p:nvPr/>
            </p:nvCxnSpPr>
            <p:spPr>
              <a:xfrm flipV="1">
                <a:off x="1262063" y="6529389"/>
                <a:ext cx="228600" cy="152399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135">
                <a:extLst>
                  <a:ext uri="{FF2B5EF4-FFF2-40B4-BE49-F238E27FC236}">
                    <a16:creationId xmlns:a16="http://schemas.microsoft.com/office/drawing/2014/main" id="{61732858-022F-FC44-A2E2-C1E3CCC2E999}"/>
                  </a:ext>
                </a:extLst>
              </p:cNvPr>
              <p:cNvCxnSpPr/>
              <p:nvPr/>
            </p:nvCxnSpPr>
            <p:spPr>
              <a:xfrm flipV="1">
                <a:off x="1576387" y="6524625"/>
                <a:ext cx="1" cy="17145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136">
                <a:extLst>
                  <a:ext uri="{FF2B5EF4-FFF2-40B4-BE49-F238E27FC236}">
                    <a16:creationId xmlns:a16="http://schemas.microsoft.com/office/drawing/2014/main" id="{F6F568D5-B2A0-8E4C-87B3-9892095C451A}"/>
                  </a:ext>
                </a:extLst>
              </p:cNvPr>
              <p:cNvCxnSpPr/>
              <p:nvPr/>
            </p:nvCxnSpPr>
            <p:spPr>
              <a:xfrm flipH="1" flipV="1">
                <a:off x="1688107" y="6529202"/>
                <a:ext cx="221656" cy="157348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4" name="矩形 137">
                <a:extLst>
                  <a:ext uri="{FF2B5EF4-FFF2-40B4-BE49-F238E27FC236}">
                    <a16:creationId xmlns:a16="http://schemas.microsoft.com/office/drawing/2014/main" id="{DB4D84D3-2BDB-7246-AD0C-15D3B59F7688}"/>
                  </a:ext>
                </a:extLst>
              </p:cNvPr>
              <p:cNvSpPr/>
              <p:nvPr/>
            </p:nvSpPr>
            <p:spPr>
              <a:xfrm>
                <a:off x="1609580" y="5126665"/>
                <a:ext cx="1679964" cy="29401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sz="1000" b="1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rGO</a:t>
                </a:r>
                <a:r>
                  <a:rPr lang="en-US" altLang="zh-CN" sz="10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/MoS</a:t>
                </a:r>
                <a:r>
                  <a:rPr lang="en-US" altLang="zh-CN" sz="1000" b="1" baseline="-25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altLang="zh-CN" sz="10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@6</a:t>
                </a:r>
                <a:r>
                  <a:rPr lang="zh-CN" altLang="en-US" sz="10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</a:t>
                </a:r>
                <a:r>
                  <a:rPr lang="zh-CN" altLang="zh-CN" sz="10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º</a:t>
                </a:r>
                <a:r>
                  <a:rPr lang="en-US" altLang="zh-CN" sz="10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</a:t>
                </a:r>
                <a:endParaRPr lang="zh-CN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75" name="文本框 157">
                <a:extLst>
                  <a:ext uri="{FF2B5EF4-FFF2-40B4-BE49-F238E27FC236}">
                    <a16:creationId xmlns:a16="http://schemas.microsoft.com/office/drawing/2014/main" id="{6AE9A44B-DC1D-5D4D-B659-49C93D130416}"/>
                  </a:ext>
                </a:extLst>
              </p:cNvPr>
              <p:cNvSpPr txBox="1"/>
              <p:nvPr/>
            </p:nvSpPr>
            <p:spPr>
              <a:xfrm>
                <a:off x="2190296" y="6276201"/>
                <a:ext cx="63948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76" name="文本框 158">
                <a:extLst>
                  <a:ext uri="{FF2B5EF4-FFF2-40B4-BE49-F238E27FC236}">
                    <a16:creationId xmlns:a16="http://schemas.microsoft.com/office/drawing/2014/main" id="{25CF2EE2-F4DD-8F42-8729-06FABBF7A1AB}"/>
                  </a:ext>
                </a:extLst>
              </p:cNvPr>
              <p:cNvSpPr txBox="1"/>
              <p:nvPr/>
            </p:nvSpPr>
            <p:spPr>
              <a:xfrm>
                <a:off x="2704647" y="6004739"/>
                <a:ext cx="63948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77" name="直接连接符 159">
                <a:extLst>
                  <a:ext uri="{FF2B5EF4-FFF2-40B4-BE49-F238E27FC236}">
                    <a16:creationId xmlns:a16="http://schemas.microsoft.com/office/drawing/2014/main" id="{39FD1275-387B-064D-A3E5-033B823EF138}"/>
                  </a:ext>
                </a:extLst>
              </p:cNvPr>
              <p:cNvCxnSpPr/>
              <p:nvPr/>
            </p:nvCxnSpPr>
            <p:spPr>
              <a:xfrm flipV="1">
                <a:off x="2147888" y="6538914"/>
                <a:ext cx="228600" cy="152399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接连接符 160">
                <a:extLst>
                  <a:ext uri="{FF2B5EF4-FFF2-40B4-BE49-F238E27FC236}">
                    <a16:creationId xmlns:a16="http://schemas.microsoft.com/office/drawing/2014/main" id="{2F89FCF2-1DCA-AB4C-8B15-7F5298DCA9EC}"/>
                  </a:ext>
                </a:extLst>
              </p:cNvPr>
              <p:cNvCxnSpPr/>
              <p:nvPr/>
            </p:nvCxnSpPr>
            <p:spPr>
              <a:xfrm flipV="1">
                <a:off x="2481262" y="6519863"/>
                <a:ext cx="1" cy="17145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直接连接符 161">
                <a:extLst>
                  <a:ext uri="{FF2B5EF4-FFF2-40B4-BE49-F238E27FC236}">
                    <a16:creationId xmlns:a16="http://schemas.microsoft.com/office/drawing/2014/main" id="{A077D484-E2DE-CD4D-85FA-3AF794F41ACB}"/>
                  </a:ext>
                </a:extLst>
              </p:cNvPr>
              <p:cNvCxnSpPr/>
              <p:nvPr/>
            </p:nvCxnSpPr>
            <p:spPr>
              <a:xfrm flipH="1" flipV="1">
                <a:off x="2588220" y="6529201"/>
                <a:ext cx="221656" cy="157348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0" name="文本框 162">
                <a:extLst>
                  <a:ext uri="{FF2B5EF4-FFF2-40B4-BE49-F238E27FC236}">
                    <a16:creationId xmlns:a16="http://schemas.microsoft.com/office/drawing/2014/main" id="{A7ED58C1-D433-0049-8696-3D03E5CD06CD}"/>
                  </a:ext>
                </a:extLst>
              </p:cNvPr>
              <p:cNvSpPr txBox="1"/>
              <p:nvPr/>
            </p:nvSpPr>
            <p:spPr>
              <a:xfrm rot="19150409">
                <a:off x="2118817" y="6549474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</a:t>
                </a:r>
                <a:r>
                  <a:rPr lang="en-US" altLang="zh-CN" sz="1000" baseline="-25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1" name="文本框 163">
                <a:extLst>
                  <a:ext uri="{FF2B5EF4-FFF2-40B4-BE49-F238E27FC236}">
                    <a16:creationId xmlns:a16="http://schemas.microsoft.com/office/drawing/2014/main" id="{58557FCD-8CFB-3448-863D-D410072B3D4B}"/>
                  </a:ext>
                </a:extLst>
              </p:cNvPr>
              <p:cNvSpPr txBox="1"/>
              <p:nvPr/>
            </p:nvSpPr>
            <p:spPr>
              <a:xfrm rot="19150409">
                <a:off x="2434881" y="6529342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2" name="文本框 164">
                <a:extLst>
                  <a:ext uri="{FF2B5EF4-FFF2-40B4-BE49-F238E27FC236}">
                    <a16:creationId xmlns:a16="http://schemas.microsoft.com/office/drawing/2014/main" id="{2F397D8E-8F21-7C45-BAA4-0AC9738F07AC}"/>
                  </a:ext>
                </a:extLst>
              </p:cNvPr>
              <p:cNvSpPr txBox="1"/>
              <p:nvPr/>
            </p:nvSpPr>
            <p:spPr>
              <a:xfrm rot="19150409">
                <a:off x="2728041" y="6525773"/>
                <a:ext cx="984736" cy="285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NO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A935B697-7A3D-1C46-8BEA-3036E91638F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139952" y="1916832"/>
              <a:ext cx="2934278" cy="2141499"/>
              <a:chOff x="5450865" y="-22759"/>
              <a:chExt cx="3681806" cy="2687061"/>
            </a:xfrm>
          </p:grpSpPr>
          <p:graphicFrame>
            <p:nvGraphicFramePr>
              <p:cNvPr id="84" name="对象 3">
                <a:extLst>
                  <a:ext uri="{FF2B5EF4-FFF2-40B4-BE49-F238E27FC236}">
                    <a16:creationId xmlns:a16="http://schemas.microsoft.com/office/drawing/2014/main" id="{D8912CE2-B0A8-5A45-BC84-806284475ED5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5465847" y="-22759"/>
              <a:ext cx="3666824" cy="2687061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12" imgW="3992760" imgH="2926080" progId="Origin50.Graph">
                      <p:embed/>
                    </p:oleObj>
                  </mc:Choice>
                  <mc:Fallback>
                    <p:oleObj name="Graph" r:id="rId12" imgW="3992760" imgH="2926080" progId="Origin50.Graph">
                      <p:embed/>
                      <p:pic>
                        <p:nvPicPr>
                          <p:cNvPr id="84" name="对象 3">
                            <a:extLst>
                              <a:ext uri="{FF2B5EF4-FFF2-40B4-BE49-F238E27FC236}">
                                <a16:creationId xmlns:a16="http://schemas.microsoft.com/office/drawing/2014/main" id="{D8912CE2-B0A8-5A45-BC84-806284475ED5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5465847" y="-22759"/>
                            <a:ext cx="3666824" cy="2687061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85" name="文本框 37">
                <a:extLst>
                  <a:ext uri="{FF2B5EF4-FFF2-40B4-BE49-F238E27FC236}">
                    <a16:creationId xmlns:a16="http://schemas.microsoft.com/office/drawing/2014/main" id="{B4B075CB-116E-7F47-8BF9-B4612534829E}"/>
                  </a:ext>
                </a:extLst>
              </p:cNvPr>
              <p:cNvSpPr txBox="1"/>
              <p:nvPr/>
            </p:nvSpPr>
            <p:spPr>
              <a:xfrm>
                <a:off x="6183340" y="1229351"/>
                <a:ext cx="984736" cy="308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NO</a:t>
                </a:r>
                <a:r>
                  <a:rPr lang="en-US" altLang="zh-CN" sz="1000" baseline="-25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6" name="文本框 38">
                <a:extLst>
                  <a:ext uri="{FF2B5EF4-FFF2-40B4-BE49-F238E27FC236}">
                    <a16:creationId xmlns:a16="http://schemas.microsoft.com/office/drawing/2014/main" id="{C39B0B8E-C4AB-964D-8C62-557017F6B610}"/>
                  </a:ext>
                </a:extLst>
              </p:cNvPr>
              <p:cNvSpPr txBox="1"/>
              <p:nvPr/>
            </p:nvSpPr>
            <p:spPr>
              <a:xfrm rot="20264223">
                <a:off x="6216362" y="2103783"/>
                <a:ext cx="984736" cy="308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Ammonia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7" name="文本框 39">
                <a:extLst>
                  <a:ext uri="{FF2B5EF4-FFF2-40B4-BE49-F238E27FC236}">
                    <a16:creationId xmlns:a16="http://schemas.microsoft.com/office/drawing/2014/main" id="{607D50AE-6B4D-3441-8793-7044F412954F}"/>
                  </a:ext>
                </a:extLst>
              </p:cNvPr>
              <p:cNvSpPr txBox="1"/>
              <p:nvPr/>
            </p:nvSpPr>
            <p:spPr>
              <a:xfrm rot="19953448">
                <a:off x="6829923" y="1962435"/>
                <a:ext cx="984735" cy="308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Ethanol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8" name="文本框 40">
                <a:extLst>
                  <a:ext uri="{FF2B5EF4-FFF2-40B4-BE49-F238E27FC236}">
                    <a16:creationId xmlns:a16="http://schemas.microsoft.com/office/drawing/2014/main" id="{B28FBB1F-9C1D-EB46-A711-D1042F601040}"/>
                  </a:ext>
                </a:extLst>
              </p:cNvPr>
              <p:cNvSpPr txBox="1"/>
              <p:nvPr/>
            </p:nvSpPr>
            <p:spPr>
              <a:xfrm rot="19996971">
                <a:off x="7265779" y="2059126"/>
                <a:ext cx="984736" cy="308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Methanol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89" name="文本框 41">
                <a:extLst>
                  <a:ext uri="{FF2B5EF4-FFF2-40B4-BE49-F238E27FC236}">
                    <a16:creationId xmlns:a16="http://schemas.microsoft.com/office/drawing/2014/main" id="{79057211-37E1-7B44-B9A0-045CB8529F7F}"/>
                  </a:ext>
                </a:extLst>
              </p:cNvPr>
              <p:cNvSpPr txBox="1"/>
              <p:nvPr/>
            </p:nvSpPr>
            <p:spPr>
              <a:xfrm rot="19922861">
                <a:off x="7813519" y="1959194"/>
                <a:ext cx="984735" cy="308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Acetone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90" name="文本框 42">
                <a:extLst>
                  <a:ext uri="{FF2B5EF4-FFF2-40B4-BE49-F238E27FC236}">
                    <a16:creationId xmlns:a16="http://schemas.microsoft.com/office/drawing/2014/main" id="{AA4D3F16-9C13-094E-86A6-57FEBD9F85C2}"/>
                  </a:ext>
                </a:extLst>
              </p:cNvPr>
              <p:cNvSpPr txBox="1"/>
              <p:nvPr/>
            </p:nvSpPr>
            <p:spPr>
              <a:xfrm>
                <a:off x="6041516" y="391114"/>
                <a:ext cx="674285" cy="308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91" name="文本框 43">
                <a:extLst>
                  <a:ext uri="{FF2B5EF4-FFF2-40B4-BE49-F238E27FC236}">
                    <a16:creationId xmlns:a16="http://schemas.microsoft.com/office/drawing/2014/main" id="{6EF2B29D-580B-8143-B7B7-45C7FA8D75CB}"/>
                  </a:ext>
                </a:extLst>
              </p:cNvPr>
              <p:cNvSpPr txBox="1"/>
              <p:nvPr/>
            </p:nvSpPr>
            <p:spPr>
              <a:xfrm>
                <a:off x="6575464" y="958071"/>
                <a:ext cx="674285" cy="308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92" name="文本框 44">
                <a:extLst>
                  <a:ext uri="{FF2B5EF4-FFF2-40B4-BE49-F238E27FC236}">
                    <a16:creationId xmlns:a16="http://schemas.microsoft.com/office/drawing/2014/main" id="{0E2B4CC9-2643-FA43-8D1E-322EDFF9CBC7}"/>
                  </a:ext>
                </a:extLst>
              </p:cNvPr>
              <p:cNvSpPr txBox="1"/>
              <p:nvPr/>
            </p:nvSpPr>
            <p:spPr>
              <a:xfrm>
                <a:off x="7494576" y="793725"/>
                <a:ext cx="802830" cy="308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100 ppm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93" name="直接连接符 45">
                <a:extLst>
                  <a:ext uri="{FF2B5EF4-FFF2-40B4-BE49-F238E27FC236}">
                    <a16:creationId xmlns:a16="http://schemas.microsoft.com/office/drawing/2014/main" id="{113936BC-C6E9-EA46-AD01-F258B531986A}"/>
                  </a:ext>
                </a:extLst>
              </p:cNvPr>
              <p:cNvCxnSpPr/>
              <p:nvPr/>
            </p:nvCxnSpPr>
            <p:spPr>
              <a:xfrm flipV="1">
                <a:off x="7433298" y="1033301"/>
                <a:ext cx="242936" cy="154754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直接连接符 46">
                <a:extLst>
                  <a:ext uri="{FF2B5EF4-FFF2-40B4-BE49-F238E27FC236}">
                    <a16:creationId xmlns:a16="http://schemas.microsoft.com/office/drawing/2014/main" id="{B1C740D9-213E-E649-9E88-4EB34728B68D}"/>
                  </a:ext>
                </a:extLst>
              </p:cNvPr>
              <p:cNvCxnSpPr/>
              <p:nvPr/>
            </p:nvCxnSpPr>
            <p:spPr>
              <a:xfrm flipV="1">
                <a:off x="7886577" y="1033302"/>
                <a:ext cx="0" cy="19605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直接连接符 47">
                <a:extLst>
                  <a:ext uri="{FF2B5EF4-FFF2-40B4-BE49-F238E27FC236}">
                    <a16:creationId xmlns:a16="http://schemas.microsoft.com/office/drawing/2014/main" id="{E2A4B795-8838-AC4E-984E-DAE8C7BE179B}"/>
                  </a:ext>
                </a:extLst>
              </p:cNvPr>
              <p:cNvCxnSpPr/>
              <p:nvPr/>
            </p:nvCxnSpPr>
            <p:spPr>
              <a:xfrm flipH="1" flipV="1">
                <a:off x="8087131" y="1033301"/>
                <a:ext cx="279990" cy="145096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6" name="文本框 57">
                <a:extLst>
                  <a:ext uri="{FF2B5EF4-FFF2-40B4-BE49-F238E27FC236}">
                    <a16:creationId xmlns:a16="http://schemas.microsoft.com/office/drawing/2014/main" id="{6C18C310-4626-554B-8A49-BE9127EDB396}"/>
                  </a:ext>
                </a:extLst>
              </p:cNvPr>
              <p:cNvSpPr txBox="1"/>
              <p:nvPr/>
            </p:nvSpPr>
            <p:spPr>
              <a:xfrm rot="10800000">
                <a:off x="5450865" y="901344"/>
                <a:ext cx="424803" cy="1043102"/>
              </a:xfrm>
              <a:prstGeom prst="rect">
                <a:avLst/>
              </a:prstGeom>
              <a:noFill/>
            </p:spPr>
            <p:txBody>
              <a:bodyPr vert="eaVert"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Response (‰)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97" name="文本框 58">
                <a:extLst>
                  <a:ext uri="{FF2B5EF4-FFF2-40B4-BE49-F238E27FC236}">
                    <a16:creationId xmlns:a16="http://schemas.microsoft.com/office/drawing/2014/main" id="{BC4F5835-B77C-F74B-A5C8-452E9D5DD90C}"/>
                  </a:ext>
                </a:extLst>
              </p:cNvPr>
              <p:cNvSpPr txBox="1"/>
              <p:nvPr/>
            </p:nvSpPr>
            <p:spPr>
              <a:xfrm>
                <a:off x="5842054" y="1106628"/>
                <a:ext cx="312166" cy="308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98" name="文本框 59">
                <a:extLst>
                  <a:ext uri="{FF2B5EF4-FFF2-40B4-BE49-F238E27FC236}">
                    <a16:creationId xmlns:a16="http://schemas.microsoft.com/office/drawing/2014/main" id="{D3742C8C-82CC-7F42-A20E-7CCA7ADDF75B}"/>
                  </a:ext>
                </a:extLst>
              </p:cNvPr>
              <p:cNvSpPr txBox="1"/>
              <p:nvPr/>
            </p:nvSpPr>
            <p:spPr>
              <a:xfrm>
                <a:off x="5832488" y="653138"/>
                <a:ext cx="312166" cy="308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99" name="文本框 60">
                <a:extLst>
                  <a:ext uri="{FF2B5EF4-FFF2-40B4-BE49-F238E27FC236}">
                    <a16:creationId xmlns:a16="http://schemas.microsoft.com/office/drawing/2014/main" id="{9016DC32-9619-8344-887C-D7275F492A5F}"/>
                  </a:ext>
                </a:extLst>
              </p:cNvPr>
              <p:cNvSpPr txBox="1"/>
              <p:nvPr/>
            </p:nvSpPr>
            <p:spPr>
              <a:xfrm>
                <a:off x="5832488" y="1567816"/>
                <a:ext cx="366474" cy="308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-1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0" name="文本框 61">
                <a:extLst>
                  <a:ext uri="{FF2B5EF4-FFF2-40B4-BE49-F238E27FC236}">
                    <a16:creationId xmlns:a16="http://schemas.microsoft.com/office/drawing/2014/main" id="{6F10CBCD-6B3E-AC4C-8533-46948CBD96CC}"/>
                  </a:ext>
                </a:extLst>
              </p:cNvPr>
              <p:cNvSpPr txBox="1"/>
              <p:nvPr/>
            </p:nvSpPr>
            <p:spPr>
              <a:xfrm>
                <a:off x="5823003" y="2059127"/>
                <a:ext cx="366474" cy="308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-2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1" name="文本框 71">
                <a:extLst>
                  <a:ext uri="{FF2B5EF4-FFF2-40B4-BE49-F238E27FC236}">
                    <a16:creationId xmlns:a16="http://schemas.microsoft.com/office/drawing/2014/main" id="{230EEE4C-33C2-4C42-B7D2-8361B600C04A}"/>
                  </a:ext>
                </a:extLst>
              </p:cNvPr>
              <p:cNvSpPr txBox="1"/>
              <p:nvPr/>
            </p:nvSpPr>
            <p:spPr>
              <a:xfrm>
                <a:off x="5832488" y="205462"/>
                <a:ext cx="312166" cy="308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endParaRPr lang="zh-CN" altLang="en-US" sz="10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2" name="文本框 72">
                <a:extLst>
                  <a:ext uri="{FF2B5EF4-FFF2-40B4-BE49-F238E27FC236}">
                    <a16:creationId xmlns:a16="http://schemas.microsoft.com/office/drawing/2014/main" id="{7CFF2A78-E64F-7047-973E-68527DACDC97}"/>
                  </a:ext>
                </a:extLst>
              </p:cNvPr>
              <p:cNvSpPr txBox="1"/>
              <p:nvPr/>
            </p:nvSpPr>
            <p:spPr>
              <a:xfrm>
                <a:off x="7033739" y="283581"/>
                <a:ext cx="1337970" cy="3089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 sz="1000" b="1" err="1">
                    <a:latin typeface="Times New Roman" panose="02020603050405020304" pitchFamily="18" charset="0"/>
                  </a:rPr>
                  <a:t>CuO</a:t>
                </a:r>
                <a:r>
                  <a:rPr lang="en-US" altLang="zh-CN" sz="1000" b="1">
                    <a:latin typeface="Times New Roman" panose="02020603050405020304" pitchFamily="18" charset="0"/>
                  </a:rPr>
                  <a:t>/</a:t>
                </a:r>
                <a:r>
                  <a:rPr lang="en-US" altLang="zh-CN" sz="1000" b="1" err="1">
                    <a:latin typeface="Times New Roman" panose="02020603050405020304" pitchFamily="18" charset="0"/>
                  </a:rPr>
                  <a:t>ZnO</a:t>
                </a:r>
                <a:r>
                  <a:rPr lang="en-US" altLang="zh-CN" sz="1000" b="1">
                    <a:latin typeface="Times New Roman" panose="02020603050405020304" pitchFamily="18" charset="0"/>
                  </a:rPr>
                  <a:t> @RT</a:t>
                </a:r>
                <a:endParaRPr lang="zh-CN" altLang="en-US" sz="1000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9E84F3C6-643D-5C49-BB96-55025633AA3A}"/>
                </a:ext>
              </a:extLst>
            </p:cNvPr>
            <p:cNvSpPr/>
            <p:nvPr/>
          </p:nvSpPr>
          <p:spPr>
            <a:xfrm>
              <a:off x="4716016" y="836712"/>
              <a:ext cx="2448272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2000" b="1"/>
                <a:t>Varying gas specificity for combinatorial sensing</a:t>
              </a:r>
              <a:endParaRPr lang="en-US" sz="2000" b="1"/>
            </a:p>
          </p:txBody>
        </p:sp>
      </p:grpSp>
    </p:spTree>
    <p:extLst>
      <p:ext uri="{BB962C8B-B14F-4D97-AF65-F5344CB8AC3E}">
        <p14:creationId xmlns:p14="http://schemas.microsoft.com/office/powerpoint/2010/main" val="2134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" grpId="0"/>
      <p:bldP spid="15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A0E9C8-B893-3C44-A975-40D3D669C162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 dirty="0">
                <a:latin typeface="Arial Black" panose="020B0A04020102020204" pitchFamily="34" charset="0"/>
              </a:rPr>
              <a:t>LIG functional composites</a:t>
            </a:r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10DDBA3D-1986-2246-BBA6-06A2D5B127C5}"/>
              </a:ext>
            </a:extLst>
          </p:cNvPr>
          <p:cNvSpPr/>
          <p:nvPr/>
        </p:nvSpPr>
        <p:spPr>
          <a:xfrm>
            <a:off x="4939359" y="5898881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0C60E7A-539A-4787-8AF1-26B0BF2F903E}"/>
              </a:ext>
            </a:extLst>
          </p:cNvPr>
          <p:cNvGrpSpPr/>
          <p:nvPr/>
        </p:nvGrpSpPr>
        <p:grpSpPr>
          <a:xfrm>
            <a:off x="55401" y="644403"/>
            <a:ext cx="4394194" cy="3011863"/>
            <a:chOff x="55401" y="3855947"/>
            <a:chExt cx="4394194" cy="301186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87FC7E1-6FA6-43E6-FC9B-BEA203F1E8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9570"/>
            <a:stretch/>
          </p:blipFill>
          <p:spPr>
            <a:xfrm>
              <a:off x="55401" y="4149080"/>
              <a:ext cx="4369001" cy="2472663"/>
            </a:xfrm>
            <a:prstGeom prst="rect">
              <a:avLst/>
            </a:prstGeom>
          </p:spPr>
        </p:pic>
        <p:sp>
          <p:nvSpPr>
            <p:cNvPr id="157" name="Rectangle 156">
              <a:extLst>
                <a:ext uri="{FF2B5EF4-FFF2-40B4-BE49-F238E27FC236}">
                  <a16:creationId xmlns:a16="http://schemas.microsoft.com/office/drawing/2014/main" id="{34D5152A-2CF4-B74C-B602-F9F0D7570A5C}"/>
                </a:ext>
              </a:extLst>
            </p:cNvPr>
            <p:cNvSpPr/>
            <p:nvPr/>
          </p:nvSpPr>
          <p:spPr>
            <a:xfrm>
              <a:off x="759844" y="3855947"/>
              <a:ext cx="29354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000" b="1" dirty="0"/>
                <a:t>Breathable gas sensor</a:t>
              </a:r>
              <a:endParaRPr lang="en-US" sz="2000" b="1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6874CDA-7BC7-C94F-39C6-AF6BB34AA4FF}"/>
                </a:ext>
              </a:extLst>
            </p:cNvPr>
            <p:cNvSpPr/>
            <p:nvPr/>
          </p:nvSpPr>
          <p:spPr>
            <a:xfrm>
              <a:off x="597771" y="6560033"/>
              <a:ext cx="385182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i="1" dirty="0"/>
                <a:t>ACS Appl. Mater. Interfaces </a:t>
              </a:r>
              <a:r>
                <a:rPr lang="en-US" sz="1400" dirty="0"/>
                <a:t>14, 17818 (2022)</a:t>
              </a:r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6749E9CA-03D4-8FD0-1D8D-1A767F899603}"/>
              </a:ext>
            </a:extLst>
          </p:cNvPr>
          <p:cNvGrpSpPr/>
          <p:nvPr/>
        </p:nvGrpSpPr>
        <p:grpSpPr>
          <a:xfrm>
            <a:off x="4468367" y="3532853"/>
            <a:ext cx="4852803" cy="3325147"/>
            <a:chOff x="4448612" y="671333"/>
            <a:chExt cx="4852803" cy="3325147"/>
          </a:xfrm>
        </p:grpSpPr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A820605C-1E1D-4045-B643-FA105595A62A}"/>
                </a:ext>
              </a:extLst>
            </p:cNvPr>
            <p:cNvSpPr/>
            <p:nvPr/>
          </p:nvSpPr>
          <p:spPr>
            <a:xfrm>
              <a:off x="4448612" y="671333"/>
              <a:ext cx="485280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000" b="1" dirty="0" err="1"/>
                <a:t>VO</a:t>
              </a:r>
              <a:r>
                <a:rPr lang="en-US" altLang="zh-CN" sz="2000" b="1" baseline="-25000" dirty="0" err="1"/>
                <a:t>x</a:t>
              </a:r>
              <a:r>
                <a:rPr lang="en-US" altLang="zh-CN" sz="2000" b="1" dirty="0"/>
                <a:t>-doped LIG to decouple NO</a:t>
              </a:r>
              <a:r>
                <a:rPr lang="en-US" altLang="zh-CN" sz="2000" b="1" baseline="-25000" dirty="0"/>
                <a:t>x</a:t>
              </a:r>
              <a:r>
                <a:rPr lang="en-US" altLang="zh-CN" sz="2000" b="1" dirty="0"/>
                <a:t> and T</a:t>
              </a:r>
              <a:endParaRPr lang="en-US" sz="2000" b="1" dirty="0"/>
            </a:p>
          </p:txBody>
        </p:sp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7968A78C-F0FF-A25B-590D-A2F701B52E3D}"/>
                </a:ext>
              </a:extLst>
            </p:cNvPr>
            <p:cNvGrpSpPr/>
            <p:nvPr/>
          </p:nvGrpSpPr>
          <p:grpSpPr>
            <a:xfrm>
              <a:off x="4597308" y="1033580"/>
              <a:ext cx="4391472" cy="2962900"/>
              <a:chOff x="5761040" y="1014271"/>
              <a:chExt cx="4391472" cy="2962900"/>
            </a:xfrm>
          </p:grpSpPr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C06481B3-7BD7-C636-42B2-E22D03286F5D}"/>
                  </a:ext>
                </a:extLst>
              </p:cNvPr>
              <p:cNvGrpSpPr/>
              <p:nvPr/>
            </p:nvGrpSpPr>
            <p:grpSpPr>
              <a:xfrm>
                <a:off x="5761040" y="1014271"/>
                <a:ext cx="4391472" cy="2962900"/>
                <a:chOff x="160013" y="6094648"/>
                <a:chExt cx="4391472" cy="2962900"/>
              </a:xfrm>
            </p:grpSpPr>
            <p:grpSp>
              <p:nvGrpSpPr>
                <p:cNvPr id="34" name="组合 18">
                  <a:extLst>
                    <a:ext uri="{FF2B5EF4-FFF2-40B4-BE49-F238E27FC236}">
                      <a16:creationId xmlns:a16="http://schemas.microsoft.com/office/drawing/2014/main" id="{51EC692C-E2EC-C0AE-AAA4-59A72B29A5DA}"/>
                    </a:ext>
                  </a:extLst>
                </p:cNvPr>
                <p:cNvGrpSpPr/>
                <p:nvPr/>
              </p:nvGrpSpPr>
              <p:grpSpPr>
                <a:xfrm>
                  <a:off x="160013" y="6094648"/>
                  <a:ext cx="4391472" cy="2962900"/>
                  <a:chOff x="-5223339" y="3177813"/>
                  <a:chExt cx="4748437" cy="3342800"/>
                </a:xfrm>
                <a:solidFill>
                  <a:schemeClr val="bg1">
                    <a:lumMod val="75000"/>
                  </a:schemeClr>
                </a:solidFill>
              </p:grpSpPr>
              <p:sp>
                <p:nvSpPr>
                  <p:cNvPr id="55" name="矩形: 圆角 247">
                    <a:extLst>
                      <a:ext uri="{FF2B5EF4-FFF2-40B4-BE49-F238E27FC236}">
                        <a16:creationId xmlns:a16="http://schemas.microsoft.com/office/drawing/2014/main" id="{DAAD7C0C-D06E-680C-F0BC-B5410682962C}"/>
                      </a:ext>
                    </a:extLst>
                  </p:cNvPr>
                  <p:cNvSpPr/>
                  <p:nvPr/>
                </p:nvSpPr>
                <p:spPr>
                  <a:xfrm>
                    <a:off x="-5223339" y="3177813"/>
                    <a:ext cx="4748437" cy="3342800"/>
                  </a:xfrm>
                  <a:prstGeom prst="roundRect">
                    <a:avLst>
                      <a:gd name="adj" fmla="val 6677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pic>
                <p:nvPicPr>
                  <p:cNvPr id="104" name="图片 14">
                    <a:extLst>
                      <a:ext uri="{FF2B5EF4-FFF2-40B4-BE49-F238E27FC236}">
                        <a16:creationId xmlns:a16="http://schemas.microsoft.com/office/drawing/2014/main" id="{B34AD42B-DD1B-504C-3984-51831B2C2D9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4"/>
                  <a:srcRect t="8838" b="15755"/>
                  <a:stretch/>
                </p:blipFill>
                <p:spPr>
                  <a:xfrm>
                    <a:off x="-5059232" y="3177813"/>
                    <a:ext cx="4417197" cy="3330872"/>
                  </a:xfrm>
                  <a:prstGeom prst="rect">
                    <a:avLst/>
                  </a:prstGeom>
                  <a:grpFill/>
                </p:spPr>
              </p:pic>
            </p:grpSp>
            <p:pic>
              <p:nvPicPr>
                <p:cNvPr id="35" name="图片 251">
                  <a:extLst>
                    <a:ext uri="{FF2B5EF4-FFF2-40B4-BE49-F238E27FC236}">
                      <a16:creationId xmlns:a16="http://schemas.microsoft.com/office/drawing/2014/main" id="{48B8E1B1-5F27-AB95-36AA-E5714CAF0EA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5833" b="37315" l="8519" r="43426"/>
                          </a14:imgEffect>
                        </a14:imgLayer>
                      </a14:imgProps>
                    </a:ext>
                  </a:extLst>
                </a:blip>
                <a:srcRect l="8841" t="5158" r="57497" b="61545"/>
                <a:stretch/>
              </p:blipFill>
              <p:spPr>
                <a:xfrm>
                  <a:off x="163829" y="6094950"/>
                  <a:ext cx="724131" cy="716272"/>
                </a:xfrm>
                <a:prstGeom prst="rect">
                  <a:avLst/>
                </a:prstGeom>
              </p:spPr>
            </p:pic>
            <p:grpSp>
              <p:nvGrpSpPr>
                <p:cNvPr id="36" name="组合 244">
                  <a:extLst>
                    <a:ext uri="{FF2B5EF4-FFF2-40B4-BE49-F238E27FC236}">
                      <a16:creationId xmlns:a16="http://schemas.microsoft.com/office/drawing/2014/main" id="{764D48E0-9881-D302-25FB-A5EE32292675}"/>
                    </a:ext>
                  </a:extLst>
                </p:cNvPr>
                <p:cNvGrpSpPr/>
                <p:nvPr/>
              </p:nvGrpSpPr>
              <p:grpSpPr>
                <a:xfrm>
                  <a:off x="617306" y="7268535"/>
                  <a:ext cx="595290" cy="276999"/>
                  <a:chOff x="2270047" y="958585"/>
                  <a:chExt cx="595290" cy="276999"/>
                </a:xfrm>
              </p:grpSpPr>
              <p:sp>
                <p:nvSpPr>
                  <p:cNvPr id="53" name="椭圆 249">
                    <a:extLst>
                      <a:ext uri="{FF2B5EF4-FFF2-40B4-BE49-F238E27FC236}">
                        <a16:creationId xmlns:a16="http://schemas.microsoft.com/office/drawing/2014/main" id="{1CA2CE34-BDA1-C814-7056-70AC50C1CDA0}"/>
                      </a:ext>
                    </a:extLst>
                  </p:cNvPr>
                  <p:cNvSpPr/>
                  <p:nvPr/>
                </p:nvSpPr>
                <p:spPr>
                  <a:xfrm>
                    <a:off x="2333821" y="970156"/>
                    <a:ext cx="244444" cy="243840"/>
                  </a:xfrm>
                  <a:prstGeom prst="ellipse">
                    <a:avLst/>
                  </a:prstGeom>
                  <a:solidFill>
                    <a:schemeClr val="bg1"/>
                  </a:solidFill>
                  <a:ln w="6350">
                    <a:solidFill>
                      <a:srgbClr val="FFFFFF"/>
                    </a:solidFill>
                  </a:ln>
                  <a:effectLst>
                    <a:innerShdw blurRad="114300">
                      <a:srgbClr val="FFC000"/>
                    </a:innerShdw>
                    <a:softEdge rad="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文本框 253">
                    <a:extLst>
                      <a:ext uri="{FF2B5EF4-FFF2-40B4-BE49-F238E27FC236}">
                        <a16:creationId xmlns:a16="http://schemas.microsoft.com/office/drawing/2014/main" id="{CF801CB6-4810-03BE-9928-B86BE2BF0668}"/>
                      </a:ext>
                    </a:extLst>
                  </p:cNvPr>
                  <p:cNvSpPr txBox="1"/>
                  <p:nvPr/>
                </p:nvSpPr>
                <p:spPr>
                  <a:xfrm>
                    <a:off x="2270047" y="958585"/>
                    <a:ext cx="595290" cy="27699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altLang="zh-CN" sz="1200" dirty="0"/>
                      <a:t>NO</a:t>
                    </a:r>
                    <a:endParaRPr lang="zh-CN" altLang="en-US" sz="1200" dirty="0"/>
                  </a:p>
                </p:txBody>
              </p:sp>
            </p:grpSp>
            <p:grpSp>
              <p:nvGrpSpPr>
                <p:cNvPr id="37" name="组合 254">
                  <a:extLst>
                    <a:ext uri="{FF2B5EF4-FFF2-40B4-BE49-F238E27FC236}">
                      <a16:creationId xmlns:a16="http://schemas.microsoft.com/office/drawing/2014/main" id="{47C5161A-3252-6FBB-A29D-D73C739B4B78}"/>
                    </a:ext>
                  </a:extLst>
                </p:cNvPr>
                <p:cNvGrpSpPr/>
                <p:nvPr/>
              </p:nvGrpSpPr>
              <p:grpSpPr>
                <a:xfrm rot="655760">
                  <a:off x="2974879" y="7908507"/>
                  <a:ext cx="595290" cy="276999"/>
                  <a:chOff x="2270047" y="958585"/>
                  <a:chExt cx="595290" cy="276999"/>
                </a:xfrm>
              </p:grpSpPr>
              <p:sp>
                <p:nvSpPr>
                  <p:cNvPr id="51" name="椭圆 256">
                    <a:extLst>
                      <a:ext uri="{FF2B5EF4-FFF2-40B4-BE49-F238E27FC236}">
                        <a16:creationId xmlns:a16="http://schemas.microsoft.com/office/drawing/2014/main" id="{32EF4826-087C-91D8-0A68-D3F191F130FA}"/>
                      </a:ext>
                    </a:extLst>
                  </p:cNvPr>
                  <p:cNvSpPr/>
                  <p:nvPr/>
                </p:nvSpPr>
                <p:spPr>
                  <a:xfrm>
                    <a:off x="2333821" y="970156"/>
                    <a:ext cx="244444" cy="243840"/>
                  </a:xfrm>
                  <a:prstGeom prst="ellipse">
                    <a:avLst/>
                  </a:prstGeom>
                  <a:solidFill>
                    <a:schemeClr val="bg1"/>
                  </a:solidFill>
                  <a:ln w="6350">
                    <a:solidFill>
                      <a:srgbClr val="FFFFFF"/>
                    </a:solidFill>
                  </a:ln>
                  <a:effectLst>
                    <a:innerShdw blurRad="114300">
                      <a:srgbClr val="FFC000"/>
                    </a:innerShdw>
                    <a:softEdge rad="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文本框 257">
                    <a:extLst>
                      <a:ext uri="{FF2B5EF4-FFF2-40B4-BE49-F238E27FC236}">
                        <a16:creationId xmlns:a16="http://schemas.microsoft.com/office/drawing/2014/main" id="{1196AEED-0FD9-906D-7BEA-CA4A4B20E87B}"/>
                      </a:ext>
                    </a:extLst>
                  </p:cNvPr>
                  <p:cNvSpPr txBox="1"/>
                  <p:nvPr/>
                </p:nvSpPr>
                <p:spPr>
                  <a:xfrm>
                    <a:off x="2270047" y="958585"/>
                    <a:ext cx="595290" cy="27699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altLang="zh-CN" sz="1200" dirty="0"/>
                      <a:t>NO</a:t>
                    </a:r>
                    <a:endParaRPr lang="zh-CN" altLang="en-US" sz="1200" dirty="0"/>
                  </a:p>
                </p:txBody>
              </p:sp>
            </p:grpSp>
            <p:grpSp>
              <p:nvGrpSpPr>
                <p:cNvPr id="38" name="组合 262">
                  <a:extLst>
                    <a:ext uri="{FF2B5EF4-FFF2-40B4-BE49-F238E27FC236}">
                      <a16:creationId xmlns:a16="http://schemas.microsoft.com/office/drawing/2014/main" id="{A328FD4A-B94B-BC96-5309-0B7412D1BCB9}"/>
                    </a:ext>
                  </a:extLst>
                </p:cNvPr>
                <p:cNvGrpSpPr/>
                <p:nvPr/>
              </p:nvGrpSpPr>
              <p:grpSpPr>
                <a:xfrm rot="20966760">
                  <a:off x="1106842" y="8014787"/>
                  <a:ext cx="595290" cy="276999"/>
                  <a:chOff x="2270047" y="958585"/>
                  <a:chExt cx="595290" cy="276999"/>
                </a:xfrm>
              </p:grpSpPr>
              <p:sp>
                <p:nvSpPr>
                  <p:cNvPr id="49" name="椭圆 264">
                    <a:extLst>
                      <a:ext uri="{FF2B5EF4-FFF2-40B4-BE49-F238E27FC236}">
                        <a16:creationId xmlns:a16="http://schemas.microsoft.com/office/drawing/2014/main" id="{11A267D6-6529-7EDB-1330-C97087092A44}"/>
                      </a:ext>
                    </a:extLst>
                  </p:cNvPr>
                  <p:cNvSpPr/>
                  <p:nvPr/>
                </p:nvSpPr>
                <p:spPr>
                  <a:xfrm>
                    <a:off x="2333821" y="970156"/>
                    <a:ext cx="244444" cy="243840"/>
                  </a:xfrm>
                  <a:prstGeom prst="ellipse">
                    <a:avLst/>
                  </a:prstGeom>
                  <a:solidFill>
                    <a:schemeClr val="bg1"/>
                  </a:solidFill>
                  <a:ln w="6350">
                    <a:solidFill>
                      <a:srgbClr val="FFFFFF"/>
                    </a:solidFill>
                  </a:ln>
                  <a:effectLst>
                    <a:innerShdw blurRad="114300">
                      <a:srgbClr val="FFC000"/>
                    </a:innerShdw>
                    <a:softEdge rad="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0" name="文本框 265">
                    <a:extLst>
                      <a:ext uri="{FF2B5EF4-FFF2-40B4-BE49-F238E27FC236}">
                        <a16:creationId xmlns:a16="http://schemas.microsoft.com/office/drawing/2014/main" id="{12E7511A-47F5-0D9F-B032-D175C4622F31}"/>
                      </a:ext>
                    </a:extLst>
                  </p:cNvPr>
                  <p:cNvSpPr txBox="1"/>
                  <p:nvPr/>
                </p:nvSpPr>
                <p:spPr>
                  <a:xfrm>
                    <a:off x="2270047" y="958585"/>
                    <a:ext cx="595290" cy="27699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altLang="zh-CN" sz="1200" dirty="0"/>
                      <a:t>NO</a:t>
                    </a:r>
                    <a:endParaRPr lang="zh-CN" altLang="en-US" sz="1200" dirty="0"/>
                  </a:p>
                </p:txBody>
              </p:sp>
            </p:grpSp>
            <p:grpSp>
              <p:nvGrpSpPr>
                <p:cNvPr id="39" name="组合 266">
                  <a:extLst>
                    <a:ext uri="{FF2B5EF4-FFF2-40B4-BE49-F238E27FC236}">
                      <a16:creationId xmlns:a16="http://schemas.microsoft.com/office/drawing/2014/main" id="{33BAD1AC-F33D-CEB9-9062-0DAB8F509A34}"/>
                    </a:ext>
                  </a:extLst>
                </p:cNvPr>
                <p:cNvGrpSpPr/>
                <p:nvPr/>
              </p:nvGrpSpPr>
              <p:grpSpPr>
                <a:xfrm>
                  <a:off x="513556" y="7947716"/>
                  <a:ext cx="688306" cy="368983"/>
                  <a:chOff x="2285554" y="964719"/>
                  <a:chExt cx="595290" cy="291853"/>
                </a:xfrm>
              </p:grpSpPr>
              <p:sp>
                <p:nvSpPr>
                  <p:cNvPr id="46" name="椭圆 267">
                    <a:extLst>
                      <a:ext uri="{FF2B5EF4-FFF2-40B4-BE49-F238E27FC236}">
                        <a16:creationId xmlns:a16="http://schemas.microsoft.com/office/drawing/2014/main" id="{2AACACF7-0A27-A017-8344-BD0564CC577A}"/>
                      </a:ext>
                    </a:extLst>
                  </p:cNvPr>
                  <p:cNvSpPr/>
                  <p:nvPr/>
                </p:nvSpPr>
                <p:spPr>
                  <a:xfrm>
                    <a:off x="2333821" y="964719"/>
                    <a:ext cx="272694" cy="249277"/>
                  </a:xfrm>
                  <a:prstGeom prst="ellipse">
                    <a:avLst/>
                  </a:prstGeom>
                  <a:solidFill>
                    <a:schemeClr val="bg1"/>
                  </a:solidFill>
                  <a:ln w="6350">
                    <a:solidFill>
                      <a:srgbClr val="FFFFFF"/>
                    </a:solidFill>
                  </a:ln>
                  <a:effectLst>
                    <a:innerShdw blurRad="114300">
                      <a:srgbClr val="F862D8"/>
                    </a:innerShdw>
                    <a:softEdge rad="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文本框 268">
                    <a:extLst>
                      <a:ext uri="{FF2B5EF4-FFF2-40B4-BE49-F238E27FC236}">
                        <a16:creationId xmlns:a16="http://schemas.microsoft.com/office/drawing/2014/main" id="{14E41E1A-F765-58F5-AA54-255C23B680B8}"/>
                      </a:ext>
                    </a:extLst>
                  </p:cNvPr>
                  <p:cNvSpPr txBox="1"/>
                  <p:nvPr/>
                </p:nvSpPr>
                <p:spPr>
                  <a:xfrm>
                    <a:off x="2285554" y="979573"/>
                    <a:ext cx="595290" cy="27699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altLang="zh-CN" sz="1200" dirty="0"/>
                      <a:t>NO</a:t>
                    </a:r>
                    <a:r>
                      <a:rPr lang="en-US" altLang="zh-CN" sz="1200" baseline="-25000" dirty="0"/>
                      <a:t>2</a:t>
                    </a:r>
                    <a:endParaRPr lang="zh-CN" altLang="en-US" sz="1200" baseline="-25000" dirty="0"/>
                  </a:p>
                </p:txBody>
              </p:sp>
            </p:grpSp>
            <p:grpSp>
              <p:nvGrpSpPr>
                <p:cNvPr id="40" name="组合 281">
                  <a:extLst>
                    <a:ext uri="{FF2B5EF4-FFF2-40B4-BE49-F238E27FC236}">
                      <a16:creationId xmlns:a16="http://schemas.microsoft.com/office/drawing/2014/main" id="{803BA5D5-D7CA-0E62-5E0E-5CC476530373}"/>
                    </a:ext>
                  </a:extLst>
                </p:cNvPr>
                <p:cNvGrpSpPr/>
                <p:nvPr/>
              </p:nvGrpSpPr>
              <p:grpSpPr>
                <a:xfrm rot="19210458">
                  <a:off x="3420202" y="7879844"/>
                  <a:ext cx="688306" cy="368983"/>
                  <a:chOff x="2285554" y="964719"/>
                  <a:chExt cx="595290" cy="291853"/>
                </a:xfrm>
              </p:grpSpPr>
              <p:sp>
                <p:nvSpPr>
                  <p:cNvPr id="44" name="椭圆 282">
                    <a:extLst>
                      <a:ext uri="{FF2B5EF4-FFF2-40B4-BE49-F238E27FC236}">
                        <a16:creationId xmlns:a16="http://schemas.microsoft.com/office/drawing/2014/main" id="{39300A24-8985-14E3-E79F-CE2E70ECC71A}"/>
                      </a:ext>
                    </a:extLst>
                  </p:cNvPr>
                  <p:cNvSpPr/>
                  <p:nvPr/>
                </p:nvSpPr>
                <p:spPr>
                  <a:xfrm>
                    <a:off x="2333821" y="964719"/>
                    <a:ext cx="272694" cy="249277"/>
                  </a:xfrm>
                  <a:prstGeom prst="ellipse">
                    <a:avLst/>
                  </a:prstGeom>
                  <a:solidFill>
                    <a:schemeClr val="bg1"/>
                  </a:solidFill>
                  <a:ln w="6350">
                    <a:solidFill>
                      <a:srgbClr val="FFFFFF"/>
                    </a:solidFill>
                  </a:ln>
                  <a:effectLst>
                    <a:innerShdw blurRad="114300">
                      <a:srgbClr val="F862D8"/>
                    </a:innerShdw>
                    <a:softEdge rad="0"/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5" name="文本框 283">
                    <a:extLst>
                      <a:ext uri="{FF2B5EF4-FFF2-40B4-BE49-F238E27FC236}">
                        <a16:creationId xmlns:a16="http://schemas.microsoft.com/office/drawing/2014/main" id="{FEDE9132-291B-DCCA-9276-E71708165AD5}"/>
                      </a:ext>
                    </a:extLst>
                  </p:cNvPr>
                  <p:cNvSpPr txBox="1"/>
                  <p:nvPr/>
                </p:nvSpPr>
                <p:spPr>
                  <a:xfrm>
                    <a:off x="2285554" y="979573"/>
                    <a:ext cx="595290" cy="27699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altLang="zh-CN" sz="1200" dirty="0"/>
                      <a:t>NO</a:t>
                    </a:r>
                    <a:r>
                      <a:rPr lang="en-US" altLang="zh-CN" sz="1200" baseline="-25000" dirty="0"/>
                      <a:t>2</a:t>
                    </a:r>
                    <a:endParaRPr lang="zh-CN" altLang="en-US" sz="1200" baseline="-25000" dirty="0"/>
                  </a:p>
                </p:txBody>
              </p:sp>
            </p:grpSp>
            <p:pic>
              <p:nvPicPr>
                <p:cNvPr id="41" name="图片 291">
                  <a:extLst>
                    <a:ext uri="{FF2B5EF4-FFF2-40B4-BE49-F238E27FC236}">
                      <a16:creationId xmlns:a16="http://schemas.microsoft.com/office/drawing/2014/main" id="{A978CA51-203D-3FE0-28B7-48164D00D8C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5176" b="94434" l="33887" r="63770">
                              <a14:foregroundMark x1="46680" y1="15723" x2="46680" y2="15723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rcRect l="36156" t="5698" r="36953" b="3461"/>
                <a:stretch/>
              </p:blipFill>
              <p:spPr>
                <a:xfrm>
                  <a:off x="3938989" y="7712188"/>
                  <a:ext cx="387838" cy="1310175"/>
                </a:xfrm>
                <a:prstGeom prst="rect">
                  <a:avLst/>
                </a:prstGeom>
              </p:spPr>
            </p:pic>
            <p:sp>
              <p:nvSpPr>
                <p:cNvPr id="43" name="文本框 151">
                  <a:extLst>
                    <a:ext uri="{FF2B5EF4-FFF2-40B4-BE49-F238E27FC236}">
                      <a16:creationId xmlns:a16="http://schemas.microsoft.com/office/drawing/2014/main" id="{3E0577AE-6C68-6089-CC2C-353F78983930}"/>
                    </a:ext>
                  </a:extLst>
                </p:cNvPr>
                <p:cNvSpPr txBox="1"/>
                <p:nvPr/>
              </p:nvSpPr>
              <p:spPr>
                <a:xfrm>
                  <a:off x="2808876" y="6503618"/>
                  <a:ext cx="1588040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12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VO</a:t>
                  </a:r>
                  <a:r>
                    <a:rPr lang="en-US" altLang="zh-CN" sz="1200" b="1" baseline="-250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X</a:t>
                  </a:r>
                  <a:r>
                    <a:rPr lang="en-US" altLang="zh-CN" sz="1200" b="1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-doped LIG</a:t>
                  </a:r>
                </a:p>
              </p:txBody>
            </p:sp>
          </p:grp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EF261FF6-A7AD-99F6-DAE4-2C8880A81DB9}"/>
                  </a:ext>
                </a:extLst>
              </p:cNvPr>
              <p:cNvSpPr/>
              <p:nvPr/>
            </p:nvSpPr>
            <p:spPr>
              <a:xfrm>
                <a:off x="5972197" y="3658595"/>
                <a:ext cx="1266693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400" b="1" dirty="0">
                    <a:solidFill>
                      <a:schemeClr val="bg1"/>
                    </a:solidFill>
                  </a:rPr>
                  <a:t>Unpublished</a:t>
                </a:r>
                <a:endParaRPr lang="en-US" sz="1400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71E3F566-699B-5D61-34B2-A90342CACF5E}"/>
              </a:ext>
            </a:extLst>
          </p:cNvPr>
          <p:cNvGrpSpPr/>
          <p:nvPr/>
        </p:nvGrpSpPr>
        <p:grpSpPr>
          <a:xfrm>
            <a:off x="4552059" y="655003"/>
            <a:ext cx="4561397" cy="2909817"/>
            <a:chOff x="4552059" y="655003"/>
            <a:chExt cx="4561397" cy="2909817"/>
          </a:xfrm>
        </p:grpSpPr>
        <p:pic>
          <p:nvPicPr>
            <p:cNvPr id="110" name="Picture 109">
              <a:extLst>
                <a:ext uri="{FF2B5EF4-FFF2-40B4-BE49-F238E27FC236}">
                  <a16:creationId xmlns:a16="http://schemas.microsoft.com/office/drawing/2014/main" id="{CECC31B4-5C2E-6A7A-9C2D-0CEC6C9F6C0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726221" y="933950"/>
              <a:ext cx="3927819" cy="2622631"/>
            </a:xfrm>
            <a:prstGeom prst="rect">
              <a:avLst/>
            </a:prstGeom>
          </p:spPr>
        </p:pic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1970FCF6-CEC3-AFD4-1EDB-D0AA2B27FAAC}"/>
                </a:ext>
              </a:extLst>
            </p:cNvPr>
            <p:cNvSpPr/>
            <p:nvPr/>
          </p:nvSpPr>
          <p:spPr>
            <a:xfrm>
              <a:off x="6184449" y="3257043"/>
              <a:ext cx="2929007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i="1" dirty="0"/>
                <a:t>Chem. Eng. J. </a:t>
              </a:r>
              <a:r>
                <a:rPr lang="en-US" sz="1400" dirty="0"/>
                <a:t>444, 136631 (2022)</a:t>
              </a:r>
            </a:p>
          </p:txBody>
        </p:sp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94BAB884-8BB5-2F5A-5088-0C853BA577E9}"/>
                </a:ext>
              </a:extLst>
            </p:cNvPr>
            <p:cNvSpPr/>
            <p:nvPr/>
          </p:nvSpPr>
          <p:spPr>
            <a:xfrm>
              <a:off x="4552059" y="655003"/>
              <a:ext cx="4427815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000" b="1" dirty="0"/>
                <a:t>Dual-mode for T and subtle motion</a:t>
              </a:r>
              <a:endParaRPr lang="en-US" sz="2000" b="1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388752-F7EC-7753-F904-F86E1A67AD7A}"/>
              </a:ext>
            </a:extLst>
          </p:cNvPr>
          <p:cNvGrpSpPr/>
          <p:nvPr/>
        </p:nvGrpSpPr>
        <p:grpSpPr>
          <a:xfrm>
            <a:off x="548516" y="3639897"/>
            <a:ext cx="3485198" cy="3209805"/>
            <a:chOff x="548516" y="3639897"/>
            <a:chExt cx="3485198" cy="320980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DC8DFF6F-0823-8B7C-B6CA-716BAAB6A835}"/>
                </a:ext>
              </a:extLst>
            </p:cNvPr>
            <p:cNvGrpSpPr/>
            <p:nvPr/>
          </p:nvGrpSpPr>
          <p:grpSpPr>
            <a:xfrm>
              <a:off x="548516" y="3639897"/>
              <a:ext cx="3443978" cy="3209805"/>
              <a:chOff x="548516" y="3595293"/>
              <a:chExt cx="3443978" cy="3209805"/>
            </a:xfrm>
          </p:grpSpPr>
          <p:sp>
            <p:nvSpPr>
              <p:cNvPr id="152" name="Rectangle 151">
                <a:extLst>
                  <a:ext uri="{FF2B5EF4-FFF2-40B4-BE49-F238E27FC236}">
                    <a16:creationId xmlns:a16="http://schemas.microsoft.com/office/drawing/2014/main" id="{3D3C2010-7907-724A-B7C5-1F6C18E3270F}"/>
                  </a:ext>
                </a:extLst>
              </p:cNvPr>
              <p:cNvSpPr/>
              <p:nvPr/>
            </p:nvSpPr>
            <p:spPr>
              <a:xfrm>
                <a:off x="1162873" y="6497321"/>
                <a:ext cx="2829621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400" i="1" dirty="0" err="1"/>
                  <a:t>Microsyst</a:t>
                </a:r>
                <a:r>
                  <a:rPr lang="en-US" sz="1400" i="1" dirty="0"/>
                  <a:t>. </a:t>
                </a:r>
                <a:r>
                  <a:rPr lang="en-US" sz="1400" i="1" dirty="0" err="1"/>
                  <a:t>Nanoeng</a:t>
                </a:r>
                <a:r>
                  <a:rPr lang="en-US" sz="1400" i="1" dirty="0"/>
                  <a:t>.</a:t>
                </a:r>
                <a:r>
                  <a:rPr lang="en-US" sz="1400" dirty="0"/>
                  <a:t> 8, 78 (2022)</a:t>
                </a:r>
              </a:p>
            </p:txBody>
          </p:sp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692195BA-D933-6F8C-9C63-19FACE332E84}"/>
                  </a:ext>
                </a:extLst>
              </p:cNvPr>
              <p:cNvGrpSpPr/>
              <p:nvPr/>
            </p:nvGrpSpPr>
            <p:grpSpPr>
              <a:xfrm>
                <a:off x="548516" y="3988607"/>
                <a:ext cx="3384591" cy="2581468"/>
                <a:chOff x="548516" y="3988607"/>
                <a:chExt cx="3384591" cy="2581468"/>
              </a:xfrm>
            </p:grpSpPr>
            <p:pic>
              <p:nvPicPr>
                <p:cNvPr id="2" name="Picture 1">
                  <a:extLst>
                    <a:ext uri="{FF2B5EF4-FFF2-40B4-BE49-F238E27FC236}">
                      <a16:creationId xmlns:a16="http://schemas.microsoft.com/office/drawing/2014/main" id="{E8E71EA6-0753-560B-2A25-7915B0FFEE3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548516" y="3988607"/>
                  <a:ext cx="3384591" cy="2581468"/>
                </a:xfrm>
                <a:prstGeom prst="rect">
                  <a:avLst/>
                </a:prstGeom>
              </p:spPr>
            </p:pic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F796DCDF-DD43-0B39-71CE-83453434D66E}"/>
                    </a:ext>
                  </a:extLst>
                </p:cNvPr>
                <p:cNvSpPr txBox="1"/>
                <p:nvPr/>
              </p:nvSpPr>
              <p:spPr>
                <a:xfrm>
                  <a:off x="1187369" y="4136010"/>
                  <a:ext cx="1153284" cy="1200329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>
                  <a:spAutoFit/>
                </a:bodyPr>
                <a:lstStyle/>
                <a:p>
                  <a:r>
                    <a:rPr lang="en-US" sz="1200" b="1" dirty="0">
                      <a:effectLst/>
                      <a:latin typeface="Arial" panose="020B0604020202020204" pitchFamily="34" charset="0"/>
                      <a:ea typeface="DengXian" panose="02010600030101010101" pitchFamily="2" charset="-122"/>
                      <a:cs typeface="Arial" panose="020B0604020202020204" pitchFamily="34" charset="0"/>
                    </a:rPr>
                    <a:t>With semi-permeable membrane </a:t>
                  </a:r>
                  <a:r>
                    <a:rPr lang="en-US" sz="1200" b="1" dirty="0">
                      <a:latin typeface="Arial" panose="020B0604020202020204" pitchFamily="34" charset="0"/>
                      <a:ea typeface="DengXian" panose="02010600030101010101" pitchFamily="2" charset="-122"/>
                      <a:cs typeface="Arial" panose="020B0604020202020204" pitchFamily="34" charset="0"/>
                    </a:rPr>
                    <a:t>for moisture-resistant gas sensing</a:t>
                  </a:r>
                  <a:endParaRPr lang="en-US" sz="1200" b="1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4" name="TextBox 3">
                  <a:extLst>
                    <a:ext uri="{FF2B5EF4-FFF2-40B4-BE49-F238E27FC236}">
                      <a16:creationId xmlns:a16="http://schemas.microsoft.com/office/drawing/2014/main" id="{C3C9B8F6-A8A7-EDC8-8C7A-983DDD66E7FA}"/>
                    </a:ext>
                  </a:extLst>
                </p:cNvPr>
                <p:cNvSpPr txBox="1"/>
                <p:nvPr/>
              </p:nvSpPr>
              <p:spPr>
                <a:xfrm>
                  <a:off x="2366632" y="5576170"/>
                  <a:ext cx="1440160" cy="276999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sz="1200" b="1">
                      <a:latin typeface="Arial" panose="020B0604020202020204" pitchFamily="34" charset="0"/>
                      <a:ea typeface="DengXian" panose="02010600030101010101" pitchFamily="2" charset="-122"/>
                      <a:cs typeface="Arial" panose="020B0604020202020204" pitchFamily="34" charset="0"/>
                    </a:rPr>
                    <a:t>asthma or COPD</a:t>
                  </a:r>
                </a:p>
              </p:txBody>
            </p:sp>
          </p:grp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016C22F6-3088-BEF1-93E0-800DEF4330C7}"/>
                  </a:ext>
                </a:extLst>
              </p:cNvPr>
              <p:cNvSpPr/>
              <p:nvPr/>
            </p:nvSpPr>
            <p:spPr>
              <a:xfrm>
                <a:off x="1263960" y="3595293"/>
                <a:ext cx="2079415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altLang="zh-CN" sz="2000" b="1" dirty="0"/>
                  <a:t>Breath analysis</a:t>
                </a:r>
                <a:endParaRPr lang="en-US" sz="2000" b="1" dirty="0"/>
              </a:p>
            </p:txBody>
          </p:sp>
        </p:grpSp>
        <p:pic>
          <p:nvPicPr>
            <p:cNvPr id="1026" name="Picture 2" descr="Fig. 6">
              <a:extLst>
                <a:ext uri="{FF2B5EF4-FFF2-40B4-BE49-F238E27FC236}">
                  <a16:creationId xmlns:a16="http://schemas.microsoft.com/office/drawing/2014/main" id="{E3E01426-4AE5-4684-693F-19F3336087C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087" r="46893" b="41744"/>
            <a:stretch/>
          </p:blipFill>
          <p:spPr bwMode="auto">
            <a:xfrm>
              <a:off x="2560542" y="4030895"/>
              <a:ext cx="1473172" cy="1416666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3366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A0E9C8-B893-3C44-A975-40D3D669C162}"/>
              </a:ext>
            </a:extLst>
          </p:cNvPr>
          <p:cNvSpPr txBox="1">
            <a:spLocks/>
          </p:cNvSpPr>
          <p:nvPr/>
        </p:nvSpPr>
        <p:spPr>
          <a:xfrm>
            <a:off x="0" y="-27384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LIG glucose sensor</a:t>
            </a:r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B95EACCB-ACA6-9D42-AFC0-669E17863B5A}"/>
              </a:ext>
            </a:extLst>
          </p:cNvPr>
          <p:cNvSpPr/>
          <p:nvPr/>
        </p:nvSpPr>
        <p:spPr>
          <a:xfrm>
            <a:off x="4939359" y="5898881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1E91251-7122-0446-B9CA-F27389F35970}"/>
              </a:ext>
            </a:extLst>
          </p:cNvPr>
          <p:cNvGrpSpPr/>
          <p:nvPr/>
        </p:nvGrpSpPr>
        <p:grpSpPr>
          <a:xfrm>
            <a:off x="5053812" y="3212976"/>
            <a:ext cx="3876520" cy="2745803"/>
            <a:chOff x="5053812" y="3558753"/>
            <a:chExt cx="3876520" cy="2745803"/>
          </a:xfrm>
        </p:grpSpPr>
        <p:graphicFrame>
          <p:nvGraphicFramePr>
            <p:cNvPr id="108" name="Object 107">
              <a:extLst>
                <a:ext uri="{FF2B5EF4-FFF2-40B4-BE49-F238E27FC236}">
                  <a16:creationId xmlns:a16="http://schemas.microsoft.com/office/drawing/2014/main" id="{8708EF1A-EB28-6746-8B27-18B215B81AD8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5053812" y="3558753"/>
            <a:ext cx="3876520" cy="27432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3" imgW="4132800" imgH="2923920" progId="Origin50.Graph">
                    <p:embed/>
                  </p:oleObj>
                </mc:Choice>
                <mc:Fallback>
                  <p:oleObj name="Graph" r:id="rId3" imgW="4132800" imgH="2923920" progId="Origin50.Graph">
                    <p:embed/>
                    <p:pic>
                      <p:nvPicPr>
                        <p:cNvPr id="108" name="Object 107">
                          <a:extLst>
                            <a:ext uri="{FF2B5EF4-FFF2-40B4-BE49-F238E27FC236}">
                              <a16:creationId xmlns:a16="http://schemas.microsoft.com/office/drawing/2014/main" id="{8708EF1A-EB28-6746-8B27-18B215B81AD8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5053812" y="3558753"/>
                          <a:ext cx="3876520" cy="27432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9" name="TextBox 108">
              <a:extLst>
                <a:ext uri="{FF2B5EF4-FFF2-40B4-BE49-F238E27FC236}">
                  <a16:creationId xmlns:a16="http://schemas.microsoft.com/office/drawing/2014/main" id="{44BA74B7-375B-D947-8345-E22653B0957D}"/>
                </a:ext>
              </a:extLst>
            </p:cNvPr>
            <p:cNvSpPr txBox="1"/>
            <p:nvPr/>
          </p:nvSpPr>
          <p:spPr>
            <a:xfrm>
              <a:off x="5683114" y="5796725"/>
              <a:ext cx="5232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40C3AB62-239B-174C-9EBE-0C884FDB72A7}"/>
                </a:ext>
              </a:extLst>
            </p:cNvPr>
            <p:cNvSpPr txBox="1"/>
            <p:nvPr/>
          </p:nvSpPr>
          <p:spPr>
            <a:xfrm>
              <a:off x="7279705" y="5796725"/>
              <a:ext cx="5232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C3AC75B0-E437-7440-85E1-6D2D9CCC02B8}"/>
                </a:ext>
              </a:extLst>
            </p:cNvPr>
            <p:cNvSpPr txBox="1"/>
            <p:nvPr/>
          </p:nvSpPr>
          <p:spPr>
            <a:xfrm>
              <a:off x="6493961" y="5796725"/>
              <a:ext cx="5232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E3412470-FD1D-2C48-A38A-D3D20C7D6BDB}"/>
                </a:ext>
              </a:extLst>
            </p:cNvPr>
            <p:cNvSpPr txBox="1"/>
            <p:nvPr/>
          </p:nvSpPr>
          <p:spPr>
            <a:xfrm>
              <a:off x="8087379" y="5796725"/>
              <a:ext cx="5232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</a:p>
          </p:txBody>
        </p: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46ED77F3-E9D7-C64D-B301-46AF89AD1EAC}"/>
                </a:ext>
              </a:extLst>
            </p:cNvPr>
            <p:cNvSpPr txBox="1"/>
            <p:nvPr/>
          </p:nvSpPr>
          <p:spPr>
            <a:xfrm>
              <a:off x="5717383" y="5966002"/>
              <a:ext cx="269200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Glucose concentration (mM)</a:t>
              </a:r>
            </a:p>
          </p:txBody>
        </p: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2BC3C0C7-95C9-3F4F-AC99-623F7B1A328E}"/>
                </a:ext>
              </a:extLst>
            </p:cNvPr>
            <p:cNvSpPr txBox="1"/>
            <p:nvPr/>
          </p:nvSpPr>
          <p:spPr>
            <a:xfrm rot="16200000">
              <a:off x="4212521" y="4761075"/>
              <a:ext cx="234128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Current density (mA/cm</a:t>
              </a:r>
              <a:r>
                <a:rPr lang="en-US" sz="1600" baseline="3000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)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3987A78D-CCF4-6140-A735-5F8E6803B990}"/>
                </a:ext>
              </a:extLst>
            </p:cNvPr>
            <p:cNvSpPr txBox="1"/>
            <p:nvPr/>
          </p:nvSpPr>
          <p:spPr>
            <a:xfrm>
              <a:off x="5489544" y="5632280"/>
              <a:ext cx="29661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95A08EBE-57B4-1043-95CB-F7A7D34F5B5F}"/>
                </a:ext>
              </a:extLst>
            </p:cNvPr>
            <p:cNvSpPr txBox="1"/>
            <p:nvPr/>
          </p:nvSpPr>
          <p:spPr>
            <a:xfrm>
              <a:off x="5489544" y="5033511"/>
              <a:ext cx="29661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4B256911-D5EE-6A47-8C7E-A2EF4A663C7C}"/>
                </a:ext>
              </a:extLst>
            </p:cNvPr>
            <p:cNvSpPr txBox="1"/>
            <p:nvPr/>
          </p:nvSpPr>
          <p:spPr>
            <a:xfrm>
              <a:off x="5489544" y="4466783"/>
              <a:ext cx="29661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8</a:t>
              </a:r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62778DDE-1F2B-544A-9DF8-DA6D6FFBD3FF}"/>
                </a:ext>
              </a:extLst>
            </p:cNvPr>
            <p:cNvSpPr txBox="1"/>
            <p:nvPr/>
          </p:nvSpPr>
          <p:spPr>
            <a:xfrm>
              <a:off x="5398700" y="3847174"/>
              <a:ext cx="38745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12</a:t>
              </a:r>
            </a:p>
          </p:txBody>
        </p:sp>
        <p:sp>
          <p:nvSpPr>
            <p:cNvPr id="119" name="TextBox 118">
              <a:extLst>
                <a:ext uri="{FF2B5EF4-FFF2-40B4-BE49-F238E27FC236}">
                  <a16:creationId xmlns:a16="http://schemas.microsoft.com/office/drawing/2014/main" id="{445EAFE4-DCFB-6A47-ADEB-0E6EC988EC1D}"/>
                </a:ext>
              </a:extLst>
            </p:cNvPr>
            <p:cNvSpPr txBox="1"/>
            <p:nvPr/>
          </p:nvSpPr>
          <p:spPr>
            <a:xfrm>
              <a:off x="7400362" y="5233291"/>
              <a:ext cx="89639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LIG foam</a:t>
              </a:r>
            </a:p>
          </p:txBody>
        </p:sp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46116494-15B9-594D-AC31-5444CE6B4C7B}"/>
                </a:ext>
              </a:extLst>
            </p:cNvPr>
            <p:cNvSpPr txBox="1"/>
            <p:nvPr/>
          </p:nvSpPr>
          <p:spPr>
            <a:xfrm>
              <a:off x="7400362" y="5527855"/>
              <a:ext cx="86594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LIG fiber</a:t>
              </a:r>
            </a:p>
          </p:txBody>
        </p:sp>
        <p:pic>
          <p:nvPicPr>
            <p:cNvPr id="121" name="Picture 120">
              <a:extLst>
                <a:ext uri="{FF2B5EF4-FFF2-40B4-BE49-F238E27FC236}">
                  <a16:creationId xmlns:a16="http://schemas.microsoft.com/office/drawing/2014/main" id="{F0E50C2A-B56E-3349-897C-107B73DE2F6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560" t="31843" r="43769" b="59317"/>
            <a:stretch/>
          </p:blipFill>
          <p:spPr>
            <a:xfrm>
              <a:off x="6802057" y="4220405"/>
              <a:ext cx="1483370" cy="629416"/>
            </a:xfrm>
            <a:prstGeom prst="rect">
              <a:avLst/>
            </a:prstGeom>
          </p:spPr>
        </p:pic>
        <p:pic>
          <p:nvPicPr>
            <p:cNvPr id="122" name="Picture 121">
              <a:extLst>
                <a:ext uri="{FF2B5EF4-FFF2-40B4-BE49-F238E27FC236}">
                  <a16:creationId xmlns:a16="http://schemas.microsoft.com/office/drawing/2014/main" id="{4A2EE3C6-FB46-A145-AE61-F7BDF674F6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747" t="31444" r="49662" b="29401"/>
            <a:stretch/>
          </p:blipFill>
          <p:spPr>
            <a:xfrm rot="5400000">
              <a:off x="7298925" y="4778381"/>
              <a:ext cx="476293" cy="1458466"/>
            </a:xfrm>
            <a:prstGeom prst="rect">
              <a:avLst/>
            </a:prstGeom>
          </p:spPr>
        </p:pic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DEC07CE4-9441-DE4E-9E76-2DB413482D25}"/>
                </a:ext>
              </a:extLst>
            </p:cNvPr>
            <p:cNvSpPr txBox="1"/>
            <p:nvPr/>
          </p:nvSpPr>
          <p:spPr>
            <a:xfrm>
              <a:off x="7190980" y="5019498"/>
              <a:ext cx="89639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LIG foam</a:t>
              </a: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F581EBA2-F687-5247-8121-4D38F59A4111}"/>
                </a:ext>
              </a:extLst>
            </p:cNvPr>
            <p:cNvSpPr txBox="1"/>
            <p:nvPr/>
          </p:nvSpPr>
          <p:spPr>
            <a:xfrm>
              <a:off x="7121586" y="3976645"/>
              <a:ext cx="86594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LIG fiber</a:t>
              </a:r>
            </a:p>
          </p:txBody>
        </p:sp>
      </p:grpSp>
      <p:pic>
        <p:nvPicPr>
          <p:cNvPr id="161" name="Picture 160">
            <a:extLst>
              <a:ext uri="{FF2B5EF4-FFF2-40B4-BE49-F238E27FC236}">
                <a16:creationId xmlns:a16="http://schemas.microsoft.com/office/drawing/2014/main" id="{94868D1D-51AB-4542-8579-F17D5B504F3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79" y="745908"/>
            <a:ext cx="1904910" cy="1428682"/>
          </a:xfrm>
          <a:prstGeom prst="rect">
            <a:avLst/>
          </a:prstGeom>
        </p:spPr>
      </p:pic>
      <p:sp>
        <p:nvSpPr>
          <p:cNvPr id="162" name="TextBox 161">
            <a:extLst>
              <a:ext uri="{FF2B5EF4-FFF2-40B4-BE49-F238E27FC236}">
                <a16:creationId xmlns:a16="http://schemas.microsoft.com/office/drawing/2014/main" id="{DA558D42-1E00-8846-96BD-997B27AEAC92}"/>
              </a:ext>
            </a:extLst>
          </p:cNvPr>
          <p:cNvSpPr txBox="1"/>
          <p:nvPr/>
        </p:nvSpPr>
        <p:spPr>
          <a:xfrm>
            <a:off x="395793" y="674736"/>
            <a:ext cx="30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ⅰ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7D57809F-15E1-AC4C-969C-C2CD2B412B52}"/>
              </a:ext>
            </a:extLst>
          </p:cNvPr>
          <p:cNvSpPr txBox="1"/>
          <p:nvPr/>
        </p:nvSpPr>
        <p:spPr>
          <a:xfrm>
            <a:off x="2413810" y="674736"/>
            <a:ext cx="30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ⅱ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4" name="Picture 163">
            <a:extLst>
              <a:ext uri="{FF2B5EF4-FFF2-40B4-BE49-F238E27FC236}">
                <a16:creationId xmlns:a16="http://schemas.microsoft.com/office/drawing/2014/main" id="{0CB1BBA9-B7F4-AE4D-B783-F24FE2A39BF8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16" r="20856" b="11293"/>
          <a:stretch/>
        </p:blipFill>
        <p:spPr>
          <a:xfrm>
            <a:off x="2722042" y="2864695"/>
            <a:ext cx="1452620" cy="1063948"/>
          </a:xfrm>
          <a:prstGeom prst="rect">
            <a:avLst/>
          </a:prstGeom>
        </p:spPr>
      </p:pic>
      <p:sp>
        <p:nvSpPr>
          <p:cNvPr id="172" name="TextBox 38">
            <a:extLst>
              <a:ext uri="{FF2B5EF4-FFF2-40B4-BE49-F238E27FC236}">
                <a16:creationId xmlns:a16="http://schemas.microsoft.com/office/drawing/2014/main" id="{79EA3CD4-1162-E548-84E1-88D7EADB5B0B}"/>
              </a:ext>
            </a:extLst>
          </p:cNvPr>
          <p:cNvSpPr txBox="1"/>
          <p:nvPr/>
        </p:nvSpPr>
        <p:spPr>
          <a:xfrm>
            <a:off x="3366143" y="6410798"/>
            <a:ext cx="13404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LIG</a:t>
            </a:r>
            <a:r>
              <a:rPr lang="en-US" altLang="zh-CN" sz="1400" i="1" baseline="-25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90</a:t>
            </a:r>
            <a:r>
              <a:rPr lang="en-US" altLang="zh-CN" sz="1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/AgNW</a:t>
            </a:r>
            <a:r>
              <a:rPr lang="en-US" altLang="zh-CN" sz="1400" i="1" baseline="-25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en-US" altLang="zh-CN" sz="1400" i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21EAD70D-642A-8F40-8CB0-DD03B6932E49}"/>
              </a:ext>
            </a:extLst>
          </p:cNvPr>
          <p:cNvSpPr/>
          <p:nvPr/>
        </p:nvSpPr>
        <p:spPr>
          <a:xfrm>
            <a:off x="3473269" y="5631288"/>
            <a:ext cx="633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LIG</a:t>
            </a:r>
            <a:endParaRPr lang="en-US" sz="1600" i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8" name="Picture 187">
            <a:extLst>
              <a:ext uri="{FF2B5EF4-FFF2-40B4-BE49-F238E27FC236}">
                <a16:creationId xmlns:a16="http://schemas.microsoft.com/office/drawing/2014/main" id="{05C70299-1C39-9A4E-9351-077BA8E22A51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42" r="19152" b="14726"/>
          <a:stretch/>
        </p:blipFill>
        <p:spPr>
          <a:xfrm>
            <a:off x="2851439" y="949771"/>
            <a:ext cx="1197401" cy="1154961"/>
          </a:xfrm>
          <a:prstGeom prst="rect">
            <a:avLst/>
          </a:prstGeom>
        </p:spPr>
      </p:pic>
      <p:pic>
        <p:nvPicPr>
          <p:cNvPr id="189" name="Picture 188">
            <a:extLst>
              <a:ext uri="{FF2B5EF4-FFF2-40B4-BE49-F238E27FC236}">
                <a16:creationId xmlns:a16="http://schemas.microsoft.com/office/drawing/2014/main" id="{E29F014F-1900-ED4A-8399-AC15CA720CF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79" y="2653548"/>
            <a:ext cx="1819772" cy="1364829"/>
          </a:xfrm>
          <a:prstGeom prst="rect">
            <a:avLst/>
          </a:prstGeom>
        </p:spPr>
      </p:pic>
      <p:sp>
        <p:nvSpPr>
          <p:cNvPr id="190" name="Right Arrow 189">
            <a:extLst>
              <a:ext uri="{FF2B5EF4-FFF2-40B4-BE49-F238E27FC236}">
                <a16:creationId xmlns:a16="http://schemas.microsoft.com/office/drawing/2014/main" id="{D8CE655E-585B-FE4D-82C5-4637DBE6FD82}"/>
              </a:ext>
            </a:extLst>
          </p:cNvPr>
          <p:cNvSpPr/>
          <p:nvPr/>
        </p:nvSpPr>
        <p:spPr>
          <a:xfrm>
            <a:off x="2266176" y="1575182"/>
            <a:ext cx="523702" cy="15544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1" name="TextBox 190">
            <a:extLst>
              <a:ext uri="{FF2B5EF4-FFF2-40B4-BE49-F238E27FC236}">
                <a16:creationId xmlns:a16="http://schemas.microsoft.com/office/drawing/2014/main" id="{77C45DC5-4FE5-F648-B845-FD41C400C11A}"/>
              </a:ext>
            </a:extLst>
          </p:cNvPr>
          <p:cNvSpPr txBox="1"/>
          <p:nvPr/>
        </p:nvSpPr>
        <p:spPr>
          <a:xfrm>
            <a:off x="2391414" y="2546549"/>
            <a:ext cx="30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ⅲ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625177E6-06BD-264A-9CB5-477A9AECA4D8}"/>
              </a:ext>
            </a:extLst>
          </p:cNvPr>
          <p:cNvSpPr txBox="1"/>
          <p:nvPr/>
        </p:nvSpPr>
        <p:spPr>
          <a:xfrm>
            <a:off x="302110" y="2531380"/>
            <a:ext cx="30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ⅳ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3" name="Right Arrow 192">
            <a:extLst>
              <a:ext uri="{FF2B5EF4-FFF2-40B4-BE49-F238E27FC236}">
                <a16:creationId xmlns:a16="http://schemas.microsoft.com/office/drawing/2014/main" id="{C6764D8B-5260-154F-B535-E98D40833886}"/>
              </a:ext>
            </a:extLst>
          </p:cNvPr>
          <p:cNvSpPr/>
          <p:nvPr/>
        </p:nvSpPr>
        <p:spPr>
          <a:xfrm rot="10800000">
            <a:off x="2266177" y="3184796"/>
            <a:ext cx="523702" cy="15626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ight Arrow 193">
            <a:extLst>
              <a:ext uri="{FF2B5EF4-FFF2-40B4-BE49-F238E27FC236}">
                <a16:creationId xmlns:a16="http://schemas.microsoft.com/office/drawing/2014/main" id="{A01CAF98-6788-414F-A9E1-1F2BBFE4495B}"/>
              </a:ext>
            </a:extLst>
          </p:cNvPr>
          <p:cNvSpPr/>
          <p:nvPr/>
        </p:nvSpPr>
        <p:spPr>
          <a:xfrm rot="5400000">
            <a:off x="3353641" y="2673028"/>
            <a:ext cx="274320" cy="15626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5" name="TextBox 194">
            <a:extLst>
              <a:ext uri="{FF2B5EF4-FFF2-40B4-BE49-F238E27FC236}">
                <a16:creationId xmlns:a16="http://schemas.microsoft.com/office/drawing/2014/main" id="{AD7CD1CA-3131-6640-8ABB-8D32CF14E713}"/>
              </a:ext>
            </a:extLst>
          </p:cNvPr>
          <p:cNvSpPr txBox="1"/>
          <p:nvPr/>
        </p:nvSpPr>
        <p:spPr>
          <a:xfrm>
            <a:off x="218374" y="1792413"/>
            <a:ext cx="88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solidFill>
                  <a:srgbClr val="66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PDMS</a:t>
            </a:r>
            <a:endParaRPr lang="en-US">
              <a:solidFill>
                <a:srgbClr val="66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6" name="TextBox 195">
            <a:extLst>
              <a:ext uri="{FF2B5EF4-FFF2-40B4-BE49-F238E27FC236}">
                <a16:creationId xmlns:a16="http://schemas.microsoft.com/office/drawing/2014/main" id="{87241D0B-33B4-FC4E-B70F-045CACBE66AA}"/>
              </a:ext>
            </a:extLst>
          </p:cNvPr>
          <p:cNvSpPr txBox="1"/>
          <p:nvPr/>
        </p:nvSpPr>
        <p:spPr>
          <a:xfrm>
            <a:off x="218374" y="1466320"/>
            <a:ext cx="88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solidFill>
                  <a:srgbClr val="CC99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</a:t>
            </a:r>
            <a:endParaRPr lang="en-US">
              <a:solidFill>
                <a:srgbClr val="CC99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7" name="TextBox 196">
            <a:extLst>
              <a:ext uri="{FF2B5EF4-FFF2-40B4-BE49-F238E27FC236}">
                <a16:creationId xmlns:a16="http://schemas.microsoft.com/office/drawing/2014/main" id="{FAC4F40F-C579-E145-97A8-D14D5BB44717}"/>
              </a:ext>
            </a:extLst>
          </p:cNvPr>
          <p:cNvSpPr txBox="1"/>
          <p:nvPr/>
        </p:nvSpPr>
        <p:spPr>
          <a:xfrm>
            <a:off x="352410" y="1218570"/>
            <a:ext cx="61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LIG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0215E5A0-B6EE-0644-BE09-191BAF12940E}"/>
              </a:ext>
            </a:extLst>
          </p:cNvPr>
          <p:cNvSpPr txBox="1"/>
          <p:nvPr/>
        </p:nvSpPr>
        <p:spPr>
          <a:xfrm>
            <a:off x="1262662" y="1098822"/>
            <a:ext cx="1247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 laser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9" name="TextBox 198">
            <a:extLst>
              <a:ext uri="{FF2B5EF4-FFF2-40B4-BE49-F238E27FC236}">
                <a16:creationId xmlns:a16="http://schemas.microsoft.com/office/drawing/2014/main" id="{393E5575-6A68-9942-9B42-1C0C77EB6880}"/>
              </a:ext>
            </a:extLst>
          </p:cNvPr>
          <p:cNvSpPr txBox="1"/>
          <p:nvPr/>
        </p:nvSpPr>
        <p:spPr>
          <a:xfrm>
            <a:off x="2869554" y="1057805"/>
            <a:ext cx="815831" cy="374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solidFill>
                  <a:schemeClr val="bg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Nickel</a:t>
            </a:r>
            <a:endParaRPr lang="en-US">
              <a:solidFill>
                <a:schemeClr val="bg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0" name="TextBox 199">
            <a:extLst>
              <a:ext uri="{FF2B5EF4-FFF2-40B4-BE49-F238E27FC236}">
                <a16:creationId xmlns:a16="http://schemas.microsoft.com/office/drawing/2014/main" id="{ADE5261A-B0C2-3741-AE17-E42649F5C5E7}"/>
              </a:ext>
            </a:extLst>
          </p:cNvPr>
          <p:cNvSpPr txBox="1"/>
          <p:nvPr/>
        </p:nvSpPr>
        <p:spPr>
          <a:xfrm>
            <a:off x="2976139" y="3071601"/>
            <a:ext cx="602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</a:t>
            </a: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C6135719-5570-9E45-A253-C8DC27E28AFE}"/>
              </a:ext>
            </a:extLst>
          </p:cNvPr>
          <p:cNvSpPr txBox="1"/>
          <p:nvPr/>
        </p:nvSpPr>
        <p:spPr>
          <a:xfrm>
            <a:off x="412674" y="2195572"/>
            <a:ext cx="156072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Laser scribing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2" name="TextBox 201">
            <a:extLst>
              <a:ext uri="{FF2B5EF4-FFF2-40B4-BE49-F238E27FC236}">
                <a16:creationId xmlns:a16="http://schemas.microsoft.com/office/drawing/2014/main" id="{736FF578-8203-FF46-8510-A7309BD17598}"/>
              </a:ext>
            </a:extLst>
          </p:cNvPr>
          <p:cNvSpPr txBox="1"/>
          <p:nvPr/>
        </p:nvSpPr>
        <p:spPr>
          <a:xfrm>
            <a:off x="2768956" y="2208514"/>
            <a:ext cx="156072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Nickel plating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3" name="TextBox 202">
            <a:extLst>
              <a:ext uri="{FF2B5EF4-FFF2-40B4-BE49-F238E27FC236}">
                <a16:creationId xmlns:a16="http://schemas.microsoft.com/office/drawing/2014/main" id="{6CFC5D30-F5FA-0647-94EE-345D37635B3A}"/>
              </a:ext>
            </a:extLst>
          </p:cNvPr>
          <p:cNvSpPr txBox="1"/>
          <p:nvPr/>
        </p:nvSpPr>
        <p:spPr>
          <a:xfrm>
            <a:off x="2733243" y="3916072"/>
            <a:ext cx="156072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Gold plating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C9BA000C-D3D8-8F49-9341-5DC3AF88A628}"/>
              </a:ext>
            </a:extLst>
          </p:cNvPr>
          <p:cNvSpPr txBox="1"/>
          <p:nvPr/>
        </p:nvSpPr>
        <p:spPr>
          <a:xfrm>
            <a:off x="412674" y="3923764"/>
            <a:ext cx="156072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Assembly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5" name="TextBox 204">
            <a:extLst>
              <a:ext uri="{FF2B5EF4-FFF2-40B4-BE49-F238E27FC236}">
                <a16:creationId xmlns:a16="http://schemas.microsoft.com/office/drawing/2014/main" id="{3234524E-2D2A-3C41-A758-F6D1E66EAD7D}"/>
              </a:ext>
            </a:extLst>
          </p:cNvPr>
          <p:cNvSpPr txBox="1"/>
          <p:nvPr/>
        </p:nvSpPr>
        <p:spPr>
          <a:xfrm>
            <a:off x="1276299" y="3396669"/>
            <a:ext cx="541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>
                    <a:lumMod val="6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</a:t>
            </a:r>
          </a:p>
        </p:txBody>
      </p:sp>
      <p:sp>
        <p:nvSpPr>
          <p:cNvPr id="206" name="TextBox 205">
            <a:extLst>
              <a:ext uri="{FF2B5EF4-FFF2-40B4-BE49-F238E27FC236}">
                <a16:creationId xmlns:a16="http://schemas.microsoft.com/office/drawing/2014/main" id="{C8B9DB62-1816-E348-83AF-D2D357966971}"/>
              </a:ext>
            </a:extLst>
          </p:cNvPr>
          <p:cNvSpPr txBox="1"/>
          <p:nvPr/>
        </p:nvSpPr>
        <p:spPr>
          <a:xfrm>
            <a:off x="690001" y="2818530"/>
            <a:ext cx="549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</a:p>
        </p:txBody>
      </p:sp>
      <p:sp>
        <p:nvSpPr>
          <p:cNvPr id="207" name="TextBox 206">
            <a:extLst>
              <a:ext uri="{FF2B5EF4-FFF2-40B4-BE49-F238E27FC236}">
                <a16:creationId xmlns:a16="http://schemas.microsoft.com/office/drawing/2014/main" id="{B24AAA45-C2D6-C548-9BC5-916B409B7A9E}"/>
              </a:ext>
            </a:extLst>
          </p:cNvPr>
          <p:cNvSpPr txBox="1"/>
          <p:nvPr/>
        </p:nvSpPr>
        <p:spPr>
          <a:xfrm>
            <a:off x="1534583" y="2639407"/>
            <a:ext cx="665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EAD7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</a:t>
            </a:r>
          </a:p>
        </p:txBody>
      </p:sp>
      <p:cxnSp>
        <p:nvCxnSpPr>
          <p:cNvPr id="222" name="Straight Connector 221">
            <a:extLst>
              <a:ext uri="{FF2B5EF4-FFF2-40B4-BE49-F238E27FC236}">
                <a16:creationId xmlns:a16="http://schemas.microsoft.com/office/drawing/2014/main" id="{3F6DCBDD-116B-8C47-BC52-CA9A24C36A2A}"/>
              </a:ext>
            </a:extLst>
          </p:cNvPr>
          <p:cNvCxnSpPr>
            <a:cxnSpLocks/>
          </p:cNvCxnSpPr>
          <p:nvPr/>
        </p:nvCxnSpPr>
        <p:spPr>
          <a:xfrm>
            <a:off x="5362729" y="5897978"/>
            <a:ext cx="256032" cy="55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88B03514-1A3F-2B4D-8BB7-12589575B427}"/>
              </a:ext>
            </a:extLst>
          </p:cNvPr>
          <p:cNvGrpSpPr/>
          <p:nvPr/>
        </p:nvGrpSpPr>
        <p:grpSpPr>
          <a:xfrm>
            <a:off x="2580311" y="4559095"/>
            <a:ext cx="2329707" cy="1925367"/>
            <a:chOff x="366892" y="4626088"/>
            <a:chExt cx="2329707" cy="1925367"/>
          </a:xfrm>
        </p:grpSpPr>
        <p:pic>
          <p:nvPicPr>
            <p:cNvPr id="229" name="Picture 228">
              <a:extLst>
                <a:ext uri="{FF2B5EF4-FFF2-40B4-BE49-F238E27FC236}">
                  <a16:creationId xmlns:a16="http://schemas.microsoft.com/office/drawing/2014/main" id="{FD2A12C6-FDB2-0C43-9B23-F42767DCC2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244" t="26035" r="39681" b="38714"/>
            <a:stretch/>
          </p:blipFill>
          <p:spPr>
            <a:xfrm>
              <a:off x="366892" y="4626088"/>
              <a:ext cx="2155155" cy="1915539"/>
            </a:xfrm>
            <a:prstGeom prst="rect">
              <a:avLst/>
            </a:prstGeom>
          </p:spPr>
        </p:pic>
        <p:sp>
          <p:nvSpPr>
            <p:cNvPr id="230" name="TextBox 229">
              <a:extLst>
                <a:ext uri="{FF2B5EF4-FFF2-40B4-BE49-F238E27FC236}">
                  <a16:creationId xmlns:a16="http://schemas.microsoft.com/office/drawing/2014/main" id="{3DB371BE-0635-544E-826D-F30AA4CE316D}"/>
                </a:ext>
              </a:extLst>
            </p:cNvPr>
            <p:cNvSpPr txBox="1"/>
            <p:nvPr/>
          </p:nvSpPr>
          <p:spPr>
            <a:xfrm>
              <a:off x="1144882" y="4722020"/>
              <a:ext cx="71830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PDMS</a:t>
              </a:r>
              <a:endParaRPr 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1" name="TextBox 230">
              <a:extLst>
                <a:ext uri="{FF2B5EF4-FFF2-40B4-BE49-F238E27FC236}">
                  <a16:creationId xmlns:a16="http://schemas.microsoft.com/office/drawing/2014/main" id="{0A4C2710-A155-1841-B47F-586D94EF080C}"/>
                </a:ext>
              </a:extLst>
            </p:cNvPr>
            <p:cNvSpPr txBox="1"/>
            <p:nvPr/>
          </p:nvSpPr>
          <p:spPr>
            <a:xfrm>
              <a:off x="1573116" y="5071439"/>
              <a:ext cx="112348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Glucose </a:t>
              </a:r>
              <a:r>
                <a:rPr lang="en-US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sensor</a:t>
              </a:r>
            </a:p>
          </p:txBody>
        </p:sp>
        <p:sp>
          <p:nvSpPr>
            <p:cNvPr id="232" name="TextBox 231">
              <a:extLst>
                <a:ext uri="{FF2B5EF4-FFF2-40B4-BE49-F238E27FC236}">
                  <a16:creationId xmlns:a16="http://schemas.microsoft.com/office/drawing/2014/main" id="{6A155040-11DF-8F42-9BED-D26B255380C0}"/>
                </a:ext>
              </a:extLst>
            </p:cNvPr>
            <p:cNvSpPr txBox="1"/>
            <p:nvPr/>
          </p:nvSpPr>
          <p:spPr>
            <a:xfrm>
              <a:off x="1416555" y="5659738"/>
              <a:ext cx="71830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Cavity</a:t>
              </a:r>
              <a:endParaRPr 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256" name="Straight Arrow Connector 255">
              <a:extLst>
                <a:ext uri="{FF2B5EF4-FFF2-40B4-BE49-F238E27FC236}">
                  <a16:creationId xmlns:a16="http://schemas.microsoft.com/office/drawing/2014/main" id="{6E082FA0-5656-1445-976E-6F76B55EAFD0}"/>
                </a:ext>
              </a:extLst>
            </p:cNvPr>
            <p:cNvCxnSpPr>
              <a:cxnSpLocks/>
            </p:cNvCxnSpPr>
            <p:nvPr/>
          </p:nvCxnSpPr>
          <p:spPr>
            <a:xfrm>
              <a:off x="1046361" y="5834271"/>
              <a:ext cx="125687" cy="231009"/>
            </a:xfrm>
            <a:prstGeom prst="straightConnector1">
              <a:avLst/>
            </a:prstGeom>
            <a:ln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7" name="TextBox 256">
              <a:extLst>
                <a:ext uri="{FF2B5EF4-FFF2-40B4-BE49-F238E27FC236}">
                  <a16:creationId xmlns:a16="http://schemas.microsoft.com/office/drawing/2014/main" id="{96F532F8-5137-2E43-9C23-B08F338F4A5C}"/>
                </a:ext>
              </a:extLst>
            </p:cNvPr>
            <p:cNvSpPr txBox="1"/>
            <p:nvPr/>
          </p:nvSpPr>
          <p:spPr>
            <a:xfrm>
              <a:off x="878117" y="6028235"/>
              <a:ext cx="7483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>
                  <a:latin typeface="Times New Roman" panose="02020603050405020304" pitchFamily="18" charset="0"/>
                  <a:cs typeface="Times New Roman" panose="02020603050405020304" pitchFamily="18" charset="0"/>
                </a:rPr>
                <a:t>Porous </a:t>
              </a:r>
            </a:p>
            <a:p>
              <a:r>
                <a:rPr lang="en-US" altLang="zh-CN" sz="140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Ecoflex</a:t>
              </a:r>
              <a:endParaRPr lang="en-US" sz="1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87B3B766-44C8-E641-9EAA-4E688C518664}"/>
              </a:ext>
            </a:extLst>
          </p:cNvPr>
          <p:cNvGrpSpPr/>
          <p:nvPr/>
        </p:nvGrpSpPr>
        <p:grpSpPr>
          <a:xfrm>
            <a:off x="42598" y="4761498"/>
            <a:ext cx="2300872" cy="1508760"/>
            <a:chOff x="7127729" y="7619358"/>
            <a:chExt cx="2300872" cy="1508760"/>
          </a:xfrm>
        </p:grpSpPr>
        <p:pic>
          <p:nvPicPr>
            <p:cNvPr id="258" name="Picture 257">
              <a:extLst>
                <a:ext uri="{FF2B5EF4-FFF2-40B4-BE49-F238E27FC236}">
                  <a16:creationId xmlns:a16="http://schemas.microsoft.com/office/drawing/2014/main" id="{13988DC5-DD88-4B44-A232-802DE117E5A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7171032" y="7619358"/>
              <a:ext cx="2257569" cy="1508760"/>
            </a:xfrm>
            <a:prstGeom prst="rect">
              <a:avLst/>
            </a:prstGeom>
          </p:spPr>
        </p:pic>
        <p:sp>
          <p:nvSpPr>
            <p:cNvPr id="259" name="Rectangle 258">
              <a:extLst>
                <a:ext uri="{FF2B5EF4-FFF2-40B4-BE49-F238E27FC236}">
                  <a16:creationId xmlns:a16="http://schemas.microsoft.com/office/drawing/2014/main" id="{35B0074E-4250-3B46-A44D-B661E7FD8851}"/>
                </a:ext>
              </a:extLst>
            </p:cNvPr>
            <p:cNvSpPr/>
            <p:nvPr/>
          </p:nvSpPr>
          <p:spPr>
            <a:xfrm>
              <a:off x="7127729" y="8758374"/>
              <a:ext cx="1301959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60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LIG</a:t>
              </a:r>
              <a:r>
                <a:rPr lang="en-US" altLang="zh-CN" sz="1600" i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/</a:t>
              </a:r>
              <a:r>
                <a:rPr lang="en-US" altLang="zh-CN" sz="160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Ni_3/Au</a:t>
              </a:r>
              <a:endParaRPr lang="en-US" sz="16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260" name="Straight Connector 259">
              <a:extLst>
                <a:ext uri="{FF2B5EF4-FFF2-40B4-BE49-F238E27FC236}">
                  <a16:creationId xmlns:a16="http://schemas.microsoft.com/office/drawing/2014/main" id="{AED564DE-604F-F346-96A3-24B1BA6D281A}"/>
                </a:ext>
              </a:extLst>
            </p:cNvPr>
            <p:cNvCxnSpPr>
              <a:cxnSpLocks/>
            </p:cNvCxnSpPr>
            <p:nvPr/>
          </p:nvCxnSpPr>
          <p:spPr>
            <a:xfrm>
              <a:off x="8810243" y="8952241"/>
              <a:ext cx="502920" cy="556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1" name="TextBox 260">
            <a:extLst>
              <a:ext uri="{FF2B5EF4-FFF2-40B4-BE49-F238E27FC236}">
                <a16:creationId xmlns:a16="http://schemas.microsoft.com/office/drawing/2014/main" id="{870809B0-5246-2B44-976F-B95AAB6AE859}"/>
              </a:ext>
            </a:extLst>
          </p:cNvPr>
          <p:cNvSpPr txBox="1"/>
          <p:nvPr/>
        </p:nvSpPr>
        <p:spPr>
          <a:xfrm>
            <a:off x="4909125" y="6031869"/>
            <a:ext cx="41804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1400" i="1">
                <a:solidFill>
                  <a:prstClr val="black"/>
                </a:solidFill>
              </a:rPr>
              <a:t>Biosensors and Bioelectronics </a:t>
            </a:r>
            <a:r>
              <a:rPr lang="en-US" sz="1400">
                <a:solidFill>
                  <a:prstClr val="black"/>
                </a:solidFill>
              </a:rPr>
              <a:t>193, 113606 (2021)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FF7DFDE-B758-4240-B36F-D36064FA080B}"/>
              </a:ext>
            </a:extLst>
          </p:cNvPr>
          <p:cNvGrpSpPr/>
          <p:nvPr/>
        </p:nvGrpSpPr>
        <p:grpSpPr>
          <a:xfrm>
            <a:off x="5713022" y="926723"/>
            <a:ext cx="2431497" cy="2257533"/>
            <a:chOff x="5713022" y="926723"/>
            <a:chExt cx="2431497" cy="2257533"/>
          </a:xfrm>
        </p:grpSpPr>
        <p:pic>
          <p:nvPicPr>
            <p:cNvPr id="262" name="Picture 261">
              <a:extLst>
                <a:ext uri="{FF2B5EF4-FFF2-40B4-BE49-F238E27FC236}">
                  <a16:creationId xmlns:a16="http://schemas.microsoft.com/office/drawing/2014/main" id="{1E5CF3B4-0033-BB42-90BF-B73B39D1F2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483" t="24884" b="4150"/>
            <a:stretch/>
          </p:blipFill>
          <p:spPr>
            <a:xfrm>
              <a:off x="5730866" y="926723"/>
              <a:ext cx="2256663" cy="1280350"/>
            </a:xfrm>
            <a:prstGeom prst="rect">
              <a:avLst/>
            </a:prstGeom>
          </p:spPr>
        </p:pic>
        <p:pic>
          <p:nvPicPr>
            <p:cNvPr id="263" name="Picture 262">
              <a:extLst>
                <a:ext uri="{FF2B5EF4-FFF2-40B4-BE49-F238E27FC236}">
                  <a16:creationId xmlns:a16="http://schemas.microsoft.com/office/drawing/2014/main" id="{3D3A97A1-6281-AD40-86E5-66FB6A65D1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84" t="7461" r="16185" b="12266"/>
            <a:stretch/>
          </p:blipFill>
          <p:spPr>
            <a:xfrm rot="16200000">
              <a:off x="5723727" y="2230532"/>
              <a:ext cx="905707" cy="890913"/>
            </a:xfrm>
            <a:prstGeom prst="rect">
              <a:avLst/>
            </a:prstGeom>
            <a:ln w="25400">
              <a:noFill/>
              <a:prstDash val="sysDot"/>
            </a:ln>
          </p:spPr>
        </p:pic>
        <p:sp>
          <p:nvSpPr>
            <p:cNvPr id="264" name="Oval 263">
              <a:extLst>
                <a:ext uri="{FF2B5EF4-FFF2-40B4-BE49-F238E27FC236}">
                  <a16:creationId xmlns:a16="http://schemas.microsoft.com/office/drawing/2014/main" id="{E1EC294C-440D-8742-BD76-5D54AA57EBE2}"/>
                </a:ext>
              </a:extLst>
            </p:cNvPr>
            <p:cNvSpPr/>
            <p:nvPr/>
          </p:nvSpPr>
          <p:spPr>
            <a:xfrm>
              <a:off x="6121048" y="1225290"/>
              <a:ext cx="426876" cy="473743"/>
            </a:xfrm>
            <a:prstGeom prst="ellipse">
              <a:avLst/>
            </a:prstGeom>
            <a:noFill/>
            <a:ln w="25400">
              <a:solidFill>
                <a:srgbClr val="FF0000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5" name="Picture 264">
              <a:extLst>
                <a:ext uri="{FF2B5EF4-FFF2-40B4-BE49-F238E27FC236}">
                  <a16:creationId xmlns:a16="http://schemas.microsoft.com/office/drawing/2014/main" id="{B545155A-51C3-4649-9614-35281BAE0D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111" t="22842" r="16273" b="13656"/>
            <a:stretch/>
          </p:blipFill>
          <p:spPr>
            <a:xfrm rot="5400000">
              <a:off x="7171222" y="2294416"/>
              <a:ext cx="903042" cy="760479"/>
            </a:xfrm>
            <a:prstGeom prst="rect">
              <a:avLst/>
            </a:prstGeom>
          </p:spPr>
        </p:pic>
        <p:pic>
          <p:nvPicPr>
            <p:cNvPr id="266" name="Picture 265">
              <a:extLst>
                <a:ext uri="{FF2B5EF4-FFF2-40B4-BE49-F238E27FC236}">
                  <a16:creationId xmlns:a16="http://schemas.microsoft.com/office/drawing/2014/main" id="{B6DF715B-C7AF-5341-9C45-0929B84D30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62" t="34593" r="15152" b="30289"/>
            <a:stretch/>
          </p:blipFill>
          <p:spPr>
            <a:xfrm rot="5400000">
              <a:off x="6481718" y="2488380"/>
              <a:ext cx="884967" cy="383407"/>
            </a:xfrm>
            <a:prstGeom prst="rect">
              <a:avLst/>
            </a:prstGeom>
          </p:spPr>
        </p:pic>
        <p:sp>
          <p:nvSpPr>
            <p:cNvPr id="267" name="TextBox 266">
              <a:extLst>
                <a:ext uri="{FF2B5EF4-FFF2-40B4-BE49-F238E27FC236}">
                  <a16:creationId xmlns:a16="http://schemas.microsoft.com/office/drawing/2014/main" id="{755B0EDA-F58B-254A-A55C-E64557DFFA9C}"/>
                </a:ext>
              </a:extLst>
            </p:cNvPr>
            <p:cNvSpPr txBox="1"/>
            <p:nvPr/>
          </p:nvSpPr>
          <p:spPr>
            <a:xfrm>
              <a:off x="7362867" y="952630"/>
              <a:ext cx="6401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/>
                <a:t>Arm</a:t>
              </a:r>
            </a:p>
          </p:txBody>
        </p:sp>
        <p:sp>
          <p:nvSpPr>
            <p:cNvPr id="268" name="TextBox 267">
              <a:extLst>
                <a:ext uri="{FF2B5EF4-FFF2-40B4-BE49-F238E27FC236}">
                  <a16:creationId xmlns:a16="http://schemas.microsoft.com/office/drawing/2014/main" id="{126DAFAF-4CBD-AB4C-8255-B75B7CA91362}"/>
                </a:ext>
              </a:extLst>
            </p:cNvPr>
            <p:cNvSpPr txBox="1"/>
            <p:nvPr/>
          </p:nvSpPr>
          <p:spPr>
            <a:xfrm>
              <a:off x="5713022" y="2842683"/>
              <a:ext cx="5586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/>
                <a:t>Top</a:t>
              </a:r>
            </a:p>
          </p:txBody>
        </p:sp>
        <p:sp>
          <p:nvSpPr>
            <p:cNvPr id="269" name="TextBox 268">
              <a:extLst>
                <a:ext uri="{FF2B5EF4-FFF2-40B4-BE49-F238E27FC236}">
                  <a16:creationId xmlns:a16="http://schemas.microsoft.com/office/drawing/2014/main" id="{4C737B1A-DA65-A149-A5CC-A1465607C382}"/>
                </a:ext>
              </a:extLst>
            </p:cNvPr>
            <p:cNvSpPr txBox="1"/>
            <p:nvPr/>
          </p:nvSpPr>
          <p:spPr>
            <a:xfrm>
              <a:off x="6712338" y="2876479"/>
              <a:ext cx="5586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/>
                <a:t>Side</a:t>
              </a:r>
            </a:p>
          </p:txBody>
        </p:sp>
        <p:sp>
          <p:nvSpPr>
            <p:cNvPr id="270" name="TextBox 269">
              <a:extLst>
                <a:ext uri="{FF2B5EF4-FFF2-40B4-BE49-F238E27FC236}">
                  <a16:creationId xmlns:a16="http://schemas.microsoft.com/office/drawing/2014/main" id="{4E52103A-2093-6F41-95D6-115FE93EEB40}"/>
                </a:ext>
              </a:extLst>
            </p:cNvPr>
            <p:cNvSpPr txBox="1"/>
            <p:nvPr/>
          </p:nvSpPr>
          <p:spPr>
            <a:xfrm>
              <a:off x="7209976" y="2834212"/>
              <a:ext cx="93454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/>
                <a:t>Bottom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2200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8229600" cy="2237051"/>
          </a:xfrm>
        </p:spPr>
        <p:txBody>
          <a:bodyPr/>
          <a:lstStyle/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Substrate: </a:t>
            </a:r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Silk (FDA approved), PLGA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Interconnects: </a:t>
            </a:r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Mg, Fe, Zn, W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Electronic components: </a:t>
            </a:r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Si, SiO</a:t>
            </a:r>
            <a:r>
              <a:rPr lang="en-US" sz="2000" b="1" baseline="-25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en-US"/>
          </a:p>
          <a:p>
            <a:pPr lvl="2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t="11100" b="12098"/>
          <a:stretch/>
        </p:blipFill>
        <p:spPr>
          <a:xfrm>
            <a:off x="5602208" y="3035264"/>
            <a:ext cx="3384376" cy="2986024"/>
          </a:xfrm>
          <a:prstGeom prst="rect">
            <a:avLst/>
          </a:prstGeom>
        </p:spPr>
      </p:pic>
      <p:pic>
        <p:nvPicPr>
          <p:cNvPr id="6" name="My Movi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4205" y="3096601"/>
            <a:ext cx="5124569" cy="288032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33393" y="2578968"/>
            <a:ext cx="27769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>
                <a:latin typeface="+mj-lt"/>
                <a:ea typeface="微软雅黑" panose="020B0503020204020204" pitchFamily="34" charset="-122"/>
                <a:cs typeface="Times New Roman" panose="02020603050405020304" pitchFamily="18" charset="0"/>
              </a:rPr>
              <a:t>Transient Electronics</a:t>
            </a:r>
            <a:endParaRPr lang="en-US" sz="2000">
              <a:latin typeface="+mj-lt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84156" y="2578968"/>
            <a:ext cx="22204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>
                <a:latin typeface="+mj-lt"/>
                <a:ea typeface="微软雅黑" panose="020B0503020204020204" pitchFamily="34" charset="-122"/>
                <a:cs typeface="Times New Roman" panose="02020603050405020304" pitchFamily="18" charset="0"/>
              </a:rPr>
              <a:t>Rec. Daily Intake</a:t>
            </a:r>
            <a:endParaRPr lang="en-US" sz="2000">
              <a:latin typeface="+mj-lt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832B558-E958-3640-867B-45F9CE6AE401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Electronics that dissolve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AC88AB-2B1A-B14F-AE5D-F004D243AEAB}"/>
              </a:ext>
            </a:extLst>
          </p:cNvPr>
          <p:cNvSpPr/>
          <p:nvPr/>
        </p:nvSpPr>
        <p:spPr>
          <a:xfrm>
            <a:off x="359" y="6327608"/>
            <a:ext cx="512456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/>
              <a:t>Science</a:t>
            </a:r>
            <a:r>
              <a:rPr lang="en-US" sz="1400"/>
              <a:t> 28, 1640 (2012) (</a:t>
            </a:r>
            <a:r>
              <a:rPr lang="en-US" sz="1400" b="1"/>
              <a:t>Cover</a:t>
            </a:r>
            <a:r>
              <a:rPr lang="en-US" sz="1400"/>
              <a:t>); </a:t>
            </a:r>
          </a:p>
          <a:p>
            <a:r>
              <a:rPr lang="en-US" sz="1400" i="1"/>
              <a:t>Adv. Mater.</a:t>
            </a:r>
            <a:r>
              <a:rPr lang="en-US" sz="1400"/>
              <a:t> 26, 1992 (2014); </a:t>
            </a:r>
            <a:r>
              <a:rPr lang="en-US" sz="1400" i="1"/>
              <a:t>Adv. </a:t>
            </a:r>
            <a:r>
              <a:rPr lang="en-US" sz="1400" i="1" err="1"/>
              <a:t>Funct</a:t>
            </a:r>
            <a:r>
              <a:rPr lang="en-US" sz="1400" i="1"/>
              <a:t>. Mater.</a:t>
            </a:r>
            <a:r>
              <a:rPr lang="en-US" sz="1400"/>
              <a:t> 24, 645 (2014)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CDDF1C-28A1-E844-B1E8-AB526F4D3DED}"/>
              </a:ext>
            </a:extLst>
          </p:cNvPr>
          <p:cNvSpPr txBox="1"/>
          <p:nvPr/>
        </p:nvSpPr>
        <p:spPr>
          <a:xfrm>
            <a:off x="5913553" y="5949280"/>
            <a:ext cx="31422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mg,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endParaRPr lang="en-US" sz="2000" b="1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0D5B64-8F87-454C-AB47-4AFB1C631248}"/>
              </a:ext>
            </a:extLst>
          </p:cNvPr>
          <p:cNvSpPr txBox="1"/>
          <p:nvPr/>
        </p:nvSpPr>
        <p:spPr>
          <a:xfrm>
            <a:off x="1337905" y="5981218"/>
            <a:ext cx="2919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Symbol" pitchFamily="2" charset="2"/>
                <a:cs typeface="Arial" panose="020B0604020202020204" pitchFamily="34" charset="0"/>
              </a:rPr>
              <a:t>m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g,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zh-CN" altLang="en-US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Symbol" pitchFamily="2" charset="2"/>
                <a:cs typeface="Arial" panose="020B0604020202020204" pitchFamily="34" charset="0"/>
              </a:rPr>
              <a:t>m</a:t>
            </a:r>
            <a:r>
              <a:rPr lang="en-US" altLang="zh-CN" sz="2000" b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US" sz="2000" b="1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42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29815"/>
            <a:ext cx="8229600" cy="4510088"/>
          </a:xfrm>
        </p:spPr>
        <p:txBody>
          <a:bodyPr/>
          <a:lstStyle/>
          <a:p>
            <a:r>
              <a:rPr lang="en-US" sz="2400" b="1" err="1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MgO</a:t>
            </a:r>
            <a:r>
              <a:rPr lang="en-US" sz="2400" b="1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 thickness control</a:t>
            </a:r>
          </a:p>
          <a:p>
            <a:r>
              <a:rPr lang="en-US" sz="2400" b="1">
                <a:solidFill>
                  <a:srgbClr val="99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Silk: tunable dissolution</a:t>
            </a:r>
          </a:p>
        </p:txBody>
      </p:sp>
      <p:grpSp>
        <p:nvGrpSpPr>
          <p:cNvPr id="56" name="Group 55"/>
          <p:cNvGrpSpPr>
            <a:grpSpLocks noChangeAspect="1"/>
          </p:cNvGrpSpPr>
          <p:nvPr/>
        </p:nvGrpSpPr>
        <p:grpSpPr>
          <a:xfrm>
            <a:off x="152400" y="2076400"/>
            <a:ext cx="8907136" cy="4953000"/>
            <a:chOff x="472301" y="3163982"/>
            <a:chExt cx="7531176" cy="4187868"/>
          </a:xfrm>
        </p:grpSpPr>
        <p:graphicFrame>
          <p:nvGraphicFramePr>
            <p:cNvPr id="57" name="Object 56"/>
            <p:cNvGraphicFramePr>
              <a:graphicFrameLocks/>
            </p:cNvGraphicFramePr>
            <p:nvPr/>
          </p:nvGraphicFramePr>
          <p:xfrm>
            <a:off x="1161299" y="3546547"/>
            <a:ext cx="6722368" cy="380530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3" imgW="4206240" imgH="2937600" progId="Origin50.Graph">
                    <p:embed/>
                  </p:oleObj>
                </mc:Choice>
                <mc:Fallback>
                  <p:oleObj name="Graph" r:id="rId3" imgW="4206240" imgH="2937600" progId="Origin50.Graph">
                    <p:embed/>
                    <p:pic>
                      <p:nvPicPr>
                        <p:cNvPr id="57" name="Object 56"/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4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161299" y="3546547"/>
                          <a:ext cx="6722368" cy="380530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8" name="TextBox 57"/>
            <p:cNvSpPr txBox="1"/>
            <p:nvPr/>
          </p:nvSpPr>
          <p:spPr>
            <a:xfrm>
              <a:off x="3813292" y="6095999"/>
              <a:ext cx="171423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Time (</a:t>
              </a:r>
              <a:r>
                <a:rPr lang="en-US" sz="2400" b="1" err="1">
                  <a:latin typeface="Arial" pitchFamily="34" charset="0"/>
                  <a:cs typeface="Arial" pitchFamily="34" charset="0"/>
                </a:rPr>
                <a:t>hr</a:t>
              </a:r>
              <a:r>
                <a:rPr lang="en-US" sz="2400" b="1">
                  <a:latin typeface="Arial" pitchFamily="34" charset="0"/>
                  <a:cs typeface="Arial" pitchFamily="34" charset="0"/>
                </a:rPr>
                <a:t>)</a:t>
              </a:r>
            </a:p>
          </p:txBody>
        </p:sp>
        <p:sp>
          <p:nvSpPr>
            <p:cNvPr id="59" name="TextBox 58"/>
            <p:cNvSpPr txBox="1"/>
            <p:nvPr/>
          </p:nvSpPr>
          <p:spPr>
            <a:xfrm rot="16200000">
              <a:off x="-247508" y="4439638"/>
              <a:ext cx="19012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>
                  <a:latin typeface="Arial" pitchFamily="34" charset="0"/>
                  <a:cs typeface="Arial" pitchFamily="34" charset="0"/>
                </a:rPr>
                <a:t>R/L (</a:t>
              </a:r>
              <a:r>
                <a:rPr lang="el-GR" sz="2400" b="1">
                  <a:latin typeface="Arial" pitchFamily="34" charset="0"/>
                  <a:cs typeface="Arial" pitchFamily="34" charset="0"/>
                </a:rPr>
                <a:t>Ω</a:t>
              </a:r>
              <a:r>
                <a:rPr lang="en-US" sz="2400" b="1">
                  <a:latin typeface="Arial" pitchFamily="34" charset="0"/>
                  <a:cs typeface="Arial" pitchFamily="34" charset="0"/>
                </a:rPr>
                <a:t>/mm)</a:t>
              </a:r>
            </a:p>
          </p:txBody>
        </p:sp>
        <p:sp>
          <p:nvSpPr>
            <p:cNvPr id="60" name="TextBox 10"/>
            <p:cNvSpPr txBox="1"/>
            <p:nvPr/>
          </p:nvSpPr>
          <p:spPr>
            <a:xfrm>
              <a:off x="882903" y="5602982"/>
              <a:ext cx="6571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751929" y="4155928"/>
              <a:ext cx="7951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20</a:t>
              </a:r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751929" y="4890359"/>
              <a:ext cx="7951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10</a:t>
              </a: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751929" y="3435559"/>
              <a:ext cx="7951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30</a:t>
              </a:r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1509038" y="5884966"/>
              <a:ext cx="6571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7077246" y="5884966"/>
              <a:ext cx="92623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120</a:t>
              </a:r>
            </a:p>
          </p:txBody>
        </p:sp>
        <p:sp>
          <p:nvSpPr>
            <p:cNvPr id="66" name="TextBox 65"/>
            <p:cNvSpPr txBox="1"/>
            <p:nvPr/>
          </p:nvSpPr>
          <p:spPr>
            <a:xfrm>
              <a:off x="5122559" y="5884966"/>
              <a:ext cx="93207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80</a:t>
              </a:r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6057667" y="5884966"/>
              <a:ext cx="91921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100</a:t>
              </a:r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3973165" y="5884966"/>
              <a:ext cx="8052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10</a:t>
              </a:r>
            </a:p>
          </p:txBody>
        </p:sp>
        <p:sp>
          <p:nvSpPr>
            <p:cNvPr id="69" name="TextBox 68"/>
            <p:cNvSpPr txBox="1"/>
            <p:nvPr/>
          </p:nvSpPr>
          <p:spPr>
            <a:xfrm>
              <a:off x="2786093" y="5884966"/>
              <a:ext cx="8052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70" name="Text Box 132"/>
            <p:cNvSpPr txBox="1">
              <a:spLocks noChangeAspect="1" noChangeArrowheads="1"/>
            </p:cNvSpPr>
            <p:nvPr/>
          </p:nvSpPr>
          <p:spPr bwMode="auto">
            <a:xfrm>
              <a:off x="4595741" y="3933351"/>
              <a:ext cx="2203137" cy="3903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ko-KR" sz="2400" b="1">
                  <a:solidFill>
                    <a:srgbClr val="FF0000"/>
                  </a:solidFill>
                  <a:latin typeface="Arial" pitchFamily="34" charset="0"/>
                  <a:cs typeface="Arial" pitchFamily="34" charset="0"/>
                  <a:sym typeface="Symbol" pitchFamily="18" charset="2"/>
                </a:rPr>
                <a:t>Silk overcoat</a:t>
              </a:r>
            </a:p>
          </p:txBody>
        </p:sp>
        <p:cxnSp>
          <p:nvCxnSpPr>
            <p:cNvPr id="71" name="Straight Arrow Connector 70"/>
            <p:cNvCxnSpPr>
              <a:stCxn id="75" idx="1"/>
            </p:cNvCxnSpPr>
            <p:nvPr/>
          </p:nvCxnSpPr>
          <p:spPr>
            <a:xfrm flipH="1">
              <a:off x="2836149" y="3392596"/>
              <a:ext cx="535446" cy="207113"/>
            </a:xfrm>
            <a:prstGeom prst="straightConnector1">
              <a:avLst/>
            </a:prstGeom>
            <a:ln>
              <a:solidFill>
                <a:srgbClr val="0000FF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Arrow Connector 71"/>
            <p:cNvCxnSpPr/>
            <p:nvPr/>
          </p:nvCxnSpPr>
          <p:spPr>
            <a:xfrm>
              <a:off x="4209168" y="3425270"/>
              <a:ext cx="664070" cy="138960"/>
            </a:xfrm>
            <a:prstGeom prst="straightConnector1">
              <a:avLst/>
            </a:prstGeom>
            <a:ln>
              <a:solidFill>
                <a:srgbClr val="0000FF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Arrow Connector 72"/>
            <p:cNvCxnSpPr/>
            <p:nvPr/>
          </p:nvCxnSpPr>
          <p:spPr>
            <a:xfrm flipH="1">
              <a:off x="3544285" y="4101164"/>
              <a:ext cx="1126124" cy="32610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Arrow Connector 73"/>
            <p:cNvCxnSpPr/>
            <p:nvPr/>
          </p:nvCxnSpPr>
          <p:spPr>
            <a:xfrm>
              <a:off x="6571530" y="4128525"/>
              <a:ext cx="923504" cy="29874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Text Box 132"/>
            <p:cNvSpPr txBox="1">
              <a:spLocks noChangeAspect="1" noChangeArrowheads="1"/>
            </p:cNvSpPr>
            <p:nvPr/>
          </p:nvSpPr>
          <p:spPr bwMode="auto">
            <a:xfrm>
              <a:off x="3371595" y="3197422"/>
              <a:ext cx="945428" cy="3903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ko-KR" sz="2400" b="1" err="1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sym typeface="Symbol" pitchFamily="18" charset="2"/>
                </a:rPr>
                <a:t>MgO</a:t>
              </a:r>
              <a:endParaRPr lang="en-US" altLang="ko-KR" sz="2400" b="1">
                <a:solidFill>
                  <a:srgbClr val="0000FF"/>
                </a:solidFill>
                <a:latin typeface="Arial" pitchFamily="34" charset="0"/>
                <a:cs typeface="Arial" pitchFamily="34" charset="0"/>
                <a:sym typeface="Symbol" pitchFamily="18" charset="2"/>
              </a:endParaRPr>
            </a:p>
          </p:txBody>
        </p:sp>
        <p:sp>
          <p:nvSpPr>
            <p:cNvPr id="76" name="Text Box 132"/>
            <p:cNvSpPr txBox="1">
              <a:spLocks noChangeAspect="1" noChangeArrowheads="1"/>
            </p:cNvSpPr>
            <p:nvPr/>
          </p:nvSpPr>
          <p:spPr bwMode="auto">
            <a:xfrm>
              <a:off x="2340735" y="3163982"/>
              <a:ext cx="77485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ko-KR" sz="2400" b="1">
                  <a:latin typeface="Arial" pitchFamily="34" charset="0"/>
                  <a:cs typeface="Arial" pitchFamily="34" charset="0"/>
                  <a:sym typeface="Symbol" pitchFamily="18" charset="2"/>
                </a:rPr>
                <a:t>Mg</a:t>
              </a:r>
            </a:p>
          </p:txBody>
        </p:sp>
        <p:cxnSp>
          <p:nvCxnSpPr>
            <p:cNvPr id="77" name="Straight Arrow Connector 76"/>
            <p:cNvCxnSpPr/>
            <p:nvPr/>
          </p:nvCxnSpPr>
          <p:spPr>
            <a:xfrm flipH="1">
              <a:off x="2000190" y="3351312"/>
              <a:ext cx="477640" cy="21887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/>
          <p:cNvGrpSpPr/>
          <p:nvPr/>
        </p:nvGrpSpPr>
        <p:grpSpPr>
          <a:xfrm>
            <a:off x="5245230" y="1064010"/>
            <a:ext cx="3705658" cy="1227882"/>
            <a:chOff x="5245230" y="1302955"/>
            <a:chExt cx="3705658" cy="1227882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272765" y="1302955"/>
              <a:ext cx="3446581" cy="1008004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5245230" y="2253838"/>
              <a:ext cx="3705658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/>
                <a:t>ACS Appl. Mater. Interfaces</a:t>
              </a:r>
              <a:r>
                <a:rPr lang="en-US" sz="1200"/>
                <a:t> </a:t>
              </a:r>
              <a:r>
                <a:rPr lang="en-US" sz="1200" b="1"/>
                <a:t>7</a:t>
              </a:r>
              <a:r>
                <a:rPr lang="en-US" sz="1200"/>
                <a:t>, 19870 (2015)</a:t>
              </a:r>
            </a:p>
          </p:txBody>
        </p:sp>
      </p:grpSp>
      <p:sp>
        <p:nvSpPr>
          <p:cNvPr id="28" name="Rectangle 27"/>
          <p:cNvSpPr/>
          <p:nvPr/>
        </p:nvSpPr>
        <p:spPr>
          <a:xfrm>
            <a:off x="6084168" y="5710335"/>
            <a:ext cx="281038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Science</a:t>
            </a:r>
            <a:r>
              <a:rPr lang="en-US" sz="1400"/>
              <a:t> 28, 1640 (2012) (</a:t>
            </a:r>
            <a:r>
              <a:rPr lang="en-US" sz="1400" b="1"/>
              <a:t>Cover</a:t>
            </a:r>
            <a:r>
              <a:rPr lang="en-US" sz="1400"/>
              <a:t>)</a:t>
            </a: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A4EB9B58-1475-F545-A151-FF299C291C40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Engineered Lifetime</a:t>
            </a:r>
          </a:p>
        </p:txBody>
      </p:sp>
    </p:spTree>
    <p:extLst>
      <p:ext uri="{BB962C8B-B14F-4D97-AF65-F5344CB8AC3E}">
        <p14:creationId xmlns:p14="http://schemas.microsoft.com/office/powerpoint/2010/main" val="49542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>
            <a:grpSpLocks noChangeAspect="1"/>
          </p:cNvGrpSpPr>
          <p:nvPr/>
        </p:nvGrpSpPr>
        <p:grpSpPr>
          <a:xfrm>
            <a:off x="1787967" y="1390200"/>
            <a:ext cx="6880047" cy="4656234"/>
            <a:chOff x="2769618" y="2278280"/>
            <a:chExt cx="4260166" cy="2883166"/>
          </a:xfrm>
        </p:grpSpPr>
        <p:grpSp>
          <p:nvGrpSpPr>
            <p:cNvPr id="64" name="Group 63"/>
            <p:cNvGrpSpPr/>
            <p:nvPr/>
          </p:nvGrpSpPr>
          <p:grpSpPr>
            <a:xfrm>
              <a:off x="2769618" y="2278280"/>
              <a:ext cx="4260166" cy="2883166"/>
              <a:chOff x="2769618" y="2278280"/>
              <a:chExt cx="4260166" cy="2883166"/>
            </a:xfrm>
          </p:grpSpPr>
          <p:grpSp>
            <p:nvGrpSpPr>
              <p:cNvPr id="6" name="Group 97"/>
              <p:cNvGrpSpPr/>
              <p:nvPr/>
            </p:nvGrpSpPr>
            <p:grpSpPr>
              <a:xfrm>
                <a:off x="2769618" y="2278280"/>
                <a:ext cx="4260166" cy="2883166"/>
                <a:chOff x="1260729" y="2283294"/>
                <a:chExt cx="2764864" cy="1920629"/>
              </a:xfrm>
            </p:grpSpPr>
            <p:pic>
              <p:nvPicPr>
                <p:cNvPr id="23" name="Picture 22" descr="integrated dummy.jpg"/>
                <p:cNvPicPr>
                  <a:picLocks noChangeAspect="1"/>
                </p:cNvPicPr>
                <p:nvPr/>
              </p:nvPicPr>
              <p:blipFill>
                <a:blip r:embed="rId3" cstate="print"/>
                <a:srcRect l="13544" t="6879" r="3633"/>
                <a:stretch>
                  <a:fillRect/>
                </a:stretch>
              </p:blipFill>
              <p:spPr>
                <a:xfrm>
                  <a:off x="1260729" y="2362200"/>
                  <a:ext cx="2457054" cy="1841723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</p:pic>
            <p:sp>
              <p:nvSpPr>
                <p:cNvPr id="24" name="TextBox 23"/>
                <p:cNvSpPr txBox="1"/>
                <p:nvPr/>
              </p:nvSpPr>
              <p:spPr>
                <a:xfrm rot="20580000">
                  <a:off x="1340202" y="2557764"/>
                  <a:ext cx="644174" cy="29133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Mg/</a:t>
                  </a:r>
                  <a:r>
                    <a:rPr lang="en-US" sz="2400" b="1" err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MgO</a:t>
                  </a:r>
                  <a:endParaRPr lang="en-US" sz="2400" b="1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endParaRPr>
                </a:p>
                <a:p>
                  <a:pPr algn="ctr"/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inductor</a:t>
                  </a:r>
                </a:p>
              </p:txBody>
            </p:sp>
            <p:sp>
              <p:nvSpPr>
                <p:cNvPr id="25" name="TextBox 24"/>
                <p:cNvSpPr txBox="1"/>
                <p:nvPr/>
              </p:nvSpPr>
              <p:spPr>
                <a:xfrm rot="20580000">
                  <a:off x="1805235" y="2416204"/>
                  <a:ext cx="740716" cy="29133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Mg/</a:t>
                  </a:r>
                  <a:r>
                    <a:rPr lang="en-US" sz="2400" b="1" err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MgO</a:t>
                  </a:r>
                  <a:endParaRPr lang="en-US" sz="2400" b="1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endParaRPr>
                </a:p>
                <a:p>
                  <a:pPr algn="ctr"/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capacitor</a:t>
                  </a:r>
                </a:p>
              </p:txBody>
            </p:sp>
            <p:sp>
              <p:nvSpPr>
                <p:cNvPr id="26" name="TextBox 25"/>
                <p:cNvSpPr txBox="1"/>
                <p:nvPr/>
              </p:nvSpPr>
              <p:spPr>
                <a:xfrm rot="20580000">
                  <a:off x="2054090" y="3998429"/>
                  <a:ext cx="629760" cy="16185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 resistor</a:t>
                  </a:r>
                </a:p>
              </p:txBody>
            </p:sp>
            <p:sp>
              <p:nvSpPr>
                <p:cNvPr id="27" name="TextBox 26"/>
                <p:cNvSpPr txBox="1"/>
                <p:nvPr/>
              </p:nvSpPr>
              <p:spPr>
                <a:xfrm rot="20580000">
                  <a:off x="2458069" y="2283294"/>
                  <a:ext cx="754060" cy="342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Si/</a:t>
                  </a:r>
                  <a:r>
                    <a:rPr lang="en-US" sz="2400" b="1" err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MgO</a:t>
                  </a:r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/Mg</a:t>
                  </a:r>
                </a:p>
                <a:p>
                  <a:pPr algn="ctr"/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transistor</a:t>
                  </a:r>
                </a:p>
              </p:txBody>
            </p:sp>
            <p:sp>
              <p:nvSpPr>
                <p:cNvPr id="28" name="TextBox 27"/>
                <p:cNvSpPr txBox="1"/>
                <p:nvPr/>
              </p:nvSpPr>
              <p:spPr>
                <a:xfrm rot="20580000">
                  <a:off x="2531555" y="3720802"/>
                  <a:ext cx="470979" cy="16185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Si diode</a:t>
                  </a:r>
                </a:p>
              </p:txBody>
            </p:sp>
            <p:cxnSp>
              <p:nvCxnSpPr>
                <p:cNvPr id="29" name="Straight Arrow Connector 60"/>
                <p:cNvCxnSpPr/>
                <p:nvPr/>
              </p:nvCxnSpPr>
              <p:spPr>
                <a:xfrm rot="16200000" flipV="1">
                  <a:off x="3209357" y="3398783"/>
                  <a:ext cx="100636" cy="36000"/>
                </a:xfrm>
                <a:prstGeom prst="straightConnector1">
                  <a:avLst/>
                </a:prstGeom>
                <a:ln w="34925">
                  <a:solidFill>
                    <a:srgbClr val="FF0000"/>
                  </a:solidFill>
                  <a:tailEnd type="stealth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0" name="TextBox 29"/>
                <p:cNvSpPr txBox="1"/>
                <p:nvPr/>
              </p:nvSpPr>
              <p:spPr>
                <a:xfrm rot="20604011">
                  <a:off x="2826153" y="3386036"/>
                  <a:ext cx="1199440" cy="1904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ko-KR" sz="2400" b="1">
                      <a:solidFill>
                        <a:srgbClr val="FF0000"/>
                      </a:solidFill>
                      <a:latin typeface="Arial" pitchFamily="34" charset="0"/>
                      <a:cs typeface="Arial" pitchFamily="34" charset="0"/>
                    </a:rPr>
                    <a:t>Mg interconnect</a:t>
                  </a:r>
                  <a:endParaRPr lang="en-US" sz="2400" b="1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endParaRPr>
                </a:p>
              </p:txBody>
            </p:sp>
            <p:cxnSp>
              <p:nvCxnSpPr>
                <p:cNvPr id="31" name="직선 연결선 74"/>
                <p:cNvCxnSpPr/>
                <p:nvPr/>
              </p:nvCxnSpPr>
              <p:spPr>
                <a:xfrm>
                  <a:off x="1305397" y="2451732"/>
                  <a:ext cx="228600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2" name="TextBox 31"/>
                <p:cNvSpPr txBox="1"/>
                <p:nvPr/>
              </p:nvSpPr>
              <p:spPr>
                <a:xfrm>
                  <a:off x="1524408" y="2360613"/>
                  <a:ext cx="308912" cy="16185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2400" b="1">
                      <a:latin typeface="Arial" pitchFamily="34" charset="0"/>
                      <a:cs typeface="Arial" pitchFamily="34" charset="0"/>
                    </a:rPr>
                    <a:t>2mm</a:t>
                  </a:r>
                </a:p>
              </p:txBody>
            </p:sp>
            <p:cxnSp>
              <p:nvCxnSpPr>
                <p:cNvPr id="33" name="Straight Arrow Connector 60"/>
                <p:cNvCxnSpPr/>
                <p:nvPr/>
              </p:nvCxnSpPr>
              <p:spPr>
                <a:xfrm rot="16200000" flipV="1">
                  <a:off x="2659889" y="3701949"/>
                  <a:ext cx="100636" cy="36000"/>
                </a:xfrm>
                <a:prstGeom prst="straightConnector1">
                  <a:avLst/>
                </a:prstGeom>
                <a:ln w="34925">
                  <a:solidFill>
                    <a:srgbClr val="FF0000"/>
                  </a:solidFill>
                  <a:tailEnd type="stealth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Straight Arrow Connector 60"/>
                <p:cNvCxnSpPr/>
                <p:nvPr/>
              </p:nvCxnSpPr>
              <p:spPr>
                <a:xfrm rot="16200000" flipV="1">
                  <a:off x="2261615" y="3970282"/>
                  <a:ext cx="100636" cy="36000"/>
                </a:xfrm>
                <a:prstGeom prst="straightConnector1">
                  <a:avLst/>
                </a:prstGeom>
                <a:ln w="34925">
                  <a:solidFill>
                    <a:srgbClr val="FF0000"/>
                  </a:solidFill>
                  <a:tailEnd type="stealth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Straight Arrow Connector 60"/>
                <p:cNvCxnSpPr/>
                <p:nvPr/>
              </p:nvCxnSpPr>
              <p:spPr>
                <a:xfrm>
                  <a:off x="3066866" y="2524488"/>
                  <a:ext cx="97912" cy="62536"/>
                </a:xfrm>
                <a:prstGeom prst="straightConnector1">
                  <a:avLst/>
                </a:prstGeom>
                <a:ln w="34925">
                  <a:solidFill>
                    <a:srgbClr val="FF0000"/>
                  </a:solidFill>
                  <a:tailEnd type="stealth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Straight Arrow Connector 60"/>
                <p:cNvCxnSpPr/>
                <p:nvPr/>
              </p:nvCxnSpPr>
              <p:spPr>
                <a:xfrm rot="5400000" flipV="1">
                  <a:off x="1676390" y="2917069"/>
                  <a:ext cx="100636" cy="36000"/>
                </a:xfrm>
                <a:prstGeom prst="straightConnector1">
                  <a:avLst/>
                </a:prstGeom>
                <a:ln w="34925">
                  <a:solidFill>
                    <a:srgbClr val="FF0000"/>
                  </a:solidFill>
                  <a:tailEnd type="stealth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Arrow Connector 60"/>
                <p:cNvCxnSpPr/>
                <p:nvPr/>
              </p:nvCxnSpPr>
              <p:spPr>
                <a:xfrm rot="16200000" flipH="1">
                  <a:off x="2219813" y="2788760"/>
                  <a:ext cx="333995" cy="119060"/>
                </a:xfrm>
                <a:prstGeom prst="straightConnector1">
                  <a:avLst/>
                </a:prstGeom>
                <a:ln w="34925">
                  <a:solidFill>
                    <a:srgbClr val="FF0000"/>
                  </a:solidFill>
                  <a:tailEnd type="stealth" w="lg" len="lg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7" name="TextBox 6"/>
              <p:cNvSpPr txBox="1"/>
              <p:nvPr/>
            </p:nvSpPr>
            <p:spPr>
              <a:xfrm rot="20580000">
                <a:off x="4601742" y="3816001"/>
                <a:ext cx="367150" cy="2429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400" b="1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silk</a:t>
                </a:r>
              </a:p>
            </p:txBody>
          </p:sp>
        </p:grpSp>
        <p:cxnSp>
          <p:nvCxnSpPr>
            <p:cNvPr id="8" name="Straight Arrow Connector 60"/>
            <p:cNvCxnSpPr/>
            <p:nvPr/>
          </p:nvCxnSpPr>
          <p:spPr>
            <a:xfrm rot="16200000" flipV="1">
              <a:off x="4647911" y="3764378"/>
              <a:ext cx="148755" cy="55471"/>
            </a:xfrm>
            <a:prstGeom prst="straightConnector1">
              <a:avLst/>
            </a:prstGeom>
            <a:ln w="34925">
              <a:solidFill>
                <a:srgbClr val="FF0000"/>
              </a:solidFill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Group 67"/>
          <p:cNvGrpSpPr>
            <a:grpSpLocks noChangeAspect="1"/>
          </p:cNvGrpSpPr>
          <p:nvPr/>
        </p:nvGrpSpPr>
        <p:grpSpPr>
          <a:xfrm>
            <a:off x="4211960" y="3749541"/>
            <a:ext cx="4299261" cy="2337460"/>
            <a:chOff x="4777533" y="4284651"/>
            <a:chExt cx="4032360" cy="2192349"/>
          </a:xfrm>
        </p:grpSpPr>
        <p:grpSp>
          <p:nvGrpSpPr>
            <p:cNvPr id="61" name="Group 60"/>
            <p:cNvGrpSpPr>
              <a:grpSpLocks noChangeAspect="1"/>
            </p:cNvGrpSpPr>
            <p:nvPr/>
          </p:nvGrpSpPr>
          <p:grpSpPr>
            <a:xfrm>
              <a:off x="5522998" y="4284651"/>
              <a:ext cx="3286895" cy="2192349"/>
              <a:chOff x="4536734" y="4561745"/>
              <a:chExt cx="2032609" cy="1355744"/>
            </a:xfrm>
          </p:grpSpPr>
          <p:pic>
            <p:nvPicPr>
              <p:cNvPr id="10" name="Picture 9" descr="dissolution04.jpg"/>
              <p:cNvPicPr>
                <a:picLocks noChangeAspect="1"/>
              </p:cNvPicPr>
              <p:nvPr/>
            </p:nvPicPr>
            <p:blipFill>
              <a:blip r:embed="rId4" cstate="print">
                <a:lum bright="-10000" contrast="20000"/>
              </a:blip>
              <a:srcRect l="6140" r="14044" b="378"/>
              <a:stretch>
                <a:fillRect/>
              </a:stretch>
            </p:blipFill>
            <p:spPr>
              <a:xfrm rot="5400000">
                <a:off x="4790403" y="4308076"/>
                <a:ext cx="1355744" cy="186308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sp>
            <p:nvSpPr>
              <p:cNvPr id="14" name="TextBox 13"/>
              <p:cNvSpPr txBox="1"/>
              <p:nvPr/>
            </p:nvSpPr>
            <p:spPr>
              <a:xfrm>
                <a:off x="5837322" y="5638017"/>
                <a:ext cx="732021" cy="227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sz="2400" b="1">
                    <a:latin typeface="Arial" pitchFamily="34" charset="0"/>
                    <a:cs typeface="Arial" pitchFamily="34" charset="0"/>
                  </a:rPr>
                  <a:t>5 min</a:t>
                </a:r>
                <a:endParaRPr lang="ko-KR" altLang="en-US" sz="2400" b="1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17" name="Line 129"/>
            <p:cNvSpPr>
              <a:spLocks noChangeAspect="1" noChangeShapeType="1"/>
            </p:cNvSpPr>
            <p:nvPr/>
          </p:nvSpPr>
          <p:spPr bwMode="auto">
            <a:xfrm rot="10800000" flipV="1">
              <a:off x="4777533" y="5378046"/>
              <a:ext cx="282560" cy="1"/>
            </a:xfrm>
            <a:prstGeom prst="line">
              <a:avLst/>
            </a:prstGeom>
            <a:noFill/>
            <a:ln w="34925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/>
            <a:lstStyle/>
            <a:p>
              <a:r>
                <a:rPr lang="en-US" altLang="ko-KR" sz="2400" b="1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</a:t>
              </a:r>
              <a:endParaRPr lang="ko-KR" altLang="en-US" sz="2400" b="1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7" name="Group 66"/>
          <p:cNvGrpSpPr>
            <a:grpSpLocks noChangeAspect="1"/>
          </p:cNvGrpSpPr>
          <p:nvPr/>
        </p:nvGrpSpPr>
        <p:grpSpPr>
          <a:xfrm>
            <a:off x="5075850" y="1018372"/>
            <a:ext cx="3522420" cy="2693889"/>
            <a:chOff x="533400" y="4284656"/>
            <a:chExt cx="3303746" cy="2526650"/>
          </a:xfrm>
        </p:grpSpPr>
        <p:grpSp>
          <p:nvGrpSpPr>
            <p:cNvPr id="60" name="Group 59"/>
            <p:cNvGrpSpPr>
              <a:grpSpLocks noChangeAspect="1"/>
            </p:cNvGrpSpPr>
            <p:nvPr/>
          </p:nvGrpSpPr>
          <p:grpSpPr>
            <a:xfrm>
              <a:off x="533400" y="4284656"/>
              <a:ext cx="3303746" cy="2192344"/>
              <a:chOff x="2602102" y="4560383"/>
              <a:chExt cx="2043030" cy="1355741"/>
            </a:xfrm>
          </p:grpSpPr>
          <p:pic>
            <p:nvPicPr>
              <p:cNvPr id="9" name="Picture 8" descr="dissolution03.jpg"/>
              <p:cNvPicPr>
                <a:picLocks noChangeAspect="1"/>
              </p:cNvPicPr>
              <p:nvPr/>
            </p:nvPicPr>
            <p:blipFill>
              <a:blip r:embed="rId5" cstate="print">
                <a:lum bright="-10000" contrast="20000"/>
              </a:blip>
              <a:srcRect l="11648" r="9388" b="1494"/>
              <a:stretch>
                <a:fillRect/>
              </a:stretch>
            </p:blipFill>
            <p:spPr>
              <a:xfrm rot="5400000">
                <a:off x="2855879" y="4306606"/>
                <a:ext cx="1355741" cy="1863295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sp>
            <p:nvSpPr>
              <p:cNvPr id="15" name="TextBox 14"/>
              <p:cNvSpPr txBox="1"/>
              <p:nvPr/>
            </p:nvSpPr>
            <p:spPr>
              <a:xfrm>
                <a:off x="3862698" y="5654809"/>
                <a:ext cx="782434" cy="227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sz="2400" b="1">
                    <a:latin typeface="Arial" pitchFamily="34" charset="0"/>
                    <a:cs typeface="Arial" pitchFamily="34" charset="0"/>
                  </a:rPr>
                  <a:t>3 min</a:t>
                </a:r>
                <a:endParaRPr lang="ko-KR" altLang="en-US" sz="2400" b="1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21" name="Line 129"/>
            <p:cNvSpPr>
              <a:spLocks noChangeAspect="1" noChangeShapeType="1"/>
            </p:cNvSpPr>
            <p:nvPr/>
          </p:nvSpPr>
          <p:spPr bwMode="auto">
            <a:xfrm rot="5400000" flipV="1">
              <a:off x="1934282" y="6670025"/>
              <a:ext cx="282560" cy="1"/>
            </a:xfrm>
            <a:prstGeom prst="line">
              <a:avLst/>
            </a:prstGeom>
            <a:noFill/>
            <a:ln w="34925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/>
            <a:lstStyle/>
            <a:p>
              <a:r>
                <a:rPr lang="en-US" altLang="ko-KR" sz="2400" b="1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</a:t>
              </a:r>
              <a:endParaRPr lang="ko-KR" altLang="en-US" sz="2400" b="1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Group 61"/>
          <p:cNvGrpSpPr>
            <a:grpSpLocks noChangeAspect="1"/>
          </p:cNvGrpSpPr>
          <p:nvPr/>
        </p:nvGrpSpPr>
        <p:grpSpPr>
          <a:xfrm>
            <a:off x="583518" y="3723258"/>
            <a:ext cx="3277554" cy="2367492"/>
            <a:chOff x="6472588" y="4542966"/>
            <a:chExt cx="1901006" cy="1373163"/>
          </a:xfrm>
        </p:grpSpPr>
        <p:pic>
          <p:nvPicPr>
            <p:cNvPr id="11" name="Picture 10" descr="dissolution05.jpg"/>
            <p:cNvPicPr>
              <a:picLocks noChangeAspect="1"/>
            </p:cNvPicPr>
            <p:nvPr/>
          </p:nvPicPr>
          <p:blipFill>
            <a:blip r:embed="rId6" cstate="print">
              <a:lum bright="-10000" contrast="20000"/>
            </a:blip>
            <a:srcRect r="25218" b="1493"/>
            <a:stretch>
              <a:fillRect/>
            </a:stretch>
          </p:blipFill>
          <p:spPr>
            <a:xfrm rot="5400000">
              <a:off x="6726363" y="4306608"/>
              <a:ext cx="1355746" cy="186329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6" name="TextBox 15"/>
            <p:cNvSpPr txBox="1"/>
            <p:nvPr/>
          </p:nvSpPr>
          <p:spPr>
            <a:xfrm>
              <a:off x="7641573" y="5609164"/>
              <a:ext cx="732021" cy="227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400" b="1">
                  <a:latin typeface="Arial" pitchFamily="34" charset="0"/>
                  <a:cs typeface="Arial" pitchFamily="34" charset="0"/>
                </a:rPr>
                <a:t>10 min</a:t>
              </a:r>
              <a:endParaRPr lang="ko-KR" altLang="en-US" sz="24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607746" y="4542966"/>
              <a:ext cx="663950" cy="2275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>
                  <a:latin typeface="Arial" pitchFamily="34" charset="0"/>
                  <a:cs typeface="Arial" pitchFamily="34" charset="0"/>
                </a:rPr>
                <a:t>In water</a:t>
              </a:r>
            </a:p>
          </p:txBody>
        </p:sp>
      </p:grpSp>
      <p:grpSp>
        <p:nvGrpSpPr>
          <p:cNvPr id="66" name="Group 65"/>
          <p:cNvGrpSpPr>
            <a:grpSpLocks noChangeAspect="1"/>
          </p:cNvGrpSpPr>
          <p:nvPr/>
        </p:nvGrpSpPr>
        <p:grpSpPr>
          <a:xfrm>
            <a:off x="609799" y="980728"/>
            <a:ext cx="3890193" cy="2368624"/>
            <a:chOff x="609800" y="1621133"/>
            <a:chExt cx="3648691" cy="2221578"/>
          </a:xfrm>
        </p:grpSpPr>
        <p:grpSp>
          <p:nvGrpSpPr>
            <p:cNvPr id="59" name="Group 58"/>
            <p:cNvGrpSpPr>
              <a:grpSpLocks noChangeAspect="1"/>
            </p:cNvGrpSpPr>
            <p:nvPr/>
          </p:nvGrpSpPr>
          <p:grpSpPr>
            <a:xfrm>
              <a:off x="609800" y="1621133"/>
              <a:ext cx="3259297" cy="2221578"/>
              <a:chOff x="659243" y="4541056"/>
              <a:chExt cx="2015542" cy="1373819"/>
            </a:xfrm>
          </p:grpSpPr>
          <p:pic>
            <p:nvPicPr>
              <p:cNvPr id="12" name="Picture 11" descr="dissolution00.jpg"/>
              <p:cNvPicPr>
                <a:picLocks noChangeAspect="1"/>
              </p:cNvPicPr>
              <p:nvPr/>
            </p:nvPicPr>
            <p:blipFill>
              <a:blip r:embed="rId7" cstate="print"/>
              <a:srcRect t="9463"/>
              <a:stretch>
                <a:fillRect/>
              </a:stretch>
            </p:blipFill>
            <p:spPr>
              <a:xfrm>
                <a:off x="659243" y="4559132"/>
                <a:ext cx="1863085" cy="1355743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sp>
            <p:nvSpPr>
              <p:cNvPr id="13" name="TextBox 12"/>
              <p:cNvSpPr txBox="1"/>
              <p:nvPr/>
            </p:nvSpPr>
            <p:spPr>
              <a:xfrm>
                <a:off x="1942764" y="5640139"/>
                <a:ext cx="732021" cy="227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sz="2400" b="1">
                    <a:latin typeface="Arial" pitchFamily="34" charset="0"/>
                    <a:cs typeface="Arial" pitchFamily="34" charset="0"/>
                  </a:rPr>
                  <a:t>0 min</a:t>
                </a:r>
                <a:endParaRPr lang="ko-KR" altLang="en-US" sz="2400" b="1">
                  <a:latin typeface="Arial" pitchFamily="34" charset="0"/>
                  <a:cs typeface="Arial" pitchFamily="34" charset="0"/>
                </a:endParaRPr>
              </a:p>
            </p:txBody>
          </p:sp>
          <p:cxnSp>
            <p:nvCxnSpPr>
              <p:cNvPr id="18" name="직선 연결선 74"/>
              <p:cNvCxnSpPr/>
              <p:nvPr/>
            </p:nvCxnSpPr>
            <p:spPr>
              <a:xfrm>
                <a:off x="1709119" y="4669210"/>
                <a:ext cx="36601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>
                <a:off x="2058019" y="4541056"/>
                <a:ext cx="437154" cy="2275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400" b="1">
                    <a:latin typeface="Arial" pitchFamily="34" charset="0"/>
                    <a:cs typeface="Arial" pitchFamily="34" charset="0"/>
                  </a:rPr>
                  <a:t>1 cm</a:t>
                </a:r>
              </a:p>
            </p:txBody>
          </p:sp>
        </p:grpSp>
        <p:sp>
          <p:nvSpPr>
            <p:cNvPr id="20" name="Line 129"/>
            <p:cNvSpPr>
              <a:spLocks noChangeAspect="1" noChangeShapeType="1"/>
            </p:cNvSpPr>
            <p:nvPr/>
          </p:nvSpPr>
          <p:spPr bwMode="auto">
            <a:xfrm flipV="1">
              <a:off x="3975931" y="2669345"/>
              <a:ext cx="282560" cy="1"/>
            </a:xfrm>
            <a:prstGeom prst="line">
              <a:avLst/>
            </a:prstGeom>
            <a:noFill/>
            <a:ln w="34925" cap="flat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/>
            <a:lstStyle/>
            <a:p>
              <a:r>
                <a:rPr lang="en-US" altLang="ko-KR" sz="2400" b="1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</a:t>
              </a:r>
              <a:endParaRPr lang="ko-KR" altLang="en-US" sz="2400" b="1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5508104" y="6029720"/>
            <a:ext cx="279114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Science</a:t>
            </a:r>
            <a:r>
              <a:rPr lang="en-US" sz="1400"/>
              <a:t>, 2012, 28, 1640 (</a:t>
            </a:r>
            <a:r>
              <a:rPr lang="en-US" sz="1400" b="1"/>
              <a:t>Cover</a:t>
            </a:r>
            <a:r>
              <a:rPr lang="en-US" sz="1400"/>
              <a:t>)</a:t>
            </a: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EF82902C-7AA9-B245-B20E-CD39811F3BCB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System Level Device</a:t>
            </a:r>
          </a:p>
        </p:txBody>
      </p:sp>
    </p:spTree>
    <p:extLst>
      <p:ext uri="{BB962C8B-B14F-4D97-AF65-F5344CB8AC3E}">
        <p14:creationId xmlns:p14="http://schemas.microsoft.com/office/powerpoint/2010/main" val="408605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D604DC3-E9A9-7542-BA4D-E915E205483A}"/>
              </a:ext>
            </a:extLst>
          </p:cNvPr>
          <p:cNvSpPr/>
          <p:nvPr/>
        </p:nvSpPr>
        <p:spPr>
          <a:xfrm>
            <a:off x="4939359" y="6003828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37" y="4077072"/>
            <a:ext cx="3121626" cy="225990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64608" y="6332324"/>
            <a:ext cx="19143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Nature</a:t>
            </a:r>
            <a:r>
              <a:rPr lang="en-US" sz="1400"/>
              <a:t>, 2016, 530, 71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032789"/>
            <a:ext cx="8512449" cy="236905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276951" y="3157061"/>
            <a:ext cx="227472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Nat. Mater.</a:t>
            </a:r>
            <a:r>
              <a:rPr lang="en-US" sz="1400"/>
              <a:t> 15, 782 (2016)</a:t>
            </a:r>
          </a:p>
        </p:txBody>
      </p:sp>
      <p:sp>
        <p:nvSpPr>
          <p:cNvPr id="14" name="직사각형 168"/>
          <p:cNvSpPr/>
          <p:nvPr/>
        </p:nvSpPr>
        <p:spPr>
          <a:xfrm>
            <a:off x="296753" y="3779438"/>
            <a:ext cx="2216995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Brain monitor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8" name="직사각형 168"/>
          <p:cNvSpPr/>
          <p:nvPr/>
        </p:nvSpPr>
        <p:spPr>
          <a:xfrm>
            <a:off x="117848" y="692696"/>
            <a:ext cx="4608512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Cerebral cortex spatiotemporal mapping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5483829-4D8A-7448-ABA1-26FB5FB7B8B6}"/>
              </a:ext>
            </a:extLst>
          </p:cNvPr>
          <p:cNvSpPr txBox="1">
            <a:spLocks/>
          </p:cNvSpPr>
          <p:nvPr/>
        </p:nvSpPr>
        <p:spPr>
          <a:xfrm>
            <a:off x="-72008" y="162286"/>
            <a:ext cx="9396536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Transient implantable devices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A478DAA-9908-584C-9997-70671479F89E}"/>
              </a:ext>
            </a:extLst>
          </p:cNvPr>
          <p:cNvGrpSpPr>
            <a:grpSpLocks noChangeAspect="1"/>
          </p:cNvGrpSpPr>
          <p:nvPr/>
        </p:nvGrpSpPr>
        <p:grpSpPr>
          <a:xfrm>
            <a:off x="3418379" y="3741002"/>
            <a:ext cx="2967027" cy="2815753"/>
            <a:chOff x="2471586" y="3291388"/>
            <a:chExt cx="2801247" cy="2600325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3C61134-57F8-0B4C-BAE5-06A63F98FD9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5129" t="25069" r="40519" b="7349"/>
            <a:stretch/>
          </p:blipFill>
          <p:spPr>
            <a:xfrm>
              <a:off x="2542332" y="3291388"/>
              <a:ext cx="2730501" cy="2600325"/>
            </a:xfrm>
            <a:prstGeom prst="rect">
              <a:avLst/>
            </a:prstGeom>
          </p:spPr>
        </p:pic>
        <p:graphicFrame>
          <p:nvGraphicFramePr>
            <p:cNvPr id="17" name="Object 16">
              <a:extLst>
                <a:ext uri="{FF2B5EF4-FFF2-40B4-BE49-F238E27FC236}">
                  <a16:creationId xmlns:a16="http://schemas.microsoft.com/office/drawing/2014/main" id="{3834FF0A-516E-4F4A-90FA-08D848882E15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471586" y="3538758"/>
            <a:ext cx="1618231" cy="75000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6" imgW="4023360" imgH="3108960" progId="Origin50.Graph">
                    <p:embed/>
                  </p:oleObj>
                </mc:Choice>
                <mc:Fallback>
                  <p:oleObj name="Graph" r:id="rId6" imgW="4023360" imgH="3108960" progId="Origin50.Graph">
                    <p:embed/>
                    <p:pic>
                      <p:nvPicPr>
                        <p:cNvPr id="17" name="Object 16">
                          <a:extLst>
                            <a:ext uri="{FF2B5EF4-FFF2-40B4-BE49-F238E27FC236}">
                              <a16:creationId xmlns:a16="http://schemas.microsoft.com/office/drawing/2014/main" id="{3834FF0A-516E-4F4A-90FA-08D848882E15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471586" y="3538758"/>
                          <a:ext cx="1618231" cy="750006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67CA65B-DFDC-524B-9451-E6F4FF06DDB4}"/>
                </a:ext>
              </a:extLst>
            </p:cNvPr>
            <p:cNvSpPr/>
            <p:nvPr/>
          </p:nvSpPr>
          <p:spPr>
            <a:xfrm rot="714794">
              <a:off x="2672685" y="4264959"/>
              <a:ext cx="810955" cy="1199602"/>
            </a:xfrm>
            <a:prstGeom prst="rect">
              <a:avLst/>
            </a:prstGeom>
            <a:blipFill dpi="0" rotWithShape="1">
              <a:blip r:embed="rId8">
                <a:alphaModFix amt="66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B9C146C-7F61-3346-B44A-A660CCEC3556}"/>
              </a:ext>
            </a:extLst>
          </p:cNvPr>
          <p:cNvGrpSpPr/>
          <p:nvPr/>
        </p:nvGrpSpPr>
        <p:grpSpPr>
          <a:xfrm>
            <a:off x="6680483" y="3565692"/>
            <a:ext cx="2401374" cy="3103668"/>
            <a:chOff x="5912997" y="1196752"/>
            <a:chExt cx="2401374" cy="3103668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B6A041BB-97A8-C340-A90C-7DCC6F174FBF}"/>
                </a:ext>
              </a:extLst>
            </p:cNvPr>
            <p:cNvGrpSpPr/>
            <p:nvPr/>
          </p:nvGrpSpPr>
          <p:grpSpPr>
            <a:xfrm>
              <a:off x="5912997" y="1196752"/>
              <a:ext cx="2394241" cy="1758130"/>
              <a:chOff x="7797307" y="477626"/>
              <a:chExt cx="3006733" cy="2207892"/>
            </a:xfrm>
          </p:grpSpPr>
          <p:graphicFrame>
            <p:nvGraphicFramePr>
              <p:cNvPr id="52" name="Object 51">
                <a:extLst>
                  <a:ext uri="{FF2B5EF4-FFF2-40B4-BE49-F238E27FC236}">
                    <a16:creationId xmlns:a16="http://schemas.microsoft.com/office/drawing/2014/main" id="{C5CBE669-182B-E246-B4BB-987DB7DAEAE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7991311" y="512146"/>
              <a:ext cx="2812729" cy="217337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9" imgW="4023360" imgH="3108960" progId="Origin50.Graph">
                      <p:embed/>
                    </p:oleObj>
                  </mc:Choice>
                  <mc:Fallback>
                    <p:oleObj name="Graph" r:id="rId9" imgW="4023360" imgH="3108960" progId="Origin50.Graph">
                      <p:embed/>
                      <p:pic>
                        <p:nvPicPr>
                          <p:cNvPr id="52" name="Object 51">
                            <a:extLst>
                              <a:ext uri="{FF2B5EF4-FFF2-40B4-BE49-F238E27FC236}">
                                <a16:creationId xmlns:a16="http://schemas.microsoft.com/office/drawing/2014/main" id="{C5CBE669-182B-E246-B4BB-987DB7DAEAE2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0"/>
                          <a:stretch>
                            <a:fillRect/>
                          </a:stretch>
                        </p:blipFill>
                        <p:spPr>
                          <a:xfrm>
                            <a:off x="7991311" y="512146"/>
                            <a:ext cx="2812729" cy="2173372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33C945CC-8A19-1C4B-A86B-A9E97CBC1156}"/>
                  </a:ext>
                </a:extLst>
              </p:cNvPr>
              <p:cNvSpPr txBox="1"/>
              <p:nvPr/>
            </p:nvSpPr>
            <p:spPr>
              <a:xfrm>
                <a:off x="8487091" y="477626"/>
                <a:ext cx="530580" cy="3734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3.5</a:t>
                </a: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A61E8DF1-3230-D142-95A1-6FC10717F95D}"/>
                  </a:ext>
                </a:extLst>
              </p:cNvPr>
              <p:cNvSpPr txBox="1"/>
              <p:nvPr/>
            </p:nvSpPr>
            <p:spPr>
              <a:xfrm>
                <a:off x="8960799" y="477629"/>
                <a:ext cx="530580" cy="3734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4.0</a:t>
                </a:r>
              </a:p>
            </p:txBody>
          </p: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822F1B5A-9082-F24D-A89A-5F4CB754673A}"/>
                  </a:ext>
                </a:extLst>
              </p:cNvPr>
              <p:cNvSpPr txBox="1"/>
              <p:nvPr/>
            </p:nvSpPr>
            <p:spPr>
              <a:xfrm>
                <a:off x="9442765" y="477629"/>
                <a:ext cx="530580" cy="3734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4.5</a:t>
                </a:r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031FC5F9-D472-264E-BC35-96A5AC453738}"/>
                  </a:ext>
                </a:extLst>
              </p:cNvPr>
              <p:cNvSpPr txBox="1"/>
              <p:nvPr/>
            </p:nvSpPr>
            <p:spPr>
              <a:xfrm>
                <a:off x="9923459" y="477629"/>
                <a:ext cx="530580" cy="3734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5.0</a:t>
                </a:r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90D653ED-2191-024A-A7BC-5E3104D49024}"/>
                  </a:ext>
                </a:extLst>
              </p:cNvPr>
              <p:cNvSpPr txBox="1"/>
              <p:nvPr/>
            </p:nvSpPr>
            <p:spPr>
              <a:xfrm>
                <a:off x="8014068" y="678416"/>
                <a:ext cx="574349" cy="373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0.9</a:t>
                </a:r>
              </a:p>
            </p:txBody>
          </p:sp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13573D89-1F4C-234B-902E-2208ADAEE7C6}"/>
                  </a:ext>
                </a:extLst>
              </p:cNvPr>
              <p:cNvSpPr txBox="1"/>
              <p:nvPr/>
            </p:nvSpPr>
            <p:spPr>
              <a:xfrm>
                <a:off x="8014068" y="998421"/>
                <a:ext cx="574349" cy="373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0.6</a:t>
                </a:r>
              </a:p>
            </p:txBody>
          </p:sp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967973A0-70D5-3243-B4C8-3E69D000DE34}"/>
                  </a:ext>
                </a:extLst>
              </p:cNvPr>
              <p:cNvSpPr txBox="1"/>
              <p:nvPr/>
            </p:nvSpPr>
            <p:spPr>
              <a:xfrm>
                <a:off x="8014068" y="1307203"/>
                <a:ext cx="574349" cy="373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0.3</a:t>
                </a:r>
              </a:p>
            </p:txBody>
          </p:sp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C5B882B2-0DFF-ED4E-9DB3-38B0076CB42D}"/>
                  </a:ext>
                </a:extLst>
              </p:cNvPr>
              <p:cNvSpPr txBox="1"/>
              <p:nvPr/>
            </p:nvSpPr>
            <p:spPr>
              <a:xfrm>
                <a:off x="8014068" y="1611120"/>
                <a:ext cx="574349" cy="373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0.0</a:t>
                </a:r>
              </a:p>
            </p:txBody>
          </p:sp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C3A507C7-3A88-7C4B-9601-72923C39529D}"/>
                  </a:ext>
                </a:extLst>
              </p:cNvPr>
              <p:cNvSpPr txBox="1"/>
              <p:nvPr/>
            </p:nvSpPr>
            <p:spPr>
              <a:xfrm>
                <a:off x="8014068" y="1931813"/>
                <a:ext cx="588941" cy="373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-0.3</a:t>
                </a:r>
              </a:p>
            </p:txBody>
          </p:sp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2159C64E-A31B-B243-8EC4-1CB49990517A}"/>
                  </a:ext>
                </a:extLst>
              </p:cNvPr>
              <p:cNvSpPr txBox="1"/>
              <p:nvPr/>
            </p:nvSpPr>
            <p:spPr>
              <a:xfrm>
                <a:off x="10056740" y="718487"/>
                <a:ext cx="477085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>
                    <a:solidFill>
                      <a:srgbClr val="1E00FE"/>
                    </a:solidFill>
                  </a:rPr>
                  <a:t>Zn</a:t>
                </a:r>
              </a:p>
            </p:txBody>
          </p:sp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2388A60C-91A9-B64B-A9A2-D7E4F0D2EDB4}"/>
                  </a:ext>
                </a:extLst>
              </p:cNvPr>
              <p:cNvSpPr txBox="1"/>
              <p:nvPr/>
            </p:nvSpPr>
            <p:spPr>
              <a:xfrm rot="10800000">
                <a:off x="7797307" y="900515"/>
                <a:ext cx="513558" cy="1197818"/>
              </a:xfrm>
              <a:prstGeom prst="rect">
                <a:avLst/>
              </a:prstGeom>
              <a:noFill/>
            </p:spPr>
            <p:txBody>
              <a:bodyPr vert="eaVert" wrap="none" rtlCol="0">
                <a:spAutoFit/>
              </a:bodyPr>
              <a:lstStyle/>
              <a:p>
                <a:r>
                  <a:rPr lang="en-US" sz="1000" b="1"/>
                  <a:t>Voltage (mV)</a:t>
                </a: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4D62F7D-ADD7-5945-8ECB-33BECDD97796}"/>
                </a:ext>
              </a:extLst>
            </p:cNvPr>
            <p:cNvGrpSpPr/>
            <p:nvPr/>
          </p:nvGrpSpPr>
          <p:grpSpPr>
            <a:xfrm>
              <a:off x="5922529" y="2463669"/>
              <a:ext cx="2391842" cy="1836751"/>
              <a:chOff x="7804022" y="2099298"/>
              <a:chExt cx="3003721" cy="2306624"/>
            </a:xfrm>
          </p:grpSpPr>
          <p:graphicFrame>
            <p:nvGraphicFramePr>
              <p:cNvPr id="39" name="Object 38">
                <a:extLst>
                  <a:ext uri="{FF2B5EF4-FFF2-40B4-BE49-F238E27FC236}">
                    <a16:creationId xmlns:a16="http://schemas.microsoft.com/office/drawing/2014/main" id="{130322F3-AE08-094D-9CED-32C8AD1B3909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7981662" y="2099298"/>
              <a:ext cx="2826081" cy="216766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11" imgW="4023360" imgH="3108960" progId="Origin50.Graph">
                      <p:embed/>
                    </p:oleObj>
                  </mc:Choice>
                  <mc:Fallback>
                    <p:oleObj name="Graph" r:id="rId11" imgW="4023360" imgH="3108960" progId="Origin50.Graph">
                      <p:embed/>
                      <p:pic>
                        <p:nvPicPr>
                          <p:cNvPr id="39" name="Object 38">
                            <a:extLst>
                              <a:ext uri="{FF2B5EF4-FFF2-40B4-BE49-F238E27FC236}">
                                <a16:creationId xmlns:a16="http://schemas.microsoft.com/office/drawing/2014/main" id="{130322F3-AE08-094D-9CED-32C8AD1B3909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7981662" y="2099298"/>
                            <a:ext cx="2826081" cy="216766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7F037CFD-FA78-1843-B520-62C467257A80}"/>
                  </a:ext>
                </a:extLst>
              </p:cNvPr>
              <p:cNvSpPr txBox="1"/>
              <p:nvPr/>
            </p:nvSpPr>
            <p:spPr>
              <a:xfrm>
                <a:off x="9126897" y="4032426"/>
                <a:ext cx="880734" cy="373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Time(s)</a:t>
                </a: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6F3BB9C7-BD0D-1F43-A6F1-EF9B65EE889D}"/>
                  </a:ext>
                </a:extLst>
              </p:cNvPr>
              <p:cNvSpPr txBox="1"/>
              <p:nvPr/>
            </p:nvSpPr>
            <p:spPr>
              <a:xfrm>
                <a:off x="8010482" y="2255576"/>
                <a:ext cx="618118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0.9 </a:t>
                </a:r>
              </a:p>
            </p:txBody>
          </p:sp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83EEBBC4-802D-954D-9E8E-3F71E3EE5952}"/>
                  </a:ext>
                </a:extLst>
              </p:cNvPr>
              <p:cNvSpPr txBox="1"/>
              <p:nvPr/>
            </p:nvSpPr>
            <p:spPr>
              <a:xfrm>
                <a:off x="8010482" y="2575582"/>
                <a:ext cx="574349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0.6</a:t>
                </a:r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D109EBBF-F0C1-8148-A940-2D583FADCE34}"/>
                  </a:ext>
                </a:extLst>
              </p:cNvPr>
              <p:cNvSpPr txBox="1"/>
              <p:nvPr/>
            </p:nvSpPr>
            <p:spPr>
              <a:xfrm>
                <a:off x="8010482" y="2874838"/>
                <a:ext cx="574349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0.3</a:t>
                </a:r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C5150358-C0EC-C444-B7BB-717B94644F54}"/>
                  </a:ext>
                </a:extLst>
              </p:cNvPr>
              <p:cNvSpPr txBox="1"/>
              <p:nvPr/>
            </p:nvSpPr>
            <p:spPr>
              <a:xfrm>
                <a:off x="8010482" y="3188280"/>
                <a:ext cx="574349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 0.0</a:t>
                </a:r>
              </a:p>
            </p:txBody>
          </p:sp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46D1D625-7103-1F41-A68E-C39CF370DDF2}"/>
                  </a:ext>
                </a:extLst>
              </p:cNvPr>
              <p:cNvSpPr txBox="1"/>
              <p:nvPr/>
            </p:nvSpPr>
            <p:spPr>
              <a:xfrm>
                <a:off x="8010482" y="3508971"/>
                <a:ext cx="588941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-0.3</a:t>
                </a:r>
              </a:p>
            </p:txBody>
          </p:sp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80970C6F-7A11-9749-855C-AF2C932E1EC4}"/>
                  </a:ext>
                </a:extLst>
              </p:cNvPr>
              <p:cNvSpPr txBox="1"/>
              <p:nvPr/>
            </p:nvSpPr>
            <p:spPr>
              <a:xfrm>
                <a:off x="9970479" y="2341859"/>
                <a:ext cx="550034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>
                    <a:solidFill>
                      <a:srgbClr val="FF0000"/>
                    </a:solidFill>
                  </a:rPr>
                  <a:t>Gel</a:t>
                </a:r>
              </a:p>
            </p:txBody>
          </p:sp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567CB2F9-4C17-2E48-8EB5-FA0E3CB5D056}"/>
                  </a:ext>
                </a:extLst>
              </p:cNvPr>
              <p:cNvSpPr txBox="1"/>
              <p:nvPr/>
            </p:nvSpPr>
            <p:spPr>
              <a:xfrm>
                <a:off x="8485843" y="3834117"/>
                <a:ext cx="530580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3.5</a:t>
                </a:r>
              </a:p>
            </p:txBody>
          </p:sp>
          <p:sp>
            <p:nvSpPr>
              <p:cNvPr id="48" name="TextBox 47">
                <a:extLst>
                  <a:ext uri="{FF2B5EF4-FFF2-40B4-BE49-F238E27FC236}">
                    <a16:creationId xmlns:a16="http://schemas.microsoft.com/office/drawing/2014/main" id="{3C89541D-FA8A-B148-9290-717B1BEC23EA}"/>
                  </a:ext>
                </a:extLst>
              </p:cNvPr>
              <p:cNvSpPr txBox="1"/>
              <p:nvPr/>
            </p:nvSpPr>
            <p:spPr>
              <a:xfrm>
                <a:off x="8959555" y="3834117"/>
                <a:ext cx="530580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4.0</a:t>
                </a:r>
              </a:p>
            </p:txBody>
          </p:sp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A0DE247F-2FF5-CB4A-A94A-CF2E96337B27}"/>
                  </a:ext>
                </a:extLst>
              </p:cNvPr>
              <p:cNvSpPr txBox="1"/>
              <p:nvPr/>
            </p:nvSpPr>
            <p:spPr>
              <a:xfrm>
                <a:off x="9441519" y="3834117"/>
                <a:ext cx="530580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4.5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F9FBB43F-307C-C548-81CD-6771F4D495DB}"/>
                  </a:ext>
                </a:extLst>
              </p:cNvPr>
              <p:cNvSpPr txBox="1"/>
              <p:nvPr/>
            </p:nvSpPr>
            <p:spPr>
              <a:xfrm>
                <a:off x="9922214" y="3834117"/>
                <a:ext cx="530580" cy="373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/>
                  <a:t>5.0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41C3FD95-CC82-AE42-8919-B7CE9BCB03C7}"/>
                  </a:ext>
                </a:extLst>
              </p:cNvPr>
              <p:cNvSpPr txBox="1"/>
              <p:nvPr/>
            </p:nvSpPr>
            <p:spPr>
              <a:xfrm rot="10800000">
                <a:off x="7804022" y="2498946"/>
                <a:ext cx="513558" cy="1197818"/>
              </a:xfrm>
              <a:prstGeom prst="rect">
                <a:avLst/>
              </a:prstGeom>
              <a:noFill/>
            </p:spPr>
            <p:txBody>
              <a:bodyPr vert="eaVert" wrap="none" rtlCol="0">
                <a:spAutoFit/>
              </a:bodyPr>
              <a:lstStyle/>
              <a:p>
                <a:r>
                  <a:rPr lang="en-US" sz="1000" b="1"/>
                  <a:t>Voltage (mV)</a:t>
                </a:r>
              </a:p>
            </p:txBody>
          </p:sp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751E5B6-5EE0-A14D-A487-C199AB8D110D}"/>
                </a:ext>
              </a:extLst>
            </p:cNvPr>
            <p:cNvSpPr txBox="1"/>
            <p:nvPr/>
          </p:nvSpPr>
          <p:spPr>
            <a:xfrm>
              <a:off x="6779034" y="2258213"/>
              <a:ext cx="343109" cy="2974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Q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DE8B43E-8244-334D-ADEC-9CF379A145E6}"/>
                </a:ext>
              </a:extLst>
            </p:cNvPr>
            <p:cNvSpPr txBox="1"/>
            <p:nvPr/>
          </p:nvSpPr>
          <p:spPr>
            <a:xfrm>
              <a:off x="6834653" y="1512675"/>
              <a:ext cx="343109" cy="297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R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EC00371-D40E-4242-A445-D8A95054BC1E}"/>
                </a:ext>
              </a:extLst>
            </p:cNvPr>
            <p:cNvSpPr txBox="1"/>
            <p:nvPr/>
          </p:nvSpPr>
          <p:spPr>
            <a:xfrm>
              <a:off x="7357644" y="2436415"/>
              <a:ext cx="343109" cy="297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S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0B26B13-F286-BD4A-B0A9-7900B820F721}"/>
                </a:ext>
              </a:extLst>
            </p:cNvPr>
            <p:cNvSpPr txBox="1"/>
            <p:nvPr/>
          </p:nvSpPr>
          <p:spPr>
            <a:xfrm>
              <a:off x="7489637" y="1776404"/>
              <a:ext cx="343109" cy="297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T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52F4A2D3-A72E-4740-AEDF-8F7A32C484B5}"/>
                </a:ext>
              </a:extLst>
            </p:cNvPr>
            <p:cNvCxnSpPr/>
            <p:nvPr/>
          </p:nvCxnSpPr>
          <p:spPr>
            <a:xfrm>
              <a:off x="7053920" y="1648512"/>
              <a:ext cx="15331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7E19086F-8BFA-B84F-B09B-7EBC528B42B2}"/>
                </a:ext>
              </a:extLst>
            </p:cNvPr>
            <p:cNvCxnSpPr/>
            <p:nvPr/>
          </p:nvCxnSpPr>
          <p:spPr>
            <a:xfrm>
              <a:off x="7024449" y="2412482"/>
              <a:ext cx="15331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DCDEE68C-C37C-B547-98BD-FE241F5DAC9E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421450" y="1941303"/>
              <a:ext cx="164232" cy="36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4073C43D-D1DD-C640-BE1F-2E171F86A2E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283897" y="2583303"/>
              <a:ext cx="164232" cy="36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6941270-E3AD-784E-B1B1-2326B05B56D4}"/>
                </a:ext>
              </a:extLst>
            </p:cNvPr>
            <p:cNvSpPr txBox="1"/>
            <p:nvPr/>
          </p:nvSpPr>
          <p:spPr>
            <a:xfrm>
              <a:off x="6773456" y="3484758"/>
              <a:ext cx="343109" cy="2974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Q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F45EC90F-63BC-B744-A620-3E169D8FC2C1}"/>
                </a:ext>
              </a:extLst>
            </p:cNvPr>
            <p:cNvSpPr txBox="1"/>
            <p:nvPr/>
          </p:nvSpPr>
          <p:spPr>
            <a:xfrm>
              <a:off x="6829075" y="2739220"/>
              <a:ext cx="343109" cy="297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R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1F77F3B8-2198-1441-9692-38E7493C96E0}"/>
                </a:ext>
              </a:extLst>
            </p:cNvPr>
            <p:cNvSpPr txBox="1"/>
            <p:nvPr/>
          </p:nvSpPr>
          <p:spPr>
            <a:xfrm>
              <a:off x="7380386" y="3656290"/>
              <a:ext cx="343109" cy="297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S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FAA3A2FF-A031-A143-B70E-5FB5C9D0610A}"/>
                </a:ext>
              </a:extLst>
            </p:cNvPr>
            <p:cNvSpPr txBox="1"/>
            <p:nvPr/>
          </p:nvSpPr>
          <p:spPr>
            <a:xfrm>
              <a:off x="7493242" y="3094954"/>
              <a:ext cx="343109" cy="297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0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T</a:t>
              </a:r>
              <a:endParaRPr lang="en-US" sz="1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61C3F847-588D-ED49-BD61-C0CDE3335A11}"/>
                </a:ext>
              </a:extLst>
            </p:cNvPr>
            <p:cNvCxnSpPr/>
            <p:nvPr/>
          </p:nvCxnSpPr>
          <p:spPr>
            <a:xfrm>
              <a:off x="7048342" y="2875056"/>
              <a:ext cx="15331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696A1CE9-6E22-9248-BD55-F65F3213A1E6}"/>
                </a:ext>
              </a:extLst>
            </p:cNvPr>
            <p:cNvCxnSpPr/>
            <p:nvPr/>
          </p:nvCxnSpPr>
          <p:spPr>
            <a:xfrm>
              <a:off x="7018870" y="3639026"/>
              <a:ext cx="15331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A080DA3C-C408-BC44-A718-D1BEA126D02E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425054" y="3259853"/>
              <a:ext cx="164232" cy="36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788A9615-0258-CF4B-9203-276892701A86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306638" y="3803178"/>
              <a:ext cx="164232" cy="36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296E9951-552E-8648-B71F-7C371ACC55E8}"/>
              </a:ext>
            </a:extLst>
          </p:cNvPr>
          <p:cNvSpPr/>
          <p:nvPr/>
        </p:nvSpPr>
        <p:spPr>
          <a:xfrm>
            <a:off x="4726360" y="6525344"/>
            <a:ext cx="410700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400" i="1"/>
              <a:t>ACS Appl. Mater. Interfaces</a:t>
            </a:r>
            <a:r>
              <a:rPr lang="en-US" sz="1400"/>
              <a:t> 10, 36664 (2018)</a:t>
            </a:r>
          </a:p>
        </p:txBody>
      </p:sp>
      <p:sp>
        <p:nvSpPr>
          <p:cNvPr id="65" name="직사각형 168">
            <a:extLst>
              <a:ext uri="{FF2B5EF4-FFF2-40B4-BE49-F238E27FC236}">
                <a16:creationId xmlns:a16="http://schemas.microsoft.com/office/drawing/2014/main" id="{55B33C71-810B-6F4F-A1C9-A96C3D9BDD28}"/>
              </a:ext>
            </a:extLst>
          </p:cNvPr>
          <p:cNvSpPr/>
          <p:nvPr/>
        </p:nvSpPr>
        <p:spPr>
          <a:xfrm>
            <a:off x="3416941" y="3441729"/>
            <a:ext cx="3263541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Low-cost transient sensors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60352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CD0E032-0CC7-B940-8261-B53E8A586EB4}"/>
              </a:ext>
            </a:extLst>
          </p:cNvPr>
          <p:cNvSpPr txBox="1">
            <a:spLocks/>
          </p:cNvSpPr>
          <p:nvPr/>
        </p:nvSpPr>
        <p:spPr>
          <a:xfrm>
            <a:off x="-36512" y="162286"/>
            <a:ext cx="925252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Large scale AM w/ xenon flash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AAB7D62-4D01-7446-85D5-7DFAEE545F59}"/>
              </a:ext>
            </a:extLst>
          </p:cNvPr>
          <p:cNvGrpSpPr/>
          <p:nvPr/>
        </p:nvGrpSpPr>
        <p:grpSpPr>
          <a:xfrm>
            <a:off x="34177" y="3514674"/>
            <a:ext cx="4806303" cy="3277344"/>
            <a:chOff x="34177" y="3514674"/>
            <a:chExt cx="4806303" cy="327734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9F72209-2259-494B-AB2C-7C4702416B7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48868" y="3514674"/>
              <a:ext cx="1491612" cy="3277344"/>
            </a:xfrm>
            <a:prstGeom prst="rect">
              <a:avLst/>
            </a:prstGeom>
          </p:spPr>
        </p:pic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E3D7509-CF80-2A43-8189-76355DC93365}"/>
                </a:ext>
              </a:extLst>
            </p:cNvPr>
            <p:cNvGrpSpPr/>
            <p:nvPr/>
          </p:nvGrpSpPr>
          <p:grpSpPr>
            <a:xfrm>
              <a:off x="34177" y="3897758"/>
              <a:ext cx="3242683" cy="2470398"/>
              <a:chOff x="107504" y="1124744"/>
              <a:chExt cx="3242683" cy="2470398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2A76A81C-9F21-1248-8DFC-212D6B87FA4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07504" y="1196752"/>
                <a:ext cx="3242683" cy="2398390"/>
              </a:xfrm>
              <a:prstGeom prst="rect">
                <a:avLst/>
              </a:prstGeom>
            </p:spPr>
          </p:pic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90A0B176-17D9-0144-A723-28F4DA6ABDFD}"/>
                  </a:ext>
                </a:extLst>
              </p:cNvPr>
              <p:cNvSpPr/>
              <p:nvPr/>
            </p:nvSpPr>
            <p:spPr>
              <a:xfrm>
                <a:off x="107504" y="1124744"/>
                <a:ext cx="432048" cy="21602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2C523B1E-9CBC-B54C-8AA9-50E520B46E63}"/>
                </a:ext>
              </a:extLst>
            </p:cNvPr>
            <p:cNvSpPr/>
            <p:nvPr/>
          </p:nvSpPr>
          <p:spPr>
            <a:xfrm>
              <a:off x="360962" y="6440164"/>
              <a:ext cx="2842188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i="1"/>
                <a:t>J. Mater. Chem., </a:t>
              </a:r>
              <a:r>
                <a:rPr lang="en-US" sz="1400"/>
                <a:t>2012, 22, 15683</a:t>
              </a:r>
            </a:p>
          </p:txBody>
        </p:sp>
        <p:sp>
          <p:nvSpPr>
            <p:cNvPr id="105" name="직사각형 168">
              <a:extLst>
                <a:ext uri="{FF2B5EF4-FFF2-40B4-BE49-F238E27FC236}">
                  <a16:creationId xmlns:a16="http://schemas.microsoft.com/office/drawing/2014/main" id="{26D95E56-42CD-0046-8270-E2A3FA9294F4}"/>
                </a:ext>
              </a:extLst>
            </p:cNvPr>
            <p:cNvSpPr/>
            <p:nvPr/>
          </p:nvSpPr>
          <p:spPr>
            <a:xfrm>
              <a:off x="177645" y="3555350"/>
              <a:ext cx="295574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Large-scale, Roll-to-Roll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1B3ADCED-6250-6C4F-94AE-126E634CEA97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31640" y="764704"/>
            <a:ext cx="3242683" cy="2548936"/>
          </a:xfrm>
          <a:prstGeom prst="rect">
            <a:avLst/>
          </a:prstGeom>
        </p:spPr>
      </p:pic>
      <p:sp>
        <p:nvSpPr>
          <p:cNvPr id="108" name="직사각형 168">
            <a:extLst>
              <a:ext uri="{FF2B5EF4-FFF2-40B4-BE49-F238E27FC236}">
                <a16:creationId xmlns:a16="http://schemas.microsoft.com/office/drawing/2014/main" id="{546880A3-0439-5743-8AF7-752D7979E968}"/>
              </a:ext>
            </a:extLst>
          </p:cNvPr>
          <p:cNvSpPr/>
          <p:nvPr/>
        </p:nvSpPr>
        <p:spPr>
          <a:xfrm>
            <a:off x="34177" y="1003635"/>
            <a:ext cx="2221904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Intense pulsed light sintering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8805091-4BA9-5B4C-96B4-DB734CC42414}"/>
              </a:ext>
            </a:extLst>
          </p:cNvPr>
          <p:cNvSpPr/>
          <p:nvPr/>
        </p:nvSpPr>
        <p:spPr>
          <a:xfrm>
            <a:off x="83139" y="3163605"/>
            <a:ext cx="295574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/>
              <a:t>Nanotechnology</a:t>
            </a:r>
            <a:r>
              <a:rPr lang="en-US" sz="1400"/>
              <a:t>, 2016, 27, 495602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575C7B3-C22E-B346-8F1F-30FBA35E44D1}"/>
              </a:ext>
            </a:extLst>
          </p:cNvPr>
          <p:cNvGrpSpPr/>
          <p:nvPr/>
        </p:nvGrpSpPr>
        <p:grpSpPr>
          <a:xfrm>
            <a:off x="4411145" y="681540"/>
            <a:ext cx="5043813" cy="2968193"/>
            <a:chOff x="4411145" y="681540"/>
            <a:chExt cx="5043813" cy="2968193"/>
          </a:xfrm>
        </p:grpSpPr>
        <p:pic>
          <p:nvPicPr>
            <p:cNvPr id="243714" name="Picture 2" descr="Xenon lamp spectrum - YouTube">
              <a:extLst>
                <a:ext uri="{FF2B5EF4-FFF2-40B4-BE49-F238E27FC236}">
                  <a16:creationId xmlns:a16="http://schemas.microsoft.com/office/drawing/2014/main" id="{76CE8C14-257C-2F4F-818A-710D85B9470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11145" y="812588"/>
              <a:ext cx="5043813" cy="2837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1" name="직사각형 168">
              <a:extLst>
                <a:ext uri="{FF2B5EF4-FFF2-40B4-BE49-F238E27FC236}">
                  <a16:creationId xmlns:a16="http://schemas.microsoft.com/office/drawing/2014/main" id="{40444CF5-C502-F54E-90EE-33959E70A741}"/>
                </a:ext>
              </a:extLst>
            </p:cNvPr>
            <p:cNvSpPr/>
            <p:nvPr/>
          </p:nvSpPr>
          <p:spPr>
            <a:xfrm>
              <a:off x="5589755" y="681540"/>
              <a:ext cx="2738551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Broad </a:t>
              </a:r>
              <a:r>
                <a:rPr lang="en-US" altLang="zh-CN" b="1" kern="0" err="1">
                  <a:solidFill>
                    <a:sysClr val="windowText" lastClr="000000"/>
                  </a:solidFill>
                </a:rPr>
                <a:t>oFutput</a:t>
              </a:r>
              <a:r>
                <a:rPr lang="en-US" altLang="zh-CN" b="1" kern="0">
                  <a:solidFill>
                    <a:sysClr val="windowText" lastClr="000000"/>
                  </a:solidFill>
                </a:rPr>
                <a:t> spectra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12" name="직사각형 168">
            <a:extLst>
              <a:ext uri="{FF2B5EF4-FFF2-40B4-BE49-F238E27FC236}">
                <a16:creationId xmlns:a16="http://schemas.microsoft.com/office/drawing/2014/main" id="{BEFC1B2A-5529-DB40-B4F8-29DF3453D139}"/>
              </a:ext>
            </a:extLst>
          </p:cNvPr>
          <p:cNvSpPr/>
          <p:nvPr/>
        </p:nvSpPr>
        <p:spPr>
          <a:xfrm>
            <a:off x="108610" y="1796255"/>
            <a:ext cx="1546907" cy="83099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600" kern="0">
                <a:solidFill>
                  <a:sysClr val="windowText" lastClr="000000"/>
                </a:solidFill>
              </a:rPr>
              <a:t>Fast and high energy (1000J within </a:t>
            </a:r>
            <a:r>
              <a:rPr lang="en-US" altLang="zh-CN" sz="1600" kern="0" err="1">
                <a:solidFill>
                  <a:sysClr val="windowText" lastClr="000000"/>
                </a:solidFill>
              </a:rPr>
              <a:t>ms</a:t>
            </a:r>
            <a:r>
              <a:rPr lang="en-US" altLang="zh-CN" sz="1600" kern="0">
                <a:solidFill>
                  <a:sysClr val="windowText" lastClr="000000"/>
                </a:solidFill>
              </a:rPr>
              <a:t>)</a:t>
            </a:r>
            <a:endParaRPr kumimoji="0" lang="en-US" altLang="ko-KR" sz="160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14AB639-4281-854C-8DC5-6D3BD11BF2C0}"/>
              </a:ext>
            </a:extLst>
          </p:cNvPr>
          <p:cNvGrpSpPr/>
          <p:nvPr/>
        </p:nvGrpSpPr>
        <p:grpSpPr>
          <a:xfrm>
            <a:off x="4912488" y="3555350"/>
            <a:ext cx="4332532" cy="2681962"/>
            <a:chOff x="4912488" y="3555350"/>
            <a:chExt cx="4332532" cy="268196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9C47F2C-0D2D-804A-81A0-EDBFB24A1B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565409" y="4338064"/>
              <a:ext cx="1475935" cy="1482674"/>
            </a:xfrm>
            <a:prstGeom prst="rect">
              <a:avLst/>
            </a:prstGeom>
          </p:spPr>
        </p:pic>
        <p:sp>
          <p:nvSpPr>
            <p:cNvPr id="110" name="Rectangle 109">
              <a:extLst>
                <a:ext uri="{FF2B5EF4-FFF2-40B4-BE49-F238E27FC236}">
                  <a16:creationId xmlns:a16="http://schemas.microsoft.com/office/drawing/2014/main" id="{112F8398-AB7C-1B42-B30A-F60849884995}"/>
                </a:ext>
              </a:extLst>
            </p:cNvPr>
            <p:cNvSpPr/>
            <p:nvPr/>
          </p:nvSpPr>
          <p:spPr>
            <a:xfrm>
              <a:off x="6963383" y="5929535"/>
              <a:ext cx="2281637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i="1"/>
                <a:t>Small, </a:t>
              </a:r>
              <a:r>
                <a:rPr lang="en-US" sz="1400"/>
                <a:t>2017, 13, 1700065</a:t>
              </a:r>
            </a:p>
          </p:txBody>
        </p:sp>
        <p:sp>
          <p:nvSpPr>
            <p:cNvPr id="113" name="직사각형 168">
              <a:extLst>
                <a:ext uri="{FF2B5EF4-FFF2-40B4-BE49-F238E27FC236}">
                  <a16:creationId xmlns:a16="http://schemas.microsoft.com/office/drawing/2014/main" id="{FF5B4DA0-4751-EA4A-BE4E-72CEF49CF96A}"/>
                </a:ext>
              </a:extLst>
            </p:cNvPr>
            <p:cNvSpPr/>
            <p:nvPr/>
          </p:nvSpPr>
          <p:spPr>
            <a:xfrm>
              <a:off x="5564826" y="3555350"/>
              <a:ext cx="303962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Wide range of materials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4" name="직사각형 168">
              <a:extLst>
                <a:ext uri="{FF2B5EF4-FFF2-40B4-BE49-F238E27FC236}">
                  <a16:creationId xmlns:a16="http://schemas.microsoft.com/office/drawing/2014/main" id="{2AC03C0A-E7C3-524C-B95B-4394E5C6C134}"/>
                </a:ext>
              </a:extLst>
            </p:cNvPr>
            <p:cNvSpPr/>
            <p:nvPr/>
          </p:nvSpPr>
          <p:spPr>
            <a:xfrm>
              <a:off x="4912488" y="3969766"/>
              <a:ext cx="2899872" cy="132343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137160" indent="-137160">
                <a:buFont typeface="Arial" panose="020B0604020202020204" pitchFamily="34" charset="0"/>
                <a:buChar char="•"/>
              </a:pPr>
              <a:r>
                <a:rPr lang="en-US" sz="1600"/>
                <a:t>Conductors (Zn NPs, Ag NPs/NWs/film, Au, Cu)</a:t>
              </a:r>
            </a:p>
            <a:p>
              <a:pPr marL="137160" indent="-137160">
                <a:buFont typeface="Arial" panose="020B0604020202020204" pitchFamily="34" charset="0"/>
                <a:buChar char="•"/>
              </a:pPr>
              <a:r>
                <a:rPr lang="en-US" sz="1600"/>
                <a:t>Semiconductors (indium gallium zinc oxide, IGZO; Cu</a:t>
              </a:r>
              <a:r>
                <a:rPr lang="en-US" sz="1600" baseline="-25000"/>
                <a:t>2</a:t>
              </a:r>
              <a:r>
                <a:rPr lang="en-US" sz="1600"/>
                <a:t>ZnSnS</a:t>
              </a:r>
              <a:r>
                <a:rPr lang="en-US" sz="1600" baseline="-25000"/>
                <a:t>4</a:t>
              </a:r>
              <a:r>
                <a:rPr lang="en-US" sz="1600"/>
                <a:t>, CZTS)</a:t>
              </a:r>
            </a:p>
          </p:txBody>
        </p:sp>
        <p:sp>
          <p:nvSpPr>
            <p:cNvPr id="115" name="직사각형 168">
              <a:extLst>
                <a:ext uri="{FF2B5EF4-FFF2-40B4-BE49-F238E27FC236}">
                  <a16:creationId xmlns:a16="http://schemas.microsoft.com/office/drawing/2014/main" id="{A9B5C11C-BB92-1142-A10D-861F360A6AFA}"/>
                </a:ext>
              </a:extLst>
            </p:cNvPr>
            <p:cNvSpPr/>
            <p:nvPr/>
          </p:nvSpPr>
          <p:spPr>
            <a:xfrm>
              <a:off x="4959988" y="5362907"/>
              <a:ext cx="2420324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sz="1600" kern="0">
                  <a:solidFill>
                    <a:sysClr val="windowText" lastClr="000000"/>
                  </a:solidFill>
                </a:rPr>
                <a:t>On diverse substrates (glass, plastic, polymer)</a:t>
              </a:r>
              <a:endParaRPr kumimoji="0" lang="en-US" altLang="ko-KR" sz="160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6529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Rectangle 126">
            <a:extLst>
              <a:ext uri="{FF2B5EF4-FFF2-40B4-BE49-F238E27FC236}">
                <a16:creationId xmlns:a16="http://schemas.microsoft.com/office/drawing/2014/main" id="{092D4A03-9B17-DABC-7479-6F9A711E7B1A}"/>
              </a:ext>
            </a:extLst>
          </p:cNvPr>
          <p:cNvSpPr/>
          <p:nvPr/>
        </p:nvSpPr>
        <p:spPr>
          <a:xfrm>
            <a:off x="4939359" y="6003828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CD0E032-0CC7-B940-8261-B53E8A586EB4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 dirty="0">
                <a:latin typeface="Arial Black" panose="020B0A04020102020204" pitchFamily="34" charset="0"/>
              </a:rPr>
              <a:t>3D biodegradable sensors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AB7662C-87B3-2248-AF21-0FC4CA7A672D}"/>
              </a:ext>
            </a:extLst>
          </p:cNvPr>
          <p:cNvSpPr/>
          <p:nvPr/>
        </p:nvSpPr>
        <p:spPr>
          <a:xfrm>
            <a:off x="452377" y="6257512"/>
            <a:ext cx="40255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/>
              <a:t>Materials Today</a:t>
            </a:r>
            <a:r>
              <a:rPr lang="en-US" sz="1400" dirty="0"/>
              <a:t> 50, 24-34 (2021) (</a:t>
            </a:r>
            <a:r>
              <a:rPr lang="en-US" sz="1400" b="1" dirty="0"/>
              <a:t>Front Cover</a:t>
            </a:r>
            <a:r>
              <a:rPr lang="en-US" sz="1400" dirty="0"/>
              <a:t>)</a:t>
            </a:r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5605A059-4662-A10E-86AC-A4B2CE28A54B}"/>
              </a:ext>
            </a:extLst>
          </p:cNvPr>
          <p:cNvGrpSpPr/>
          <p:nvPr/>
        </p:nvGrpSpPr>
        <p:grpSpPr>
          <a:xfrm>
            <a:off x="-324544" y="691904"/>
            <a:ext cx="9402807" cy="2233040"/>
            <a:chOff x="-215776" y="912602"/>
            <a:chExt cx="9402807" cy="2233040"/>
          </a:xfrm>
        </p:grpSpPr>
        <p:pic>
          <p:nvPicPr>
            <p:cNvPr id="79" name="图片 5">
              <a:extLst>
                <a:ext uri="{FF2B5EF4-FFF2-40B4-BE49-F238E27FC236}">
                  <a16:creationId xmlns:a16="http://schemas.microsoft.com/office/drawing/2014/main" id="{FE37E062-38C1-90D5-F98B-DF0407B0832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15776" y="912602"/>
              <a:ext cx="9402807" cy="2233040"/>
            </a:xfrm>
            <a:prstGeom prst="rect">
              <a:avLst/>
            </a:prstGeom>
          </p:spPr>
        </p:pic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0B73B354-A10E-7B2F-A1B1-25C8D93B410D}"/>
                </a:ext>
              </a:extLst>
            </p:cNvPr>
            <p:cNvSpPr txBox="1"/>
            <p:nvPr/>
          </p:nvSpPr>
          <p:spPr>
            <a:xfrm>
              <a:off x="213785" y="912602"/>
              <a:ext cx="249234" cy="3650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i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D9BCA396-4F11-CC12-258B-510E7853AEF0}"/>
                </a:ext>
              </a:extLst>
            </p:cNvPr>
            <p:cNvSpPr txBox="1"/>
            <p:nvPr/>
          </p:nvSpPr>
          <p:spPr>
            <a:xfrm>
              <a:off x="213785" y="1748151"/>
              <a:ext cx="308575" cy="3650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ii</a:t>
              </a:r>
            </a:p>
          </p:txBody>
        </p:sp>
        <p:cxnSp>
          <p:nvCxnSpPr>
            <p:cNvPr id="82" name="直接箭头连接符 9">
              <a:extLst>
                <a:ext uri="{FF2B5EF4-FFF2-40B4-BE49-F238E27FC236}">
                  <a16:creationId xmlns:a16="http://schemas.microsoft.com/office/drawing/2014/main" id="{1B9105C2-DC1E-0D55-2F7F-FACB5123D3BD}"/>
                </a:ext>
              </a:extLst>
            </p:cNvPr>
            <p:cNvCxnSpPr/>
            <p:nvPr/>
          </p:nvCxnSpPr>
          <p:spPr>
            <a:xfrm>
              <a:off x="855108" y="1592874"/>
              <a:ext cx="303762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箭头连接符 10">
              <a:extLst>
                <a:ext uri="{FF2B5EF4-FFF2-40B4-BE49-F238E27FC236}">
                  <a16:creationId xmlns:a16="http://schemas.microsoft.com/office/drawing/2014/main" id="{86C0E327-87B2-DA97-5A5F-59706A4B8550}"/>
                </a:ext>
              </a:extLst>
            </p:cNvPr>
            <p:cNvCxnSpPr/>
            <p:nvPr/>
          </p:nvCxnSpPr>
          <p:spPr>
            <a:xfrm>
              <a:off x="1716494" y="1592874"/>
              <a:ext cx="303762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直接箭头连接符 11">
              <a:extLst>
                <a:ext uri="{FF2B5EF4-FFF2-40B4-BE49-F238E27FC236}">
                  <a16:creationId xmlns:a16="http://schemas.microsoft.com/office/drawing/2014/main" id="{E4D7F90C-F21D-7986-4DAF-1FEAC247A12D}"/>
                </a:ext>
              </a:extLst>
            </p:cNvPr>
            <p:cNvCxnSpPr/>
            <p:nvPr/>
          </p:nvCxnSpPr>
          <p:spPr>
            <a:xfrm>
              <a:off x="884432" y="2446896"/>
              <a:ext cx="303762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直接箭头连接符 12">
              <a:extLst>
                <a:ext uri="{FF2B5EF4-FFF2-40B4-BE49-F238E27FC236}">
                  <a16:creationId xmlns:a16="http://schemas.microsoft.com/office/drawing/2014/main" id="{A406F83E-3187-5BC6-8BCD-D9E3D71289CE}"/>
                </a:ext>
              </a:extLst>
            </p:cNvPr>
            <p:cNvCxnSpPr/>
            <p:nvPr/>
          </p:nvCxnSpPr>
          <p:spPr>
            <a:xfrm>
              <a:off x="1745817" y="2446896"/>
              <a:ext cx="303762" cy="0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06A7C77C-E721-B5DF-2303-B36C336C6D56}"/>
                </a:ext>
              </a:extLst>
            </p:cNvPr>
            <p:cNvSpPr txBox="1"/>
            <p:nvPr/>
          </p:nvSpPr>
          <p:spPr>
            <a:xfrm>
              <a:off x="2707251" y="915007"/>
              <a:ext cx="367917" cy="3650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iii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A18EACB3-C53C-D153-750D-9327F35EB851}"/>
                </a:ext>
              </a:extLst>
            </p:cNvPr>
            <p:cNvSpPr txBox="1"/>
            <p:nvPr/>
          </p:nvSpPr>
          <p:spPr>
            <a:xfrm>
              <a:off x="4223870" y="937533"/>
              <a:ext cx="354730" cy="3650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iv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829F159C-959B-3B60-87BD-EEA90346F3FD}"/>
                </a:ext>
              </a:extLst>
            </p:cNvPr>
            <p:cNvSpPr txBox="1"/>
            <p:nvPr/>
          </p:nvSpPr>
          <p:spPr>
            <a:xfrm>
              <a:off x="5810582" y="945843"/>
              <a:ext cx="295388" cy="3650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v</a:t>
              </a:r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91224FCB-489B-9595-09AB-F35F8D78F8F5}"/>
              </a:ext>
            </a:extLst>
          </p:cNvPr>
          <p:cNvGrpSpPr/>
          <p:nvPr/>
        </p:nvGrpSpPr>
        <p:grpSpPr>
          <a:xfrm>
            <a:off x="5367092" y="2736133"/>
            <a:ext cx="3297673" cy="3959316"/>
            <a:chOff x="124700" y="2865957"/>
            <a:chExt cx="3297673" cy="3959316"/>
          </a:xfrm>
        </p:grpSpPr>
        <p:pic>
          <p:nvPicPr>
            <p:cNvPr id="91" name="Picture 59" descr="D:\PSU\Dr.Cheng\Zinc Transfer\Figures\100000X before exposure-7.tif">
              <a:extLst>
                <a:ext uri="{FF2B5EF4-FFF2-40B4-BE49-F238E27FC236}">
                  <a16:creationId xmlns:a16="http://schemas.microsoft.com/office/drawing/2014/main" id="{B61B3094-4580-336E-5B55-03B8D3A7942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57"/>
            <a:stretch/>
          </p:blipFill>
          <p:spPr bwMode="auto">
            <a:xfrm>
              <a:off x="124700" y="2865957"/>
              <a:ext cx="3297673" cy="1929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92" name="直接连接符 136">
              <a:extLst>
                <a:ext uri="{FF2B5EF4-FFF2-40B4-BE49-F238E27FC236}">
                  <a16:creationId xmlns:a16="http://schemas.microsoft.com/office/drawing/2014/main" id="{99243486-0944-3B12-B28D-AC947ED725D8}"/>
                </a:ext>
              </a:extLst>
            </p:cNvPr>
            <p:cNvCxnSpPr/>
            <p:nvPr/>
          </p:nvCxnSpPr>
          <p:spPr>
            <a:xfrm>
              <a:off x="2582227" y="4720279"/>
              <a:ext cx="796054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1C6CA437-96D1-855C-38B2-D6F76049F967}"/>
                </a:ext>
              </a:extLst>
            </p:cNvPr>
            <p:cNvSpPr txBox="1"/>
            <p:nvPr/>
          </p:nvSpPr>
          <p:spPr>
            <a:xfrm>
              <a:off x="2687208" y="4426723"/>
              <a:ext cx="610257" cy="2935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 dirty="0">
                  <a:solidFill>
                    <a:srgbClr val="FFC000"/>
                  </a:solidFill>
                </a:rPr>
                <a:t>1 </a:t>
              </a:r>
              <a:r>
                <a:rPr lang="el-GR" sz="1200" b="1" dirty="0">
                  <a:solidFill>
                    <a:srgbClr val="FFC000"/>
                  </a:solidFill>
                </a:rPr>
                <a:t>μ</a:t>
              </a:r>
              <a:r>
                <a:rPr lang="en-US" altLang="zh-CN" sz="1200" b="1" dirty="0">
                  <a:solidFill>
                    <a:srgbClr val="FFC000"/>
                  </a:solidFill>
                </a:rPr>
                <a:t>m</a:t>
              </a:r>
              <a:endParaRPr lang="en-US" sz="1200" b="1" dirty="0">
                <a:solidFill>
                  <a:srgbClr val="FFC000"/>
                </a:solidFill>
              </a:endParaRPr>
            </a:p>
          </p:txBody>
        </p:sp>
        <p:pic>
          <p:nvPicPr>
            <p:cNvPr id="94" name="Picture 61" descr="D:\PSU\Dr.Cheng\Zinc Transfer\Figures\10000X after exposure-3.tif">
              <a:extLst>
                <a:ext uri="{FF2B5EF4-FFF2-40B4-BE49-F238E27FC236}">
                  <a16:creationId xmlns:a16="http://schemas.microsoft.com/office/drawing/2014/main" id="{31B9DF71-DDCF-6281-CC1E-3D7DD8335CB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01"/>
            <a:stretch/>
          </p:blipFill>
          <p:spPr bwMode="auto">
            <a:xfrm>
              <a:off x="124701" y="4895467"/>
              <a:ext cx="3275042" cy="1929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95" name="直接连接符 140">
              <a:extLst>
                <a:ext uri="{FF2B5EF4-FFF2-40B4-BE49-F238E27FC236}">
                  <a16:creationId xmlns:a16="http://schemas.microsoft.com/office/drawing/2014/main" id="{E1F52531-316C-D521-DC58-CC0FD731EBD0}"/>
                </a:ext>
              </a:extLst>
            </p:cNvPr>
            <p:cNvCxnSpPr/>
            <p:nvPr/>
          </p:nvCxnSpPr>
          <p:spPr>
            <a:xfrm>
              <a:off x="2483664" y="6749789"/>
              <a:ext cx="791065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F3A5EB40-B7B9-831D-3865-D07409000421}"/>
                </a:ext>
              </a:extLst>
            </p:cNvPr>
            <p:cNvSpPr txBox="1"/>
            <p:nvPr/>
          </p:nvSpPr>
          <p:spPr>
            <a:xfrm>
              <a:off x="2577953" y="6456233"/>
              <a:ext cx="606432" cy="2935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rgbClr val="FFC000"/>
                  </a:solidFill>
                </a:rPr>
                <a:t>1 </a:t>
              </a:r>
              <a:r>
                <a:rPr lang="el-GR" sz="1200" b="1">
                  <a:solidFill>
                    <a:srgbClr val="FFC000"/>
                  </a:solidFill>
                </a:rPr>
                <a:t>μ</a:t>
              </a:r>
              <a:r>
                <a:rPr lang="en-US" altLang="zh-CN" sz="1200" b="1">
                  <a:solidFill>
                    <a:srgbClr val="FFC000"/>
                  </a:solidFill>
                </a:rPr>
                <a:t>m</a:t>
              </a:r>
              <a:endParaRPr lang="en-US" sz="1200" b="1">
                <a:solidFill>
                  <a:srgbClr val="FFC000"/>
                </a:solidFill>
              </a:endParaRPr>
            </a:p>
          </p:txBody>
        </p:sp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AF6DD0E3-BCC3-F3BF-419F-F7DE321C4633}"/>
              </a:ext>
            </a:extLst>
          </p:cNvPr>
          <p:cNvGrpSpPr/>
          <p:nvPr/>
        </p:nvGrpSpPr>
        <p:grpSpPr>
          <a:xfrm>
            <a:off x="311121" y="3162404"/>
            <a:ext cx="4224943" cy="2903863"/>
            <a:chOff x="311121" y="3162404"/>
            <a:chExt cx="4224943" cy="2903863"/>
          </a:xfrm>
        </p:grpSpPr>
        <p:pic>
          <p:nvPicPr>
            <p:cNvPr id="98" name="Picture 6" descr="A picture containing sitting&#10;&#10;Description automatically generated">
              <a:extLst>
                <a:ext uri="{FF2B5EF4-FFF2-40B4-BE49-F238E27FC236}">
                  <a16:creationId xmlns:a16="http://schemas.microsoft.com/office/drawing/2014/main" id="{24C43642-7A98-F3BD-2159-728FC16950A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594" t="41326"/>
            <a:stretch/>
          </p:blipFill>
          <p:spPr bwMode="auto">
            <a:xfrm>
              <a:off x="311121" y="3162404"/>
              <a:ext cx="4106414" cy="13740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99" name="直接箭头连接符 89">
              <a:extLst>
                <a:ext uri="{FF2B5EF4-FFF2-40B4-BE49-F238E27FC236}">
                  <a16:creationId xmlns:a16="http://schemas.microsoft.com/office/drawing/2014/main" id="{0C2FA323-B453-6121-B8E9-452D553B9852}"/>
                </a:ext>
              </a:extLst>
            </p:cNvPr>
            <p:cNvCxnSpPr/>
            <p:nvPr/>
          </p:nvCxnSpPr>
          <p:spPr>
            <a:xfrm>
              <a:off x="3000010" y="4228949"/>
              <a:ext cx="271002" cy="0"/>
            </a:xfrm>
            <a:prstGeom prst="straightConnector1">
              <a:avLst/>
            </a:prstGeom>
            <a:ln w="28575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直接箭头连接符 89">
              <a:extLst>
                <a:ext uri="{FF2B5EF4-FFF2-40B4-BE49-F238E27FC236}">
                  <a16:creationId xmlns:a16="http://schemas.microsoft.com/office/drawing/2014/main" id="{F787F98F-9985-3F79-49F5-282F36DDDDF3}"/>
                </a:ext>
              </a:extLst>
            </p:cNvPr>
            <p:cNvCxnSpPr/>
            <p:nvPr/>
          </p:nvCxnSpPr>
          <p:spPr>
            <a:xfrm>
              <a:off x="1858044" y="4231017"/>
              <a:ext cx="271002" cy="0"/>
            </a:xfrm>
            <a:prstGeom prst="straightConnector1">
              <a:avLst/>
            </a:prstGeom>
            <a:ln w="28575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箭头连接符 89">
              <a:extLst>
                <a:ext uri="{FF2B5EF4-FFF2-40B4-BE49-F238E27FC236}">
                  <a16:creationId xmlns:a16="http://schemas.microsoft.com/office/drawing/2014/main" id="{8E71D41A-74A5-F183-C367-FF10B41E7624}"/>
                </a:ext>
              </a:extLst>
            </p:cNvPr>
            <p:cNvCxnSpPr/>
            <p:nvPr/>
          </p:nvCxnSpPr>
          <p:spPr>
            <a:xfrm>
              <a:off x="1127076" y="4224121"/>
              <a:ext cx="271002" cy="0"/>
            </a:xfrm>
            <a:prstGeom prst="straightConnector1">
              <a:avLst/>
            </a:prstGeom>
            <a:ln w="28575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0D976F84-99EF-208D-4AFD-64725C07FE81}"/>
                </a:ext>
              </a:extLst>
            </p:cNvPr>
            <p:cNvSpPr txBox="1"/>
            <p:nvPr/>
          </p:nvSpPr>
          <p:spPr>
            <a:xfrm>
              <a:off x="2433021" y="4142399"/>
              <a:ext cx="60785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 dirty="0">
                  <a:solidFill>
                    <a:schemeClr val="bg2"/>
                  </a:solidFill>
                </a:rPr>
                <a:t>AgNO</a:t>
              </a:r>
              <a:r>
                <a:rPr lang="en-US" sz="1200" b="1" baseline="-25000" dirty="0">
                  <a:solidFill>
                    <a:schemeClr val="bg2"/>
                  </a:solidFill>
                </a:rPr>
                <a:t>3</a:t>
              </a:r>
              <a:endParaRPr lang="en-US" sz="1200" b="1" dirty="0">
                <a:solidFill>
                  <a:schemeClr val="bg2"/>
                </a:solidFill>
              </a:endParaRPr>
            </a:p>
          </p:txBody>
        </p:sp>
        <p:grpSp>
          <p:nvGrpSpPr>
            <p:cNvPr id="106" name="组合 33">
              <a:extLst>
                <a:ext uri="{FF2B5EF4-FFF2-40B4-BE49-F238E27FC236}">
                  <a16:creationId xmlns:a16="http://schemas.microsoft.com/office/drawing/2014/main" id="{8EBB33E0-355A-7804-ECA4-1CE816B63223}"/>
                </a:ext>
              </a:extLst>
            </p:cNvPr>
            <p:cNvGrpSpPr/>
            <p:nvPr/>
          </p:nvGrpSpPr>
          <p:grpSpPr>
            <a:xfrm>
              <a:off x="571221" y="4534047"/>
              <a:ext cx="3964843" cy="1532220"/>
              <a:chOff x="6051191" y="4505322"/>
              <a:chExt cx="3591861" cy="1388080"/>
            </a:xfrm>
          </p:grpSpPr>
          <p:pic>
            <p:nvPicPr>
              <p:cNvPr id="107" name="Picture 77" descr="A picture containing sitting&#10;&#10;Description automatically generated">
                <a:extLst>
                  <a:ext uri="{FF2B5EF4-FFF2-40B4-BE49-F238E27FC236}">
                    <a16:creationId xmlns:a16="http://schemas.microsoft.com/office/drawing/2014/main" id="{16339253-ADBC-6FDA-5A89-857FB7A14E6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5675" t="41326" r="26832"/>
              <a:stretch/>
            </p:blipFill>
            <p:spPr bwMode="auto">
              <a:xfrm>
                <a:off x="6051191" y="4510567"/>
                <a:ext cx="1722121" cy="12448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9" name="图片 16" descr="A close up of a device&#10;&#10;Description automatically generated">
                <a:extLst>
                  <a:ext uri="{FF2B5EF4-FFF2-40B4-BE49-F238E27FC236}">
                    <a16:creationId xmlns:a16="http://schemas.microsoft.com/office/drawing/2014/main" id="{76667305-967B-3CA9-34A8-1548EBC7EC2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2437" t="43936" r="6719" b="10063"/>
              <a:stretch/>
            </p:blipFill>
            <p:spPr>
              <a:xfrm>
                <a:off x="7922964" y="4505322"/>
                <a:ext cx="1720088" cy="1388080"/>
              </a:xfrm>
              <a:prstGeom prst="rect">
                <a:avLst/>
              </a:prstGeom>
            </p:spPr>
          </p:pic>
          <p:cxnSp>
            <p:nvCxnSpPr>
              <p:cNvPr id="110" name="直接箭头连接符 89">
                <a:extLst>
                  <a:ext uri="{FF2B5EF4-FFF2-40B4-BE49-F238E27FC236}">
                    <a16:creationId xmlns:a16="http://schemas.microsoft.com/office/drawing/2014/main" id="{EBAC364E-22FC-BF94-AAE2-1048518E7B7F}"/>
                  </a:ext>
                </a:extLst>
              </p:cNvPr>
              <p:cNvCxnSpPr/>
              <p:nvPr/>
            </p:nvCxnSpPr>
            <p:spPr>
              <a:xfrm>
                <a:off x="6582394" y="5397760"/>
                <a:ext cx="271002" cy="0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直接箭头连接符 89">
                <a:extLst>
                  <a:ext uri="{FF2B5EF4-FFF2-40B4-BE49-F238E27FC236}">
                    <a16:creationId xmlns:a16="http://schemas.microsoft.com/office/drawing/2014/main" id="{C85B6278-3A65-78F5-A3E0-EC9122072152}"/>
                  </a:ext>
                </a:extLst>
              </p:cNvPr>
              <p:cNvCxnSpPr/>
              <p:nvPr/>
            </p:nvCxnSpPr>
            <p:spPr>
              <a:xfrm>
                <a:off x="7783664" y="5397071"/>
                <a:ext cx="271002" cy="0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直接箭头连接符 89">
                <a:extLst>
                  <a:ext uri="{FF2B5EF4-FFF2-40B4-BE49-F238E27FC236}">
                    <a16:creationId xmlns:a16="http://schemas.microsoft.com/office/drawing/2014/main" id="{F5727F89-A939-694F-E91F-265B708A3714}"/>
                  </a:ext>
                </a:extLst>
              </p:cNvPr>
              <p:cNvCxnSpPr/>
              <p:nvPr/>
            </p:nvCxnSpPr>
            <p:spPr>
              <a:xfrm>
                <a:off x="8594626" y="5397071"/>
                <a:ext cx="271002" cy="0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4" name="TextBox 123">
                <a:extLst>
                  <a:ext uri="{FF2B5EF4-FFF2-40B4-BE49-F238E27FC236}">
                    <a16:creationId xmlns:a16="http://schemas.microsoft.com/office/drawing/2014/main" id="{8CAC9874-88F1-2666-3104-26388D28F89A}"/>
                  </a:ext>
                </a:extLst>
              </p:cNvPr>
              <p:cNvSpPr txBox="1"/>
              <p:nvPr/>
            </p:nvSpPr>
            <p:spPr>
              <a:xfrm>
                <a:off x="6991398" y="5395415"/>
                <a:ext cx="523084" cy="2509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b="1" dirty="0">
                    <a:solidFill>
                      <a:srgbClr val="00B0F0"/>
                    </a:solidFill>
                  </a:rPr>
                  <a:t>CuSO</a:t>
                </a:r>
                <a:r>
                  <a:rPr lang="en-US" sz="1200" b="1" baseline="-25000" dirty="0">
                    <a:solidFill>
                      <a:srgbClr val="00B0F0"/>
                    </a:solidFill>
                  </a:rPr>
                  <a:t>4</a:t>
                </a:r>
                <a:endParaRPr lang="en-US" sz="1200" b="1" dirty="0">
                  <a:solidFill>
                    <a:srgbClr val="00B0F0"/>
                  </a:solidFill>
                </a:endParaRPr>
              </a:p>
            </p:txBody>
          </p:sp>
        </p:grpSp>
        <p:cxnSp>
          <p:nvCxnSpPr>
            <p:cNvPr id="125" name="直接箭头连接符 96">
              <a:extLst>
                <a:ext uri="{FF2B5EF4-FFF2-40B4-BE49-F238E27FC236}">
                  <a16:creationId xmlns:a16="http://schemas.microsoft.com/office/drawing/2014/main" id="{022DAEBB-1224-48EB-D810-7DF0FC001DE2}"/>
                </a:ext>
              </a:extLst>
            </p:cNvPr>
            <p:cNvCxnSpPr/>
            <p:nvPr/>
          </p:nvCxnSpPr>
          <p:spPr>
            <a:xfrm>
              <a:off x="913649" y="4553642"/>
              <a:ext cx="0" cy="367620"/>
            </a:xfrm>
            <a:prstGeom prst="straightConnector1">
              <a:avLst/>
            </a:prstGeom>
            <a:ln w="28575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84701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CD0E032-0CC7-B940-8261-B53E8A586EB4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 dirty="0">
                <a:latin typeface="Arial Black" panose="020B0A04020102020204" pitchFamily="34" charset="0"/>
              </a:rPr>
              <a:t>3D biodegradable sensors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94AF37-60C4-4847-B694-193ABA528633}"/>
              </a:ext>
            </a:extLst>
          </p:cNvPr>
          <p:cNvGrpSpPr/>
          <p:nvPr/>
        </p:nvGrpSpPr>
        <p:grpSpPr>
          <a:xfrm>
            <a:off x="4730953" y="717455"/>
            <a:ext cx="4046690" cy="2754972"/>
            <a:chOff x="4730953" y="717455"/>
            <a:chExt cx="4046690" cy="2754972"/>
          </a:xfrm>
        </p:grpSpPr>
        <p:pic>
          <p:nvPicPr>
            <p:cNvPr id="105" name="Picture 4">
              <a:extLst>
                <a:ext uri="{FF2B5EF4-FFF2-40B4-BE49-F238E27FC236}">
                  <a16:creationId xmlns:a16="http://schemas.microsoft.com/office/drawing/2014/main" id="{1239FF74-6F38-364C-8E63-D095CC9C0BF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5900"/>
                      </a14:imgEffect>
                    </a14:imgLayer>
                  </a14:imgProps>
                </a:ext>
              </a:extLst>
            </a:blip>
            <a:srcRect l="16363" t="5044" b="8889"/>
            <a:stretch/>
          </p:blipFill>
          <p:spPr>
            <a:xfrm rot="5400000">
              <a:off x="6847585" y="1337379"/>
              <a:ext cx="2178660" cy="1681456"/>
            </a:xfrm>
            <a:prstGeom prst="rect">
              <a:avLst/>
            </a:prstGeom>
          </p:spPr>
        </p:pic>
        <p:sp>
          <p:nvSpPr>
            <p:cNvPr id="108" name="Rectangle 107">
              <a:extLst>
                <a:ext uri="{FF2B5EF4-FFF2-40B4-BE49-F238E27FC236}">
                  <a16:creationId xmlns:a16="http://schemas.microsoft.com/office/drawing/2014/main" id="{76F733B7-34B3-4B4A-9DF1-A3E0766610C2}"/>
                </a:ext>
              </a:extLst>
            </p:cNvPr>
            <p:cNvSpPr/>
            <p:nvPr/>
          </p:nvSpPr>
          <p:spPr>
            <a:xfrm>
              <a:off x="4788024" y="717455"/>
              <a:ext cx="3921106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2000" b="1" dirty="0"/>
                <a:t>Smart Internet-of-Things (IoTs)</a:t>
              </a:r>
              <a:endParaRPr lang="en-US" sz="2000" b="1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989E1FB0-9B2A-C740-89ED-754A49306675}"/>
                </a:ext>
              </a:extLst>
            </p:cNvPr>
            <p:cNvGrpSpPr/>
            <p:nvPr/>
          </p:nvGrpSpPr>
          <p:grpSpPr>
            <a:xfrm>
              <a:off x="4730953" y="1088777"/>
              <a:ext cx="1933184" cy="2383650"/>
              <a:chOff x="4730953" y="1088777"/>
              <a:chExt cx="1933184" cy="2383650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BA1D9C20-4AEE-3D44-A2D5-90A432931B69}"/>
                  </a:ext>
                </a:extLst>
              </p:cNvPr>
              <p:cNvGrpSpPr/>
              <p:nvPr/>
            </p:nvGrpSpPr>
            <p:grpSpPr>
              <a:xfrm>
                <a:off x="4730953" y="1088777"/>
                <a:ext cx="1933184" cy="2383650"/>
                <a:chOff x="577992" y="3246723"/>
                <a:chExt cx="1933184" cy="2383650"/>
              </a:xfrm>
            </p:grpSpPr>
            <p:pic>
              <p:nvPicPr>
                <p:cNvPr id="18" name="Picture 17">
                  <a:extLst>
                    <a:ext uri="{FF2B5EF4-FFF2-40B4-BE49-F238E27FC236}">
                      <a16:creationId xmlns:a16="http://schemas.microsoft.com/office/drawing/2014/main" id="{8317BEF0-BFB0-134C-A353-E5457FFA804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colorTemperature colorTemp="5900"/>
                          </a14:imgEffect>
                        </a14:imgLayer>
                      </a14:imgProps>
                    </a:ext>
                  </a:extLst>
                </a:blip>
                <a:srcRect l="25676" t="8972" b="5195"/>
                <a:stretch/>
              </p:blipFill>
              <p:spPr>
                <a:xfrm rot="16200000">
                  <a:off x="432167" y="3392548"/>
                  <a:ext cx="2178659" cy="1887010"/>
                </a:xfrm>
                <a:prstGeom prst="rect">
                  <a:avLst/>
                </a:prstGeom>
              </p:spPr>
            </p:pic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831B9BD8-E17B-B849-810E-C2FB31A39B67}"/>
                    </a:ext>
                  </a:extLst>
                </p:cNvPr>
                <p:cNvSpPr txBox="1"/>
                <p:nvPr/>
              </p:nvSpPr>
              <p:spPr>
                <a:xfrm>
                  <a:off x="1226064" y="3553174"/>
                  <a:ext cx="830994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200" dirty="0">
                      <a:solidFill>
                        <a:srgbClr val="FF0000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Dipole antenna</a:t>
                  </a:r>
                </a:p>
              </p:txBody>
            </p:sp>
            <p:cxnSp>
              <p:nvCxnSpPr>
                <p:cNvPr id="20" name="Straight Arrow Connector 19">
                  <a:extLst>
                    <a:ext uri="{FF2B5EF4-FFF2-40B4-BE49-F238E27FC236}">
                      <a16:creationId xmlns:a16="http://schemas.microsoft.com/office/drawing/2014/main" id="{52BDCF7D-12C9-A44C-BCEE-114EF02BB6F6}"/>
                    </a:ext>
                  </a:extLst>
                </p:cNvPr>
                <p:cNvCxnSpPr>
                  <a:cxnSpLocks/>
                  <a:stCxn id="19" idx="2"/>
                </p:cNvCxnSpPr>
                <p:nvPr/>
              </p:nvCxnSpPr>
              <p:spPr>
                <a:xfrm flipH="1">
                  <a:off x="1442089" y="4014839"/>
                  <a:ext cx="199472" cy="426373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prstDash val="sysDash"/>
                  <a:tailEnd type="stealt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72BD6957-F3B1-6747-B9E4-B79D17D4ADAA}"/>
                    </a:ext>
                  </a:extLst>
                </p:cNvPr>
                <p:cNvSpPr txBox="1"/>
                <p:nvPr/>
              </p:nvSpPr>
              <p:spPr>
                <a:xfrm>
                  <a:off x="577992" y="5353374"/>
                  <a:ext cx="1080120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1200" dirty="0">
                      <a:solidFill>
                        <a:srgbClr val="FF0000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Electrodes</a:t>
                  </a:r>
                  <a:endParaRPr lang="en-US" sz="12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cxnSp>
              <p:nvCxnSpPr>
                <p:cNvPr id="22" name="Straight Arrow Connector 21">
                  <a:extLst>
                    <a:ext uri="{FF2B5EF4-FFF2-40B4-BE49-F238E27FC236}">
                      <a16:creationId xmlns:a16="http://schemas.microsoft.com/office/drawing/2014/main" id="{FC7252B8-EAD3-C142-B106-3A9B1A0A28C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802128" y="4345262"/>
                  <a:ext cx="526086" cy="360040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prstDash val="sysDash"/>
                  <a:tailEnd type="stealt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0BB7CA45-0C5A-4F45-AC0B-7B10EA7714EA}"/>
                    </a:ext>
                  </a:extLst>
                </p:cNvPr>
                <p:cNvSpPr txBox="1"/>
                <p:nvPr/>
              </p:nvSpPr>
              <p:spPr>
                <a:xfrm rot="16200000">
                  <a:off x="62822" y="4212360"/>
                  <a:ext cx="1307339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200" dirty="0">
                      <a:solidFill>
                        <a:srgbClr val="FF0000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Hydration sensor</a:t>
                  </a:r>
                </a:p>
              </p:txBody>
            </p:sp>
            <p:cxnSp>
              <p:nvCxnSpPr>
                <p:cNvPr id="24" name="Straight Arrow Connector 23">
                  <a:extLst>
                    <a:ext uri="{FF2B5EF4-FFF2-40B4-BE49-F238E27FC236}">
                      <a16:creationId xmlns:a16="http://schemas.microsoft.com/office/drawing/2014/main" id="{72F3F92D-BB07-DE4B-AF5D-E14858FDC4B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1010040" y="4993334"/>
                  <a:ext cx="144016" cy="432048"/>
                </a:xfrm>
                <a:prstGeom prst="straightConnector1">
                  <a:avLst/>
                </a:prstGeom>
                <a:ln w="12700">
                  <a:solidFill>
                    <a:srgbClr val="FF0000"/>
                  </a:solidFill>
                  <a:prstDash val="sysDash"/>
                  <a:tailEnd type="stealt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00" name="TextBox 99">
                  <a:extLst>
                    <a:ext uri="{FF2B5EF4-FFF2-40B4-BE49-F238E27FC236}">
                      <a16:creationId xmlns:a16="http://schemas.microsoft.com/office/drawing/2014/main" id="{72BD6957-F3B1-6747-B9E4-B79D17D4ADAA}"/>
                    </a:ext>
                  </a:extLst>
                </p:cNvPr>
                <p:cNvSpPr txBox="1"/>
                <p:nvPr/>
              </p:nvSpPr>
              <p:spPr>
                <a:xfrm rot="16200000">
                  <a:off x="1652597" y="4206762"/>
                  <a:ext cx="1440160" cy="2769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200" dirty="0">
                      <a:solidFill>
                        <a:srgbClr val="FF0000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Temperature sensor</a:t>
                  </a:r>
                </a:p>
              </p:txBody>
            </p:sp>
          </p:grpSp>
          <p:cxnSp>
            <p:nvCxnSpPr>
              <p:cNvPr id="101" name="Straight Arrow Connector 100">
                <a:extLst>
                  <a:ext uri="{FF2B5EF4-FFF2-40B4-BE49-F238E27FC236}">
                    <a16:creationId xmlns:a16="http://schemas.microsoft.com/office/drawing/2014/main" id="{72F3F92D-BB07-DE4B-AF5D-E14858FDC4B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18985" y="2331332"/>
                <a:ext cx="288032" cy="216024"/>
              </a:xfrm>
              <a:prstGeom prst="straightConnector1">
                <a:avLst/>
              </a:prstGeom>
              <a:ln w="12700">
                <a:solidFill>
                  <a:srgbClr val="FF0000"/>
                </a:solidFill>
                <a:prstDash val="sysDash"/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2526609-E0B5-3A4F-A4F7-954BDFA1D955}"/>
              </a:ext>
            </a:extLst>
          </p:cNvPr>
          <p:cNvGrpSpPr/>
          <p:nvPr/>
        </p:nvGrpSpPr>
        <p:grpSpPr>
          <a:xfrm>
            <a:off x="873815" y="3956074"/>
            <a:ext cx="8594729" cy="2231767"/>
            <a:chOff x="873815" y="3956074"/>
            <a:chExt cx="8594729" cy="2231767"/>
          </a:xfrm>
        </p:grpSpPr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77451318-92F7-7743-B074-5576DE4AD096}"/>
                </a:ext>
              </a:extLst>
            </p:cNvPr>
            <p:cNvSpPr/>
            <p:nvPr/>
          </p:nvSpPr>
          <p:spPr>
            <a:xfrm>
              <a:off x="873815" y="3973189"/>
              <a:ext cx="295232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/>
                <a:t>Temperature sensor</a:t>
              </a:r>
              <a:endParaRPr lang="en-US" b="1" dirty="0"/>
            </a:p>
          </p:txBody>
        </p: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DA351472-C6BF-944A-B2CC-FA5BCBFD3791}"/>
                </a:ext>
              </a:extLst>
            </p:cNvPr>
            <p:cNvGrpSpPr/>
            <p:nvPr/>
          </p:nvGrpSpPr>
          <p:grpSpPr>
            <a:xfrm>
              <a:off x="1187624" y="4149080"/>
              <a:ext cx="2638519" cy="2038761"/>
              <a:chOff x="4396073" y="4942516"/>
              <a:chExt cx="2638519" cy="2038761"/>
            </a:xfrm>
          </p:grpSpPr>
          <p:graphicFrame>
            <p:nvGraphicFramePr>
              <p:cNvPr id="113" name="Object 112">
                <a:extLst>
                  <a:ext uri="{FF2B5EF4-FFF2-40B4-BE49-F238E27FC236}">
                    <a16:creationId xmlns:a16="http://schemas.microsoft.com/office/drawing/2014/main" id="{3D369FD8-3FD8-D64E-8014-8E204908F867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4396073" y="4942516"/>
              <a:ext cx="2638519" cy="2038761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7" imgW="4023360" imgH="3108960" progId="Origin50.Graph">
                      <p:embed/>
                    </p:oleObj>
                  </mc:Choice>
                  <mc:Fallback>
                    <p:oleObj name="Graph" r:id="rId7" imgW="4023360" imgH="3108960" progId="Origin50.Graph">
                      <p:embed/>
                      <p:pic>
                        <p:nvPicPr>
                          <p:cNvPr id="113" name="Object 112">
                            <a:extLst>
                              <a:ext uri="{FF2B5EF4-FFF2-40B4-BE49-F238E27FC236}">
                                <a16:creationId xmlns:a16="http://schemas.microsoft.com/office/drawing/2014/main" id="{3D369FD8-3FD8-D64E-8014-8E204908F867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8"/>
                          <a:stretch>
                            <a:fillRect/>
                          </a:stretch>
                        </p:blipFill>
                        <p:spPr>
                          <a:xfrm>
                            <a:off x="4396073" y="4942516"/>
                            <a:ext cx="2638519" cy="2038761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114" name="TextBox 113">
                <a:extLst>
                  <a:ext uri="{FF2B5EF4-FFF2-40B4-BE49-F238E27FC236}">
                    <a16:creationId xmlns:a16="http://schemas.microsoft.com/office/drawing/2014/main" id="{85E15041-E937-1345-BEB5-0802AC06E386}"/>
                  </a:ext>
                </a:extLst>
              </p:cNvPr>
              <p:cNvSpPr txBox="1"/>
              <p:nvPr/>
            </p:nvSpPr>
            <p:spPr>
              <a:xfrm>
                <a:off x="4973110" y="6597481"/>
                <a:ext cx="250390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dirty="0"/>
                  <a:t>0</a:t>
                </a:r>
              </a:p>
            </p:txBody>
          </p:sp>
          <p:sp>
            <p:nvSpPr>
              <p:cNvPr id="115" name="TextBox 114">
                <a:extLst>
                  <a:ext uri="{FF2B5EF4-FFF2-40B4-BE49-F238E27FC236}">
                    <a16:creationId xmlns:a16="http://schemas.microsoft.com/office/drawing/2014/main" id="{173FB93B-503C-5548-A1F7-0B9FC47C649B}"/>
                  </a:ext>
                </a:extLst>
              </p:cNvPr>
              <p:cNvSpPr txBox="1"/>
              <p:nvPr/>
            </p:nvSpPr>
            <p:spPr>
              <a:xfrm>
                <a:off x="5423980" y="6597481"/>
                <a:ext cx="247650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5</a:t>
                </a:r>
              </a:p>
            </p:txBody>
          </p:sp>
          <p:sp>
            <p:nvSpPr>
              <p:cNvPr id="116" name="TextBox 115">
                <a:extLst>
                  <a:ext uri="{FF2B5EF4-FFF2-40B4-BE49-F238E27FC236}">
                    <a16:creationId xmlns:a16="http://schemas.microsoft.com/office/drawing/2014/main" id="{CAD2F9BF-5FC6-E544-9191-04A64124D3FD}"/>
                  </a:ext>
                </a:extLst>
              </p:cNvPr>
              <p:cNvSpPr txBox="1"/>
              <p:nvPr/>
            </p:nvSpPr>
            <p:spPr>
              <a:xfrm>
                <a:off x="5842739" y="6597481"/>
                <a:ext cx="32443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10</a:t>
                </a:r>
              </a:p>
            </p:txBody>
          </p:sp>
          <p:sp>
            <p:nvSpPr>
              <p:cNvPr id="117" name="TextBox 116">
                <a:extLst>
                  <a:ext uri="{FF2B5EF4-FFF2-40B4-BE49-F238E27FC236}">
                    <a16:creationId xmlns:a16="http://schemas.microsoft.com/office/drawing/2014/main" id="{F6C8714A-F2B4-AE41-A585-C62A847FF922}"/>
                  </a:ext>
                </a:extLst>
              </p:cNvPr>
              <p:cNvSpPr txBox="1"/>
              <p:nvPr/>
            </p:nvSpPr>
            <p:spPr>
              <a:xfrm>
                <a:off x="6297007" y="6597481"/>
                <a:ext cx="324432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15</a:t>
                </a:r>
              </a:p>
            </p:txBody>
          </p:sp>
          <p:sp>
            <p:nvSpPr>
              <p:cNvPr id="118" name="TextBox 117">
                <a:extLst>
                  <a:ext uri="{FF2B5EF4-FFF2-40B4-BE49-F238E27FC236}">
                    <a16:creationId xmlns:a16="http://schemas.microsoft.com/office/drawing/2014/main" id="{B811BE05-21E2-5849-AF5B-B3973794B1D1}"/>
                  </a:ext>
                </a:extLst>
              </p:cNvPr>
              <p:cNvSpPr txBox="1"/>
              <p:nvPr/>
            </p:nvSpPr>
            <p:spPr>
              <a:xfrm>
                <a:off x="5398206" y="6722160"/>
                <a:ext cx="763351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 dirty="0"/>
                  <a:t>Time (min)</a:t>
                </a:r>
              </a:p>
            </p:txBody>
          </p:sp>
          <p:sp>
            <p:nvSpPr>
              <p:cNvPr id="119" name="TextBox 118">
                <a:extLst>
                  <a:ext uri="{FF2B5EF4-FFF2-40B4-BE49-F238E27FC236}">
                    <a16:creationId xmlns:a16="http://schemas.microsoft.com/office/drawing/2014/main" id="{4A6041F1-1503-AD4E-B745-D1B6DA7A78A2}"/>
                  </a:ext>
                </a:extLst>
              </p:cNvPr>
              <p:cNvSpPr txBox="1"/>
              <p:nvPr/>
            </p:nvSpPr>
            <p:spPr>
              <a:xfrm>
                <a:off x="4602034" y="6311731"/>
                <a:ext cx="316112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dirty="0"/>
                  <a:t>20</a:t>
                </a:r>
              </a:p>
            </p:txBody>
          </p:sp>
          <p:sp>
            <p:nvSpPr>
              <p:cNvPr id="120" name="TextBox 119">
                <a:extLst>
                  <a:ext uri="{FF2B5EF4-FFF2-40B4-BE49-F238E27FC236}">
                    <a16:creationId xmlns:a16="http://schemas.microsoft.com/office/drawing/2014/main" id="{6DEFB541-64A0-5143-987B-C56B223F7AD9}"/>
                  </a:ext>
                </a:extLst>
              </p:cNvPr>
              <p:cNvSpPr txBox="1"/>
              <p:nvPr/>
            </p:nvSpPr>
            <p:spPr>
              <a:xfrm>
                <a:off x="4602034" y="5900164"/>
                <a:ext cx="324432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40</a:t>
                </a:r>
              </a:p>
            </p:txBody>
          </p:sp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BDF102E7-66CA-4B4F-97C4-6B9262F26742}"/>
                  </a:ext>
                </a:extLst>
              </p:cNvPr>
              <p:cNvSpPr txBox="1"/>
              <p:nvPr/>
            </p:nvSpPr>
            <p:spPr>
              <a:xfrm>
                <a:off x="4602034" y="5473144"/>
                <a:ext cx="32443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60</a:t>
                </a:r>
              </a:p>
            </p:txBody>
          </p:sp>
          <p:sp>
            <p:nvSpPr>
              <p:cNvPr id="135" name="TextBox 134">
                <a:extLst>
                  <a:ext uri="{FF2B5EF4-FFF2-40B4-BE49-F238E27FC236}">
                    <a16:creationId xmlns:a16="http://schemas.microsoft.com/office/drawing/2014/main" id="{2A27623B-0EFF-384E-A55D-31D1B0FD3D0B}"/>
                  </a:ext>
                </a:extLst>
              </p:cNvPr>
              <p:cNvSpPr txBox="1"/>
              <p:nvPr/>
            </p:nvSpPr>
            <p:spPr>
              <a:xfrm rot="16200000">
                <a:off x="4019430" y="5720717"/>
                <a:ext cx="1114408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 dirty="0"/>
                  <a:t>Temperature ( </a:t>
                </a:r>
                <a:r>
                  <a:rPr lang="en-US" sz="10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̊</a:t>
                </a:r>
                <a:r>
                  <a:rPr lang="en-US" sz="1000" b="1" dirty="0">
                    <a:cs typeface="Times New Roman" panose="02020603050405020304" pitchFamily="18" charset="0"/>
                  </a:rPr>
                  <a:t> C</a:t>
                </a:r>
                <a:r>
                  <a:rPr lang="en-US" sz="1000" b="1" dirty="0"/>
                  <a:t>)</a:t>
                </a:r>
              </a:p>
            </p:txBody>
          </p:sp>
          <p:sp>
            <p:nvSpPr>
              <p:cNvPr id="136" name="TextBox 135">
                <a:extLst>
                  <a:ext uri="{FF2B5EF4-FFF2-40B4-BE49-F238E27FC236}">
                    <a16:creationId xmlns:a16="http://schemas.microsoft.com/office/drawing/2014/main" id="{5B0E0F1E-1E3B-5044-8430-3455B4F5DFE1}"/>
                  </a:ext>
                </a:extLst>
              </p:cNvPr>
              <p:cNvSpPr txBox="1"/>
              <p:nvPr/>
            </p:nvSpPr>
            <p:spPr>
              <a:xfrm>
                <a:off x="4874101" y="6435333"/>
                <a:ext cx="74610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800" dirty="0"/>
                  <a:t>hot water</a:t>
                </a:r>
              </a:p>
            </p:txBody>
          </p:sp>
          <p:cxnSp>
            <p:nvCxnSpPr>
              <p:cNvPr id="137" name="Straight Arrow Connector 136">
                <a:extLst>
                  <a:ext uri="{FF2B5EF4-FFF2-40B4-BE49-F238E27FC236}">
                    <a16:creationId xmlns:a16="http://schemas.microsoft.com/office/drawing/2014/main" id="{8061CFB6-DA55-B049-B3CE-DDBBD3A7FD3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245821" y="6389904"/>
                <a:ext cx="152385" cy="99134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138" name="Straight Arrow Connector 137">
                <a:extLst>
                  <a:ext uri="{FF2B5EF4-FFF2-40B4-BE49-F238E27FC236}">
                    <a16:creationId xmlns:a16="http://schemas.microsoft.com/office/drawing/2014/main" id="{2C8E167B-3EAB-B64E-B82A-072988D7B76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659438" y="5499100"/>
                <a:ext cx="135499" cy="97154"/>
              </a:xfrm>
              <a:prstGeom prst="straightConnector1">
                <a:avLst/>
              </a:prstGeom>
              <a:ln>
                <a:solidFill>
                  <a:srgbClr val="00B0F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1606ADDC-82AD-414C-B62C-D69A0E243D52}"/>
                  </a:ext>
                </a:extLst>
              </p:cNvPr>
              <p:cNvSpPr txBox="1"/>
              <p:nvPr/>
            </p:nvSpPr>
            <p:spPr>
              <a:xfrm>
                <a:off x="5579555" y="5322750"/>
                <a:ext cx="664829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800" dirty="0"/>
                  <a:t>cold water</a:t>
                </a:r>
              </a:p>
            </p:txBody>
          </p:sp>
          <p:cxnSp>
            <p:nvCxnSpPr>
              <p:cNvPr id="140" name="Straight Arrow Connector 139">
                <a:extLst>
                  <a:ext uri="{FF2B5EF4-FFF2-40B4-BE49-F238E27FC236}">
                    <a16:creationId xmlns:a16="http://schemas.microsoft.com/office/drawing/2014/main" id="{2DD0473C-8285-2341-AE1A-4A9D5B80DD5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954541" y="5926120"/>
                <a:ext cx="135499" cy="97154"/>
              </a:xfrm>
              <a:prstGeom prst="straightConnector1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141" name="TextBox 140">
                <a:extLst>
                  <a:ext uri="{FF2B5EF4-FFF2-40B4-BE49-F238E27FC236}">
                    <a16:creationId xmlns:a16="http://schemas.microsoft.com/office/drawing/2014/main" id="{4BCC74B6-D16D-E043-A14D-D5733FE01E81}"/>
                  </a:ext>
                </a:extLst>
              </p:cNvPr>
              <p:cNvSpPr txBox="1"/>
              <p:nvPr/>
            </p:nvSpPr>
            <p:spPr>
              <a:xfrm>
                <a:off x="5871886" y="5733208"/>
                <a:ext cx="828443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800" dirty="0"/>
                  <a:t>empty beaker</a:t>
                </a:r>
              </a:p>
            </p:txBody>
          </p:sp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311EE434-2AE8-BB43-AF9E-79ACA6955AE0}"/>
                </a:ext>
              </a:extLst>
            </p:cNvPr>
            <p:cNvGrpSpPr/>
            <p:nvPr/>
          </p:nvGrpSpPr>
          <p:grpSpPr>
            <a:xfrm>
              <a:off x="3923928" y="4149080"/>
              <a:ext cx="2638519" cy="2038761"/>
              <a:chOff x="2003748" y="3019395"/>
              <a:chExt cx="2638519" cy="2038761"/>
            </a:xfrm>
          </p:grpSpPr>
          <p:graphicFrame>
            <p:nvGraphicFramePr>
              <p:cNvPr id="143" name="Object 142">
                <a:extLst>
                  <a:ext uri="{FF2B5EF4-FFF2-40B4-BE49-F238E27FC236}">
                    <a16:creationId xmlns:a16="http://schemas.microsoft.com/office/drawing/2014/main" id="{2C1F267D-64B4-B34B-A24D-BA8F39C25D3A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2003748" y="3019395"/>
              <a:ext cx="2638519" cy="2038761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9" imgW="4023360" imgH="3108960" progId="Origin50.Graph">
                      <p:embed/>
                    </p:oleObj>
                  </mc:Choice>
                  <mc:Fallback>
                    <p:oleObj name="Graph" r:id="rId9" imgW="4023360" imgH="3108960" progId="Origin50.Graph">
                      <p:embed/>
                      <p:pic>
                        <p:nvPicPr>
                          <p:cNvPr id="143" name="Object 142">
                            <a:extLst>
                              <a:ext uri="{FF2B5EF4-FFF2-40B4-BE49-F238E27FC236}">
                                <a16:creationId xmlns:a16="http://schemas.microsoft.com/office/drawing/2014/main" id="{2C1F267D-64B4-B34B-A24D-BA8F39C25D3A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0"/>
                          <a:stretch>
                            <a:fillRect/>
                          </a:stretch>
                        </p:blipFill>
                        <p:spPr>
                          <a:xfrm>
                            <a:off x="2003748" y="3019395"/>
                            <a:ext cx="2638519" cy="2038761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144" name="TextBox 143">
                <a:extLst>
                  <a:ext uri="{FF2B5EF4-FFF2-40B4-BE49-F238E27FC236}">
                    <a16:creationId xmlns:a16="http://schemas.microsoft.com/office/drawing/2014/main" id="{13FF7A17-8A30-1844-B62A-9E0BB80958C6}"/>
                  </a:ext>
                </a:extLst>
              </p:cNvPr>
              <p:cNvSpPr txBox="1"/>
              <p:nvPr/>
            </p:nvSpPr>
            <p:spPr>
              <a:xfrm>
                <a:off x="2311342" y="4675187"/>
                <a:ext cx="316112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dirty="0"/>
                  <a:t>40</a:t>
                </a:r>
              </a:p>
            </p:txBody>
          </p:sp>
          <p:sp>
            <p:nvSpPr>
              <p:cNvPr id="145" name="TextBox 144">
                <a:extLst>
                  <a:ext uri="{FF2B5EF4-FFF2-40B4-BE49-F238E27FC236}">
                    <a16:creationId xmlns:a16="http://schemas.microsoft.com/office/drawing/2014/main" id="{9E882157-3A64-8D47-B549-4CC035C90B12}"/>
                  </a:ext>
                </a:extLst>
              </p:cNvPr>
              <p:cNvSpPr txBox="1"/>
              <p:nvPr/>
            </p:nvSpPr>
            <p:spPr>
              <a:xfrm>
                <a:off x="2746983" y="4675187"/>
                <a:ext cx="45431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50</a:t>
                </a:r>
              </a:p>
            </p:txBody>
          </p:sp>
          <p:sp>
            <p:nvSpPr>
              <p:cNvPr id="146" name="TextBox 145">
                <a:extLst>
                  <a:ext uri="{FF2B5EF4-FFF2-40B4-BE49-F238E27FC236}">
                    <a16:creationId xmlns:a16="http://schemas.microsoft.com/office/drawing/2014/main" id="{7B2C6717-9B4B-FA48-8BBE-200F539841B1}"/>
                  </a:ext>
                </a:extLst>
              </p:cNvPr>
              <p:cNvSpPr txBox="1"/>
              <p:nvPr/>
            </p:nvSpPr>
            <p:spPr>
              <a:xfrm>
                <a:off x="3206564" y="4675187"/>
                <a:ext cx="44773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60</a:t>
                </a:r>
              </a:p>
            </p:txBody>
          </p:sp>
          <p:sp>
            <p:nvSpPr>
              <p:cNvPr id="147" name="TextBox 146">
                <a:extLst>
                  <a:ext uri="{FF2B5EF4-FFF2-40B4-BE49-F238E27FC236}">
                    <a16:creationId xmlns:a16="http://schemas.microsoft.com/office/drawing/2014/main" id="{CF2C5C28-9868-354B-A716-FACCBC4971A5}"/>
                  </a:ext>
                </a:extLst>
              </p:cNvPr>
              <p:cNvSpPr txBox="1"/>
              <p:nvPr/>
            </p:nvSpPr>
            <p:spPr>
              <a:xfrm>
                <a:off x="3654554" y="4675187"/>
                <a:ext cx="44773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70</a:t>
                </a:r>
              </a:p>
            </p:txBody>
          </p:sp>
          <p:sp>
            <p:nvSpPr>
              <p:cNvPr id="148" name="TextBox 147">
                <a:extLst>
                  <a:ext uri="{FF2B5EF4-FFF2-40B4-BE49-F238E27FC236}">
                    <a16:creationId xmlns:a16="http://schemas.microsoft.com/office/drawing/2014/main" id="{C67AF634-EB6D-9B4D-A053-4A0CEA3D6A50}"/>
                  </a:ext>
                </a:extLst>
              </p:cNvPr>
              <p:cNvSpPr txBox="1"/>
              <p:nvPr/>
            </p:nvSpPr>
            <p:spPr>
              <a:xfrm>
                <a:off x="2689774" y="4799866"/>
                <a:ext cx="1399742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000" b="1" dirty="0"/>
                  <a:t>Relative Humidity (RH)</a:t>
                </a:r>
              </a:p>
            </p:txBody>
          </p:sp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5C45025B-7EAF-AC4B-8F5D-1BC4357FE37D}"/>
                  </a:ext>
                </a:extLst>
              </p:cNvPr>
              <p:cNvSpPr txBox="1"/>
              <p:nvPr/>
            </p:nvSpPr>
            <p:spPr>
              <a:xfrm>
                <a:off x="4108342" y="4675187"/>
                <a:ext cx="44773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80</a:t>
                </a:r>
              </a:p>
            </p:txBody>
          </p:sp>
          <p:sp>
            <p:nvSpPr>
              <p:cNvPr id="150" name="TextBox 149">
                <a:extLst>
                  <a:ext uri="{FF2B5EF4-FFF2-40B4-BE49-F238E27FC236}">
                    <a16:creationId xmlns:a16="http://schemas.microsoft.com/office/drawing/2014/main" id="{C15F9DB0-2593-C64F-B5A7-2E16EF36B19E}"/>
                  </a:ext>
                </a:extLst>
              </p:cNvPr>
              <p:cNvSpPr txBox="1"/>
              <p:nvPr/>
            </p:nvSpPr>
            <p:spPr>
              <a:xfrm>
                <a:off x="2144816" y="4590546"/>
                <a:ext cx="49283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-25</a:t>
                </a:r>
              </a:p>
            </p:txBody>
          </p:sp>
          <p:sp>
            <p:nvSpPr>
              <p:cNvPr id="151" name="TextBox 150">
                <a:extLst>
                  <a:ext uri="{FF2B5EF4-FFF2-40B4-BE49-F238E27FC236}">
                    <a16:creationId xmlns:a16="http://schemas.microsoft.com/office/drawing/2014/main" id="{EFC6E26B-3410-3B4D-8D28-E26915958D4E}"/>
                  </a:ext>
                </a:extLst>
              </p:cNvPr>
              <p:cNvSpPr txBox="1"/>
              <p:nvPr/>
            </p:nvSpPr>
            <p:spPr>
              <a:xfrm>
                <a:off x="2144816" y="4230200"/>
                <a:ext cx="49283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-30</a:t>
                </a:r>
              </a:p>
            </p:txBody>
          </p:sp>
          <p:sp>
            <p:nvSpPr>
              <p:cNvPr id="152" name="TextBox 151">
                <a:extLst>
                  <a:ext uri="{FF2B5EF4-FFF2-40B4-BE49-F238E27FC236}">
                    <a16:creationId xmlns:a16="http://schemas.microsoft.com/office/drawing/2014/main" id="{40C03E54-D1A0-404F-B152-6290DB694C77}"/>
                  </a:ext>
                </a:extLst>
              </p:cNvPr>
              <p:cNvSpPr txBox="1"/>
              <p:nvPr/>
            </p:nvSpPr>
            <p:spPr>
              <a:xfrm>
                <a:off x="2144816" y="3861692"/>
                <a:ext cx="49283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-35</a:t>
                </a:r>
              </a:p>
            </p:txBody>
          </p:sp>
          <p:sp>
            <p:nvSpPr>
              <p:cNvPr id="153" name="TextBox 152">
                <a:extLst>
                  <a:ext uri="{FF2B5EF4-FFF2-40B4-BE49-F238E27FC236}">
                    <a16:creationId xmlns:a16="http://schemas.microsoft.com/office/drawing/2014/main" id="{D12BC625-8358-2944-8BC7-67BE59F99733}"/>
                  </a:ext>
                </a:extLst>
              </p:cNvPr>
              <p:cNvSpPr txBox="1"/>
              <p:nvPr/>
            </p:nvSpPr>
            <p:spPr>
              <a:xfrm rot="16200000">
                <a:off x="1841700" y="3839381"/>
                <a:ext cx="659155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l-GR" sz="1000" b="1" dirty="0"/>
                  <a:t>Δ</a:t>
                </a:r>
                <a:r>
                  <a:rPr lang="en-US" sz="1000" b="1" dirty="0"/>
                  <a:t>R/R (%)</a:t>
                </a:r>
              </a:p>
            </p:txBody>
          </p:sp>
          <p:sp>
            <p:nvSpPr>
              <p:cNvPr id="154" name="TextBox 153">
                <a:extLst>
                  <a:ext uri="{FF2B5EF4-FFF2-40B4-BE49-F238E27FC236}">
                    <a16:creationId xmlns:a16="http://schemas.microsoft.com/office/drawing/2014/main" id="{4651ADFC-4032-6847-8EA2-14C10CF76B27}"/>
                  </a:ext>
                </a:extLst>
              </p:cNvPr>
              <p:cNvSpPr txBox="1"/>
              <p:nvPr/>
            </p:nvSpPr>
            <p:spPr>
              <a:xfrm>
                <a:off x="2144816" y="3510193"/>
                <a:ext cx="49283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-40</a:t>
                </a:r>
              </a:p>
            </p:txBody>
          </p:sp>
          <p:sp>
            <p:nvSpPr>
              <p:cNvPr id="155" name="TextBox 154">
                <a:extLst>
                  <a:ext uri="{FF2B5EF4-FFF2-40B4-BE49-F238E27FC236}">
                    <a16:creationId xmlns:a16="http://schemas.microsoft.com/office/drawing/2014/main" id="{896BBB6E-CB87-C148-BED7-170A19E59F91}"/>
                  </a:ext>
                </a:extLst>
              </p:cNvPr>
              <p:cNvSpPr txBox="1"/>
              <p:nvPr/>
            </p:nvSpPr>
            <p:spPr>
              <a:xfrm>
                <a:off x="2064923" y="3135023"/>
                <a:ext cx="49283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/>
                  <a:t>   -45</a:t>
                </a:r>
              </a:p>
            </p:txBody>
          </p:sp>
        </p:grpSp>
        <p:grpSp>
          <p:nvGrpSpPr>
            <p:cNvPr id="156" name="Group 155">
              <a:extLst>
                <a:ext uri="{FF2B5EF4-FFF2-40B4-BE49-F238E27FC236}">
                  <a16:creationId xmlns:a16="http://schemas.microsoft.com/office/drawing/2014/main" id="{B08E652E-DC07-8D4A-8FF6-0F4349721019}"/>
                </a:ext>
              </a:extLst>
            </p:cNvPr>
            <p:cNvGrpSpPr/>
            <p:nvPr/>
          </p:nvGrpSpPr>
          <p:grpSpPr>
            <a:xfrm>
              <a:off x="6551242" y="4149080"/>
              <a:ext cx="2917302" cy="2024624"/>
              <a:chOff x="2003748" y="6830137"/>
              <a:chExt cx="2917302" cy="2024624"/>
            </a:xfrm>
          </p:grpSpPr>
          <p:grpSp>
            <p:nvGrpSpPr>
              <p:cNvPr id="157" name="Group 156">
                <a:extLst>
                  <a:ext uri="{FF2B5EF4-FFF2-40B4-BE49-F238E27FC236}">
                    <a16:creationId xmlns:a16="http://schemas.microsoft.com/office/drawing/2014/main" id="{9D74020C-039C-C14C-8433-83571C1713DC}"/>
                  </a:ext>
                </a:extLst>
              </p:cNvPr>
              <p:cNvGrpSpPr/>
              <p:nvPr/>
            </p:nvGrpSpPr>
            <p:grpSpPr>
              <a:xfrm>
                <a:off x="2003748" y="6830137"/>
                <a:ext cx="2631869" cy="2024624"/>
                <a:chOff x="2003748" y="6830137"/>
                <a:chExt cx="2631869" cy="2024624"/>
              </a:xfrm>
            </p:grpSpPr>
            <p:graphicFrame>
              <p:nvGraphicFramePr>
                <p:cNvPr id="161" name="Object 160">
                  <a:extLst>
                    <a:ext uri="{FF2B5EF4-FFF2-40B4-BE49-F238E27FC236}">
                      <a16:creationId xmlns:a16="http://schemas.microsoft.com/office/drawing/2014/main" id="{67E526C9-F207-0B49-B020-DAF9F0CBCFBF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2003748" y="6830137"/>
                <a:ext cx="2631869" cy="2024624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Graph" r:id="rId11" imgW="4132800" imgH="2923560" progId="Origin50.Graph">
                        <p:embed/>
                      </p:oleObj>
                    </mc:Choice>
                    <mc:Fallback>
                      <p:oleObj name="Graph" r:id="rId11" imgW="4132800" imgH="2923560" progId="Origin50.Graph">
                        <p:embed/>
                        <p:pic>
                          <p:nvPicPr>
                            <p:cNvPr id="161" name="Object 160">
                              <a:extLst>
                                <a:ext uri="{FF2B5EF4-FFF2-40B4-BE49-F238E27FC236}">
                                  <a16:creationId xmlns:a16="http://schemas.microsoft.com/office/drawing/2014/main" id="{67E526C9-F207-0B49-B020-DAF9F0CBCFBF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1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003748" y="6830137"/>
                              <a:ext cx="2631869" cy="2024624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162" name="TextBox 161">
                  <a:extLst>
                    <a:ext uri="{FF2B5EF4-FFF2-40B4-BE49-F238E27FC236}">
                      <a16:creationId xmlns:a16="http://schemas.microsoft.com/office/drawing/2014/main" id="{4443B3BA-08F7-5441-9779-EAC129BF91CB}"/>
                    </a:ext>
                  </a:extLst>
                </p:cNvPr>
                <p:cNvSpPr txBox="1"/>
                <p:nvPr/>
              </p:nvSpPr>
              <p:spPr>
                <a:xfrm>
                  <a:off x="2913092" y="7656052"/>
                  <a:ext cx="463502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>
                      <a:cs typeface="Times New Roman" panose="02020603050405020304" pitchFamily="18" charset="0"/>
                    </a:rPr>
                    <a:t>1st  </a:t>
                  </a:r>
                </a:p>
              </p:txBody>
            </p:sp>
            <p:sp>
              <p:nvSpPr>
                <p:cNvPr id="163" name="TextBox 162">
                  <a:extLst>
                    <a:ext uri="{FF2B5EF4-FFF2-40B4-BE49-F238E27FC236}">
                      <a16:creationId xmlns:a16="http://schemas.microsoft.com/office/drawing/2014/main" id="{D07FF29B-A192-CD43-B051-3D11822FAACE}"/>
                    </a:ext>
                  </a:extLst>
                </p:cNvPr>
                <p:cNvSpPr txBox="1"/>
                <p:nvPr/>
              </p:nvSpPr>
              <p:spPr>
                <a:xfrm>
                  <a:off x="2877088" y="8081823"/>
                  <a:ext cx="607419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>
                      <a:cs typeface="Times New Roman" panose="02020603050405020304" pitchFamily="18" charset="0"/>
                    </a:rPr>
                    <a:t>2nd  </a:t>
                  </a:r>
                </a:p>
              </p:txBody>
            </p:sp>
            <p:sp>
              <p:nvSpPr>
                <p:cNvPr id="164" name="TextBox 163">
                  <a:extLst>
                    <a:ext uri="{FF2B5EF4-FFF2-40B4-BE49-F238E27FC236}">
                      <a16:creationId xmlns:a16="http://schemas.microsoft.com/office/drawing/2014/main" id="{D41D82DD-DB51-3742-A314-CFB42E651457}"/>
                    </a:ext>
                  </a:extLst>
                </p:cNvPr>
                <p:cNvSpPr txBox="1"/>
                <p:nvPr/>
              </p:nvSpPr>
              <p:spPr>
                <a:xfrm>
                  <a:off x="2167052" y="8394192"/>
                  <a:ext cx="492838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-40</a:t>
                  </a:r>
                </a:p>
              </p:txBody>
            </p:sp>
            <p:sp>
              <p:nvSpPr>
                <p:cNvPr id="165" name="TextBox 164">
                  <a:extLst>
                    <a:ext uri="{FF2B5EF4-FFF2-40B4-BE49-F238E27FC236}">
                      <a16:creationId xmlns:a16="http://schemas.microsoft.com/office/drawing/2014/main" id="{6B431A19-CEAA-B14E-933A-8EC0DC96DEA1}"/>
                    </a:ext>
                  </a:extLst>
                </p:cNvPr>
                <p:cNvSpPr txBox="1"/>
                <p:nvPr/>
              </p:nvSpPr>
              <p:spPr>
                <a:xfrm>
                  <a:off x="2167052" y="8033846"/>
                  <a:ext cx="492838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-30</a:t>
                  </a:r>
                </a:p>
              </p:txBody>
            </p:sp>
            <p:sp>
              <p:nvSpPr>
                <p:cNvPr id="166" name="TextBox 165">
                  <a:extLst>
                    <a:ext uri="{FF2B5EF4-FFF2-40B4-BE49-F238E27FC236}">
                      <a16:creationId xmlns:a16="http://schemas.microsoft.com/office/drawing/2014/main" id="{13463A4C-5D97-374C-95B3-B9F7AF9EC834}"/>
                    </a:ext>
                  </a:extLst>
                </p:cNvPr>
                <p:cNvSpPr txBox="1"/>
                <p:nvPr/>
              </p:nvSpPr>
              <p:spPr>
                <a:xfrm>
                  <a:off x="2167052" y="7665338"/>
                  <a:ext cx="492838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-20</a:t>
                  </a:r>
                </a:p>
              </p:txBody>
            </p:sp>
            <p:sp>
              <p:nvSpPr>
                <p:cNvPr id="167" name="TextBox 166">
                  <a:extLst>
                    <a:ext uri="{FF2B5EF4-FFF2-40B4-BE49-F238E27FC236}">
                      <a16:creationId xmlns:a16="http://schemas.microsoft.com/office/drawing/2014/main" id="{D02C8BC7-796E-8044-94C2-593A5AAD8444}"/>
                    </a:ext>
                  </a:extLst>
                </p:cNvPr>
                <p:cNvSpPr txBox="1"/>
                <p:nvPr/>
              </p:nvSpPr>
              <p:spPr>
                <a:xfrm rot="16200000">
                  <a:off x="1801082" y="7643027"/>
                  <a:ext cx="689612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00" b="1" dirty="0"/>
                    <a:t>S</a:t>
                  </a:r>
                  <a:r>
                    <a:rPr lang="en-US" sz="1000" b="1" baseline="-25000" dirty="0"/>
                    <a:t>11</a:t>
                  </a:r>
                  <a:r>
                    <a:rPr lang="en-US" sz="1000" b="1" dirty="0"/>
                    <a:t> ( </a:t>
                  </a:r>
                  <a:r>
                    <a:rPr lang="en-US" sz="1000" b="1" dirty="0">
                      <a:cs typeface="Times New Roman" panose="02020603050405020304" pitchFamily="18" charset="0"/>
                    </a:rPr>
                    <a:t>dB</a:t>
                  </a:r>
                  <a:r>
                    <a:rPr lang="en-US" sz="1000" b="1" dirty="0"/>
                    <a:t>)</a:t>
                  </a:r>
                </a:p>
              </p:txBody>
            </p:sp>
            <p:sp>
              <p:nvSpPr>
                <p:cNvPr id="168" name="TextBox 167">
                  <a:extLst>
                    <a:ext uri="{FF2B5EF4-FFF2-40B4-BE49-F238E27FC236}">
                      <a16:creationId xmlns:a16="http://schemas.microsoft.com/office/drawing/2014/main" id="{C16E008A-2148-FA41-B62B-F4BFBA5EFA67}"/>
                    </a:ext>
                  </a:extLst>
                </p:cNvPr>
                <p:cNvSpPr txBox="1"/>
                <p:nvPr/>
              </p:nvSpPr>
              <p:spPr>
                <a:xfrm>
                  <a:off x="2357485" y="8483260"/>
                  <a:ext cx="250390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00" dirty="0"/>
                    <a:t>2</a:t>
                  </a:r>
                </a:p>
              </p:txBody>
            </p:sp>
            <p:sp>
              <p:nvSpPr>
                <p:cNvPr id="169" name="TextBox 168">
                  <a:extLst>
                    <a:ext uri="{FF2B5EF4-FFF2-40B4-BE49-F238E27FC236}">
                      <a16:creationId xmlns:a16="http://schemas.microsoft.com/office/drawing/2014/main" id="{DE5EF83F-8E92-4447-9790-B5C415B82910}"/>
                    </a:ext>
                  </a:extLst>
                </p:cNvPr>
                <p:cNvSpPr txBox="1"/>
                <p:nvPr/>
              </p:nvSpPr>
              <p:spPr>
                <a:xfrm>
                  <a:off x="2946114" y="8483260"/>
                  <a:ext cx="454318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3</a:t>
                  </a:r>
                </a:p>
              </p:txBody>
            </p:sp>
            <p:sp>
              <p:nvSpPr>
                <p:cNvPr id="170" name="TextBox 169">
                  <a:extLst>
                    <a:ext uri="{FF2B5EF4-FFF2-40B4-BE49-F238E27FC236}">
                      <a16:creationId xmlns:a16="http://schemas.microsoft.com/office/drawing/2014/main" id="{105312EE-D49E-ED4F-8613-2D45031112A4}"/>
                    </a:ext>
                  </a:extLst>
                </p:cNvPr>
                <p:cNvSpPr txBox="1"/>
                <p:nvPr/>
              </p:nvSpPr>
              <p:spPr>
                <a:xfrm>
                  <a:off x="3543400" y="8483260"/>
                  <a:ext cx="447733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4</a:t>
                  </a:r>
                </a:p>
              </p:txBody>
            </p:sp>
            <p:sp>
              <p:nvSpPr>
                <p:cNvPr id="171" name="TextBox 170">
                  <a:extLst>
                    <a:ext uri="{FF2B5EF4-FFF2-40B4-BE49-F238E27FC236}">
                      <a16:creationId xmlns:a16="http://schemas.microsoft.com/office/drawing/2014/main" id="{102CBA2F-B109-6043-A0B0-FB410AA93E8F}"/>
                    </a:ext>
                  </a:extLst>
                </p:cNvPr>
                <p:cNvSpPr txBox="1"/>
                <p:nvPr/>
              </p:nvSpPr>
              <p:spPr>
                <a:xfrm>
                  <a:off x="4138858" y="8483260"/>
                  <a:ext cx="447733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5</a:t>
                  </a:r>
                </a:p>
              </p:txBody>
            </p:sp>
            <p:sp>
              <p:nvSpPr>
                <p:cNvPr id="172" name="TextBox 171">
                  <a:extLst>
                    <a:ext uri="{FF2B5EF4-FFF2-40B4-BE49-F238E27FC236}">
                      <a16:creationId xmlns:a16="http://schemas.microsoft.com/office/drawing/2014/main" id="{A80BE064-5CA9-CA43-ABDC-2BB7D59A91EB}"/>
                    </a:ext>
                  </a:extLst>
                </p:cNvPr>
                <p:cNvSpPr txBox="1"/>
                <p:nvPr/>
              </p:nvSpPr>
              <p:spPr>
                <a:xfrm>
                  <a:off x="2167052" y="7313839"/>
                  <a:ext cx="492838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-10</a:t>
                  </a:r>
                </a:p>
              </p:txBody>
            </p:sp>
            <p:sp>
              <p:nvSpPr>
                <p:cNvPr id="173" name="TextBox 172">
                  <a:extLst>
                    <a:ext uri="{FF2B5EF4-FFF2-40B4-BE49-F238E27FC236}">
                      <a16:creationId xmlns:a16="http://schemas.microsoft.com/office/drawing/2014/main" id="{FCD39BE9-679F-DE40-B13A-BCA17D38C195}"/>
                    </a:ext>
                  </a:extLst>
                </p:cNvPr>
                <p:cNvSpPr txBox="1"/>
                <p:nvPr/>
              </p:nvSpPr>
              <p:spPr>
                <a:xfrm>
                  <a:off x="2898795" y="8608540"/>
                  <a:ext cx="1059906" cy="24622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000" b="1" dirty="0"/>
                    <a:t>Frequency (GHz)</a:t>
                  </a:r>
                </a:p>
              </p:txBody>
            </p:sp>
            <p:sp>
              <p:nvSpPr>
                <p:cNvPr id="174" name="TextBox 173">
                  <a:extLst>
                    <a:ext uri="{FF2B5EF4-FFF2-40B4-BE49-F238E27FC236}">
                      <a16:creationId xmlns:a16="http://schemas.microsoft.com/office/drawing/2014/main" id="{A73BA671-F1DC-0647-ABBD-EBDC164800F4}"/>
                    </a:ext>
                  </a:extLst>
                </p:cNvPr>
                <p:cNvSpPr txBox="1"/>
                <p:nvPr/>
              </p:nvSpPr>
              <p:spPr>
                <a:xfrm>
                  <a:off x="2181341" y="6945511"/>
                  <a:ext cx="492838" cy="2462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000" dirty="0"/>
                    <a:t>   0</a:t>
                  </a:r>
                </a:p>
              </p:txBody>
            </p:sp>
          </p:grpSp>
          <p:sp>
            <p:nvSpPr>
              <p:cNvPr id="158" name="TextBox 157">
                <a:extLst>
                  <a:ext uri="{FF2B5EF4-FFF2-40B4-BE49-F238E27FC236}">
                    <a16:creationId xmlns:a16="http://schemas.microsoft.com/office/drawing/2014/main" id="{3E7AAC94-279B-9848-8E73-B6986385167B}"/>
                  </a:ext>
                </a:extLst>
              </p:cNvPr>
              <p:cNvSpPr txBox="1"/>
              <p:nvPr/>
            </p:nvSpPr>
            <p:spPr>
              <a:xfrm>
                <a:off x="3563646" y="7545970"/>
                <a:ext cx="1286934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000" dirty="0">
                    <a:cs typeface="Times New Roman" panose="02020603050405020304" pitchFamily="18" charset="0"/>
                  </a:rPr>
                  <a:t>No water</a:t>
                </a:r>
                <a:endParaRPr lang="en-US" sz="1000" dirty="0">
                  <a:cs typeface="Times New Roman" panose="02020603050405020304" pitchFamily="18" charset="0"/>
                </a:endParaRPr>
              </a:p>
            </p:txBody>
          </p:sp>
          <p:sp>
            <p:nvSpPr>
              <p:cNvPr id="159" name="TextBox 158">
                <a:extLst>
                  <a:ext uri="{FF2B5EF4-FFF2-40B4-BE49-F238E27FC236}">
                    <a16:creationId xmlns:a16="http://schemas.microsoft.com/office/drawing/2014/main" id="{49D9D179-F82C-214F-8FB4-54DAC196D903}"/>
                  </a:ext>
                </a:extLst>
              </p:cNvPr>
              <p:cNvSpPr txBox="1"/>
              <p:nvPr/>
            </p:nvSpPr>
            <p:spPr>
              <a:xfrm>
                <a:off x="3563645" y="7851611"/>
                <a:ext cx="1357405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rgbClr val="FF0000"/>
                    </a:solidFill>
                    <a:cs typeface="Times New Roman" panose="02020603050405020304" pitchFamily="18" charset="0"/>
                  </a:rPr>
                  <a:t>Contacting</a:t>
                </a:r>
              </a:p>
            </p:txBody>
          </p:sp>
          <p:sp>
            <p:nvSpPr>
              <p:cNvPr id="160" name="TextBox 159">
                <a:extLst>
                  <a:ext uri="{FF2B5EF4-FFF2-40B4-BE49-F238E27FC236}">
                    <a16:creationId xmlns:a16="http://schemas.microsoft.com/office/drawing/2014/main" id="{7EAF2197-EDE3-F041-8346-F598DE77393A}"/>
                  </a:ext>
                </a:extLst>
              </p:cNvPr>
              <p:cNvSpPr txBox="1"/>
              <p:nvPr/>
            </p:nvSpPr>
            <p:spPr>
              <a:xfrm>
                <a:off x="3563645" y="8150848"/>
                <a:ext cx="1286935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rgbClr val="0000FF"/>
                    </a:solidFill>
                    <a:cs typeface="Times New Roman" panose="02020603050405020304" pitchFamily="18" charset="0"/>
                  </a:rPr>
                  <a:t>Immerged</a:t>
                </a:r>
                <a:r>
                  <a:rPr lang="en-US" sz="1000" dirty="0">
                    <a:solidFill>
                      <a:srgbClr val="C00000"/>
                    </a:solidFill>
                    <a:cs typeface="Times New Roman" panose="02020603050405020304" pitchFamily="18" charset="0"/>
                  </a:rPr>
                  <a:t> </a:t>
                </a:r>
              </a:p>
            </p:txBody>
          </p:sp>
        </p:grpSp>
        <p:sp>
          <p:nvSpPr>
            <p:cNvPr id="175" name="Rectangle 174">
              <a:extLst>
                <a:ext uri="{FF2B5EF4-FFF2-40B4-BE49-F238E27FC236}">
                  <a16:creationId xmlns:a16="http://schemas.microsoft.com/office/drawing/2014/main" id="{7A1E68B7-121B-1F45-9DC2-BA6F938B43B0}"/>
                </a:ext>
              </a:extLst>
            </p:cNvPr>
            <p:cNvSpPr/>
            <p:nvPr/>
          </p:nvSpPr>
          <p:spPr>
            <a:xfrm>
              <a:off x="4135854" y="3969829"/>
              <a:ext cx="209233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/>
                <a:t>Humidity sensor</a:t>
              </a:r>
              <a:endParaRPr lang="en-US" b="1" dirty="0"/>
            </a:p>
          </p:txBody>
        </p:sp>
        <p:sp>
          <p:nvSpPr>
            <p:cNvPr id="176" name="Rectangle 175">
              <a:extLst>
                <a:ext uri="{FF2B5EF4-FFF2-40B4-BE49-F238E27FC236}">
                  <a16:creationId xmlns:a16="http://schemas.microsoft.com/office/drawing/2014/main" id="{00424564-03AC-1B4A-9677-33CB4BF0D50E}"/>
                </a:ext>
              </a:extLst>
            </p:cNvPr>
            <p:cNvSpPr/>
            <p:nvPr/>
          </p:nvSpPr>
          <p:spPr>
            <a:xfrm>
              <a:off x="6823762" y="3956074"/>
              <a:ext cx="209233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b="1" dirty="0"/>
                <a:t>Dipole antenna</a:t>
              </a:r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5AB7662C-87B3-2248-AF21-0FC4CA7A672D}"/>
              </a:ext>
            </a:extLst>
          </p:cNvPr>
          <p:cNvSpPr/>
          <p:nvPr/>
        </p:nvSpPr>
        <p:spPr>
          <a:xfrm>
            <a:off x="452377" y="6257512"/>
            <a:ext cx="40255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/>
              <a:t>Materials Today</a:t>
            </a:r>
            <a:r>
              <a:rPr lang="en-US" sz="1400" dirty="0"/>
              <a:t> 50, 24-34 (2021) (</a:t>
            </a:r>
            <a:r>
              <a:rPr lang="en-US" sz="1400" b="1" dirty="0"/>
              <a:t>Front Cover</a:t>
            </a:r>
            <a:r>
              <a:rPr lang="en-US" sz="1400" dirty="0"/>
              <a:t>)</a:t>
            </a:r>
          </a:p>
        </p:txBody>
      </p:sp>
      <p:grpSp>
        <p:nvGrpSpPr>
          <p:cNvPr id="43" name="组合 96">
            <a:extLst>
              <a:ext uri="{FF2B5EF4-FFF2-40B4-BE49-F238E27FC236}">
                <a16:creationId xmlns:a16="http://schemas.microsoft.com/office/drawing/2014/main" id="{83E25B80-06DE-E14A-2AB9-8B646A50D2E6}"/>
              </a:ext>
            </a:extLst>
          </p:cNvPr>
          <p:cNvGrpSpPr>
            <a:grpSpLocks noChangeAspect="1"/>
          </p:cNvGrpSpPr>
          <p:nvPr/>
        </p:nvGrpSpPr>
        <p:grpSpPr>
          <a:xfrm>
            <a:off x="865248" y="883590"/>
            <a:ext cx="1474504" cy="1393282"/>
            <a:chOff x="435884" y="207687"/>
            <a:chExt cx="2286365" cy="2160421"/>
          </a:xfrm>
        </p:grpSpPr>
        <p:pic>
          <p:nvPicPr>
            <p:cNvPr id="44" name="图片 4">
              <a:extLst>
                <a:ext uri="{FF2B5EF4-FFF2-40B4-BE49-F238E27FC236}">
                  <a16:creationId xmlns:a16="http://schemas.microsoft.com/office/drawing/2014/main" id="{5966AE27-5F50-B67A-B72E-F47D5A4802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461" b="11223"/>
            <a:stretch/>
          </p:blipFill>
          <p:spPr>
            <a:xfrm rot="16200000">
              <a:off x="536301" y="209918"/>
              <a:ext cx="1966796" cy="2132442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937618E5-683B-F6EE-8630-6FF996E20EBD}"/>
                </a:ext>
              </a:extLst>
            </p:cNvPr>
            <p:cNvSpPr txBox="1"/>
            <p:nvPr/>
          </p:nvSpPr>
          <p:spPr>
            <a:xfrm>
              <a:off x="435884" y="207687"/>
              <a:ext cx="24237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i</a:t>
              </a:r>
            </a:p>
          </p:txBody>
        </p:sp>
        <p:cxnSp>
          <p:nvCxnSpPr>
            <p:cNvPr id="51" name="直接连接符 13">
              <a:extLst>
                <a:ext uri="{FF2B5EF4-FFF2-40B4-BE49-F238E27FC236}">
                  <a16:creationId xmlns:a16="http://schemas.microsoft.com/office/drawing/2014/main" id="{580642A5-7677-E920-5EFE-F823DF1B7229}"/>
                </a:ext>
              </a:extLst>
            </p:cNvPr>
            <p:cNvCxnSpPr/>
            <p:nvPr/>
          </p:nvCxnSpPr>
          <p:spPr>
            <a:xfrm>
              <a:off x="2170128" y="2016167"/>
              <a:ext cx="3288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E45B666-25B6-3189-3303-A9DBB6720BBC}"/>
                </a:ext>
              </a:extLst>
            </p:cNvPr>
            <p:cNvSpPr txBox="1"/>
            <p:nvPr/>
          </p:nvSpPr>
          <p:spPr>
            <a:xfrm>
              <a:off x="1986009" y="1938594"/>
              <a:ext cx="736240" cy="42951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>
                  <a:latin typeface="Arial" pitchFamily="34" charset="0"/>
                  <a:cs typeface="Arial" pitchFamily="34" charset="0"/>
                </a:rPr>
                <a:t>2cm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A3D59F46-6A70-D83F-4CB5-E3E5CA2DCA11}"/>
                </a:ext>
              </a:extLst>
            </p:cNvPr>
            <p:cNvSpPr txBox="1"/>
            <p:nvPr/>
          </p:nvSpPr>
          <p:spPr>
            <a:xfrm>
              <a:off x="1410936" y="1005863"/>
              <a:ext cx="803564" cy="42951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200" b="1" dirty="0">
                  <a:latin typeface="Times New Roman"/>
                  <a:cs typeface="Times New Roman"/>
                </a:rPr>
                <a:t>glass</a:t>
              </a:r>
            </a:p>
          </p:txBody>
        </p:sp>
      </p:grpSp>
      <p:grpSp>
        <p:nvGrpSpPr>
          <p:cNvPr id="54" name="组合 90">
            <a:extLst>
              <a:ext uri="{FF2B5EF4-FFF2-40B4-BE49-F238E27FC236}">
                <a16:creationId xmlns:a16="http://schemas.microsoft.com/office/drawing/2014/main" id="{C550DFA0-BD5F-9767-B67B-EC061D447F95}"/>
              </a:ext>
            </a:extLst>
          </p:cNvPr>
          <p:cNvGrpSpPr>
            <a:grpSpLocks noChangeAspect="1"/>
          </p:cNvGrpSpPr>
          <p:nvPr/>
        </p:nvGrpSpPr>
        <p:grpSpPr>
          <a:xfrm>
            <a:off x="2304615" y="885812"/>
            <a:ext cx="1446051" cy="1391060"/>
            <a:chOff x="2655030" y="207687"/>
            <a:chExt cx="2242245" cy="2156975"/>
          </a:xfrm>
        </p:grpSpPr>
        <p:pic>
          <p:nvPicPr>
            <p:cNvPr id="55" name="Picture 15" descr="D:\PSU\Dr.Cheng\Zinc Transfer\Figures\PS.jpg">
              <a:extLst>
                <a:ext uri="{FF2B5EF4-FFF2-40B4-BE49-F238E27FC236}">
                  <a16:creationId xmlns:a16="http://schemas.microsoft.com/office/drawing/2014/main" id="{60499445-7013-4A4B-8645-A822441709A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659" r="3328"/>
            <a:stretch/>
          </p:blipFill>
          <p:spPr bwMode="auto">
            <a:xfrm>
              <a:off x="2696742" y="292741"/>
              <a:ext cx="2132446" cy="1974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57AA26FE-EECC-ED50-72F4-F6E7BD23E57F}"/>
                </a:ext>
              </a:extLst>
            </p:cNvPr>
            <p:cNvSpPr txBox="1"/>
            <p:nvPr/>
          </p:nvSpPr>
          <p:spPr>
            <a:xfrm>
              <a:off x="2655030" y="207687"/>
              <a:ext cx="30008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>
                  <a:latin typeface="Times New Roman" pitchFamily="18" charset="0"/>
                  <a:cs typeface="Times New Roman" pitchFamily="18" charset="0"/>
                </a:rPr>
                <a:t>ii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8689A621-2C7E-016E-A079-BB25458DD614}"/>
                </a:ext>
              </a:extLst>
            </p:cNvPr>
            <p:cNvSpPr txBox="1"/>
            <p:nvPr/>
          </p:nvSpPr>
          <p:spPr>
            <a:xfrm>
              <a:off x="4161035" y="1935148"/>
              <a:ext cx="736240" cy="42951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>
                  <a:latin typeface="Arial" pitchFamily="34" charset="0"/>
                  <a:cs typeface="Arial" pitchFamily="34" charset="0"/>
                </a:rPr>
                <a:t>2cm</a:t>
              </a:r>
            </a:p>
          </p:txBody>
        </p:sp>
        <p:cxnSp>
          <p:nvCxnSpPr>
            <p:cNvPr id="58" name="直接连接符 16">
              <a:extLst>
                <a:ext uri="{FF2B5EF4-FFF2-40B4-BE49-F238E27FC236}">
                  <a16:creationId xmlns:a16="http://schemas.microsoft.com/office/drawing/2014/main" id="{A1A471F6-552A-5D1F-CC51-1BCCBC2E47DF}"/>
                </a:ext>
              </a:extLst>
            </p:cNvPr>
            <p:cNvCxnSpPr/>
            <p:nvPr/>
          </p:nvCxnSpPr>
          <p:spPr>
            <a:xfrm>
              <a:off x="4390629" y="2016167"/>
              <a:ext cx="3288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C9343C09-C4C9-5841-77CF-9E61B2CDC2F6}"/>
                </a:ext>
              </a:extLst>
            </p:cNvPr>
            <p:cNvSpPr txBox="1"/>
            <p:nvPr/>
          </p:nvSpPr>
          <p:spPr>
            <a:xfrm>
              <a:off x="3587065" y="1362100"/>
              <a:ext cx="803564" cy="42951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200" b="1" dirty="0">
                  <a:latin typeface="Times New Roman"/>
                  <a:cs typeface="Times New Roman"/>
                </a:rPr>
                <a:t>PS</a:t>
              </a:r>
            </a:p>
          </p:txBody>
        </p:sp>
      </p:grpSp>
      <p:grpSp>
        <p:nvGrpSpPr>
          <p:cNvPr id="60" name="组合 95">
            <a:extLst>
              <a:ext uri="{FF2B5EF4-FFF2-40B4-BE49-F238E27FC236}">
                <a16:creationId xmlns:a16="http://schemas.microsoft.com/office/drawing/2014/main" id="{826E76F1-D9E7-6327-1E38-AAF50439EE43}"/>
              </a:ext>
            </a:extLst>
          </p:cNvPr>
          <p:cNvGrpSpPr>
            <a:grpSpLocks noChangeAspect="1"/>
          </p:cNvGrpSpPr>
          <p:nvPr/>
        </p:nvGrpSpPr>
        <p:grpSpPr>
          <a:xfrm>
            <a:off x="876470" y="2204864"/>
            <a:ext cx="1463282" cy="1393329"/>
            <a:chOff x="4936302" y="207687"/>
            <a:chExt cx="2268964" cy="2160494"/>
          </a:xfrm>
        </p:grpSpPr>
        <p:grpSp>
          <p:nvGrpSpPr>
            <p:cNvPr id="61" name="组合 89">
              <a:extLst>
                <a:ext uri="{FF2B5EF4-FFF2-40B4-BE49-F238E27FC236}">
                  <a16:creationId xmlns:a16="http://schemas.microsoft.com/office/drawing/2014/main" id="{4A33BF10-DBA2-FB6F-6E51-2A34419E5710}"/>
                </a:ext>
              </a:extLst>
            </p:cNvPr>
            <p:cNvGrpSpPr/>
            <p:nvPr/>
          </p:nvGrpSpPr>
          <p:grpSpPr>
            <a:xfrm>
              <a:off x="4936302" y="207687"/>
              <a:ext cx="2268964" cy="2160494"/>
              <a:chOff x="4936302" y="207687"/>
              <a:chExt cx="2268964" cy="2160494"/>
            </a:xfrm>
          </p:grpSpPr>
          <p:pic>
            <p:nvPicPr>
              <p:cNvPr id="63" name="Picture 16" descr="D:\PSU\Dr.Cheng\Zinc Transfer\Figures\PET.jpg">
                <a:extLst>
                  <a:ext uri="{FF2B5EF4-FFF2-40B4-BE49-F238E27FC236}">
                    <a16:creationId xmlns:a16="http://schemas.microsoft.com/office/drawing/2014/main" id="{44E0ECF2-9723-AD26-CD8C-D70E1D8E9DB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4207" b="14477"/>
              <a:stretch/>
            </p:blipFill>
            <p:spPr bwMode="auto">
              <a:xfrm rot="5400000">
                <a:off x="5022833" y="209918"/>
                <a:ext cx="1966801" cy="213244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AE09350A-35C5-3E02-1EBA-15A43FA0303B}"/>
                  </a:ext>
                </a:extLst>
              </p:cNvPr>
              <p:cNvSpPr txBox="1"/>
              <p:nvPr/>
            </p:nvSpPr>
            <p:spPr>
              <a:xfrm>
                <a:off x="4936302" y="207687"/>
                <a:ext cx="35779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>
                    <a:latin typeface="Times New Roman" pitchFamily="18" charset="0"/>
                    <a:cs typeface="Times New Roman" pitchFamily="18" charset="0"/>
                  </a:rPr>
                  <a:t>iii</a:t>
                </a:r>
              </a:p>
            </p:txBody>
          </p:sp>
          <p:cxnSp>
            <p:nvCxnSpPr>
              <p:cNvPr id="65" name="直接连接符 17">
                <a:extLst>
                  <a:ext uri="{FF2B5EF4-FFF2-40B4-BE49-F238E27FC236}">
                    <a16:creationId xmlns:a16="http://schemas.microsoft.com/office/drawing/2014/main" id="{214DFFF6-A84E-9277-AC12-C161449F28BA}"/>
                  </a:ext>
                </a:extLst>
              </p:cNvPr>
              <p:cNvCxnSpPr/>
              <p:nvPr/>
            </p:nvCxnSpPr>
            <p:spPr>
              <a:xfrm>
                <a:off x="6659931" y="2016167"/>
                <a:ext cx="32883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77BADA1D-6FFE-9CCB-8BD3-5E21561E3736}"/>
                  </a:ext>
                </a:extLst>
              </p:cNvPr>
              <p:cNvSpPr txBox="1"/>
              <p:nvPr/>
            </p:nvSpPr>
            <p:spPr>
              <a:xfrm>
                <a:off x="6469026" y="1938667"/>
                <a:ext cx="736240" cy="4295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Arial" pitchFamily="34" charset="0"/>
                    <a:cs typeface="Arial" pitchFamily="34" charset="0"/>
                  </a:rPr>
                  <a:t>2cm</a:t>
                </a:r>
              </a:p>
            </p:txBody>
          </p:sp>
        </p:grp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AF55EC32-6529-3E43-640B-4AF3121D2C80}"/>
                </a:ext>
              </a:extLst>
            </p:cNvPr>
            <p:cNvSpPr txBox="1"/>
            <p:nvPr/>
          </p:nvSpPr>
          <p:spPr>
            <a:xfrm>
              <a:off x="5829184" y="1276138"/>
              <a:ext cx="803564" cy="42951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200" b="1" dirty="0">
                  <a:solidFill>
                    <a:schemeClr val="bg1"/>
                  </a:solidFill>
                  <a:latin typeface="Times New Roman"/>
                  <a:cs typeface="Times New Roman"/>
                </a:rPr>
                <a:t>PET</a:t>
              </a:r>
            </a:p>
          </p:txBody>
        </p:sp>
      </p:grpSp>
      <p:grpSp>
        <p:nvGrpSpPr>
          <p:cNvPr id="67" name="组合 93">
            <a:extLst>
              <a:ext uri="{FF2B5EF4-FFF2-40B4-BE49-F238E27FC236}">
                <a16:creationId xmlns:a16="http://schemas.microsoft.com/office/drawing/2014/main" id="{2C01D4C4-29E7-99EE-B933-734FF86CBB88}"/>
              </a:ext>
            </a:extLst>
          </p:cNvPr>
          <p:cNvGrpSpPr>
            <a:grpSpLocks noChangeAspect="1"/>
          </p:cNvGrpSpPr>
          <p:nvPr/>
        </p:nvGrpSpPr>
        <p:grpSpPr>
          <a:xfrm>
            <a:off x="2303993" y="2204864"/>
            <a:ext cx="1446673" cy="1404362"/>
            <a:chOff x="7172438" y="207687"/>
            <a:chExt cx="2243208" cy="2177601"/>
          </a:xfrm>
        </p:grpSpPr>
        <p:grpSp>
          <p:nvGrpSpPr>
            <p:cNvPr id="68" name="组合 88">
              <a:extLst>
                <a:ext uri="{FF2B5EF4-FFF2-40B4-BE49-F238E27FC236}">
                  <a16:creationId xmlns:a16="http://schemas.microsoft.com/office/drawing/2014/main" id="{5F6B1D77-0BF8-6868-AAE7-991543DF834D}"/>
                </a:ext>
              </a:extLst>
            </p:cNvPr>
            <p:cNvGrpSpPr/>
            <p:nvPr/>
          </p:nvGrpSpPr>
          <p:grpSpPr>
            <a:xfrm>
              <a:off x="7172438" y="207687"/>
              <a:ext cx="2243208" cy="2177601"/>
              <a:chOff x="7172438" y="207687"/>
              <a:chExt cx="2243208" cy="2177601"/>
            </a:xfrm>
          </p:grpSpPr>
          <p:pic>
            <p:nvPicPr>
              <p:cNvPr id="70" name="Picture 17" descr="D:\PSU\Dr.Cheng\Zinc Transfer\Figures\PI.jpg">
                <a:extLst>
                  <a:ext uri="{FF2B5EF4-FFF2-40B4-BE49-F238E27FC236}">
                    <a16:creationId xmlns:a16="http://schemas.microsoft.com/office/drawing/2014/main" id="{D8C69981-8619-DCCF-CFBD-E0D9C7796DA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426" b="7485"/>
              <a:stretch/>
            </p:blipFill>
            <p:spPr bwMode="auto">
              <a:xfrm rot="5400000">
                <a:off x="7283649" y="212693"/>
                <a:ext cx="1972345" cy="213244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458A6640-0B8A-3608-926A-C0E37EE648EB}"/>
                  </a:ext>
                </a:extLst>
              </p:cNvPr>
              <p:cNvSpPr txBox="1"/>
              <p:nvPr/>
            </p:nvSpPr>
            <p:spPr>
              <a:xfrm>
                <a:off x="7172438" y="207687"/>
                <a:ext cx="34496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>
                    <a:latin typeface="Times New Roman" pitchFamily="18" charset="0"/>
                    <a:cs typeface="Times New Roman" pitchFamily="18" charset="0"/>
                  </a:rPr>
                  <a:t>iv</a:t>
                </a:r>
              </a:p>
            </p:txBody>
          </p:sp>
          <p:cxnSp>
            <p:nvCxnSpPr>
              <p:cNvPr id="72" name="直接连接符 19">
                <a:extLst>
                  <a:ext uri="{FF2B5EF4-FFF2-40B4-BE49-F238E27FC236}">
                    <a16:creationId xmlns:a16="http://schemas.microsoft.com/office/drawing/2014/main" id="{09B0FD7D-0141-D232-0712-98D31FAF2104}"/>
                  </a:ext>
                </a:extLst>
              </p:cNvPr>
              <p:cNvCxnSpPr/>
              <p:nvPr/>
            </p:nvCxnSpPr>
            <p:spPr>
              <a:xfrm>
                <a:off x="8841871" y="2016167"/>
                <a:ext cx="32883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622DC61F-B580-EC48-2038-D4302784027E}"/>
                  </a:ext>
                </a:extLst>
              </p:cNvPr>
              <p:cNvSpPr txBox="1"/>
              <p:nvPr/>
            </p:nvSpPr>
            <p:spPr>
              <a:xfrm>
                <a:off x="8679407" y="1955774"/>
                <a:ext cx="736239" cy="4295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Arial" pitchFamily="34" charset="0"/>
                    <a:cs typeface="Arial" pitchFamily="34" charset="0"/>
                  </a:rPr>
                  <a:t>2cm</a:t>
                </a:r>
              </a:p>
            </p:txBody>
          </p:sp>
        </p:grp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3FD10B78-E68A-C796-3966-DBBC9CD35CD9}"/>
                </a:ext>
              </a:extLst>
            </p:cNvPr>
            <p:cNvSpPr txBox="1"/>
            <p:nvPr/>
          </p:nvSpPr>
          <p:spPr>
            <a:xfrm>
              <a:off x="8019099" y="536743"/>
              <a:ext cx="803563" cy="42951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200" b="1" dirty="0">
                  <a:solidFill>
                    <a:schemeClr val="bg1"/>
                  </a:solidFill>
                  <a:latin typeface="Times New Roman"/>
                  <a:cs typeface="Times New Roman"/>
                </a:rPr>
                <a:t>PI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53446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CD0E032-0CC7-B940-8261-B53E8A586EB4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Circuits on complex seashell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737C3AD-D669-A040-A760-8D32FAEB2F17}"/>
              </a:ext>
            </a:extLst>
          </p:cNvPr>
          <p:cNvGrpSpPr/>
          <p:nvPr/>
        </p:nvGrpSpPr>
        <p:grpSpPr>
          <a:xfrm>
            <a:off x="971601" y="1268760"/>
            <a:ext cx="7776252" cy="1872383"/>
            <a:chOff x="971601" y="1491637"/>
            <a:chExt cx="7776252" cy="1872383"/>
          </a:xfrm>
        </p:grpSpPr>
        <p:pic>
          <p:nvPicPr>
            <p:cNvPr id="206" name="图片 1">
              <a:extLst>
                <a:ext uri="{FF2B5EF4-FFF2-40B4-BE49-F238E27FC236}">
                  <a16:creationId xmlns:a16="http://schemas.microsoft.com/office/drawing/2014/main" id="{AC7031CF-4C17-A846-BA44-A02982B158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880" t="15377" r="30199" b="36879"/>
            <a:stretch/>
          </p:blipFill>
          <p:spPr>
            <a:xfrm>
              <a:off x="971601" y="1510815"/>
              <a:ext cx="2355473" cy="1836735"/>
            </a:xfrm>
            <a:prstGeom prst="rect">
              <a:avLst/>
            </a:prstGeom>
          </p:spPr>
        </p:pic>
        <p:sp>
          <p:nvSpPr>
            <p:cNvPr id="208" name="矩形 5">
              <a:extLst>
                <a:ext uri="{FF2B5EF4-FFF2-40B4-BE49-F238E27FC236}">
                  <a16:creationId xmlns:a16="http://schemas.microsoft.com/office/drawing/2014/main" id="{394B9386-9B2D-FE4D-B71D-2E4EBD586ACB}"/>
                </a:ext>
              </a:extLst>
            </p:cNvPr>
            <p:cNvSpPr/>
            <p:nvPr/>
          </p:nvSpPr>
          <p:spPr>
            <a:xfrm>
              <a:off x="2244076" y="1878912"/>
              <a:ext cx="252700" cy="288799"/>
            </a:xfrm>
            <a:prstGeom prst="rect">
              <a:avLst/>
            </a:prstGeom>
            <a:noFill/>
            <a:ln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09" name="直接连接符 21">
              <a:extLst>
                <a:ext uri="{FF2B5EF4-FFF2-40B4-BE49-F238E27FC236}">
                  <a16:creationId xmlns:a16="http://schemas.microsoft.com/office/drawing/2014/main" id="{BF754033-5459-114E-BA84-42DB79353FD4}"/>
                </a:ext>
              </a:extLst>
            </p:cNvPr>
            <p:cNvCxnSpPr/>
            <p:nvPr/>
          </p:nvCxnSpPr>
          <p:spPr>
            <a:xfrm flipV="1">
              <a:off x="2496775" y="1491637"/>
              <a:ext cx="974698" cy="387275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直接连接符 72">
              <a:extLst>
                <a:ext uri="{FF2B5EF4-FFF2-40B4-BE49-F238E27FC236}">
                  <a16:creationId xmlns:a16="http://schemas.microsoft.com/office/drawing/2014/main" id="{20808802-84F2-D947-AF4D-259361DCAC22}"/>
                </a:ext>
              </a:extLst>
            </p:cNvPr>
            <p:cNvCxnSpPr/>
            <p:nvPr/>
          </p:nvCxnSpPr>
          <p:spPr>
            <a:xfrm>
              <a:off x="2496775" y="2167710"/>
              <a:ext cx="974698" cy="1196310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11" name="Picture 11">
              <a:extLst>
                <a:ext uri="{FF2B5EF4-FFF2-40B4-BE49-F238E27FC236}">
                  <a16:creationId xmlns:a16="http://schemas.microsoft.com/office/drawing/2014/main" id="{F422E9CE-CADE-8045-A2AC-15610848BC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038"/>
            <a:stretch/>
          </p:blipFill>
          <p:spPr>
            <a:xfrm>
              <a:off x="3471474" y="1491637"/>
              <a:ext cx="2605741" cy="1855912"/>
            </a:xfrm>
            <a:prstGeom prst="rect">
              <a:avLst/>
            </a:prstGeom>
          </p:spPr>
        </p:pic>
        <p:sp>
          <p:nvSpPr>
            <p:cNvPr id="212" name="矩形 74">
              <a:extLst>
                <a:ext uri="{FF2B5EF4-FFF2-40B4-BE49-F238E27FC236}">
                  <a16:creationId xmlns:a16="http://schemas.microsoft.com/office/drawing/2014/main" id="{27C15DBB-302F-FB4F-8633-3F326A2E65FC}"/>
                </a:ext>
              </a:extLst>
            </p:cNvPr>
            <p:cNvSpPr/>
            <p:nvPr/>
          </p:nvSpPr>
          <p:spPr>
            <a:xfrm>
              <a:off x="4698872" y="1878912"/>
              <a:ext cx="397099" cy="288799"/>
            </a:xfrm>
            <a:prstGeom prst="rect">
              <a:avLst/>
            </a:prstGeom>
            <a:noFill/>
            <a:ln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13" name="直接连接符 75">
              <a:extLst>
                <a:ext uri="{FF2B5EF4-FFF2-40B4-BE49-F238E27FC236}">
                  <a16:creationId xmlns:a16="http://schemas.microsoft.com/office/drawing/2014/main" id="{AD702FA1-7298-7E48-B5E1-86ED923E876F}"/>
                </a:ext>
              </a:extLst>
            </p:cNvPr>
            <p:cNvCxnSpPr/>
            <p:nvPr/>
          </p:nvCxnSpPr>
          <p:spPr>
            <a:xfrm flipV="1">
              <a:off x="5095971" y="1496826"/>
              <a:ext cx="1036877" cy="382087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直接连接符 76">
              <a:extLst>
                <a:ext uri="{FF2B5EF4-FFF2-40B4-BE49-F238E27FC236}">
                  <a16:creationId xmlns:a16="http://schemas.microsoft.com/office/drawing/2014/main" id="{E11B4E7F-8493-4941-8FE1-C073865EF009}"/>
                </a:ext>
              </a:extLst>
            </p:cNvPr>
            <p:cNvCxnSpPr/>
            <p:nvPr/>
          </p:nvCxnSpPr>
          <p:spPr>
            <a:xfrm>
              <a:off x="5095971" y="2167710"/>
              <a:ext cx="1036877" cy="1179839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15" name="Picture 9">
              <a:extLst>
                <a:ext uri="{FF2B5EF4-FFF2-40B4-BE49-F238E27FC236}">
                  <a16:creationId xmlns:a16="http://schemas.microsoft.com/office/drawing/2014/main" id="{31C699B0-54D9-1348-98A7-134201356A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054"/>
            <a:stretch/>
          </p:blipFill>
          <p:spPr>
            <a:xfrm>
              <a:off x="6149396" y="1496826"/>
              <a:ext cx="2598457" cy="1850724"/>
            </a:xfrm>
            <a:prstGeom prst="rect">
              <a:avLst/>
            </a:prstGeom>
          </p:spPr>
        </p:pic>
        <p:cxnSp>
          <p:nvCxnSpPr>
            <p:cNvPr id="231" name="直接连接符 9">
              <a:extLst>
                <a:ext uri="{FF2B5EF4-FFF2-40B4-BE49-F238E27FC236}">
                  <a16:creationId xmlns:a16="http://schemas.microsoft.com/office/drawing/2014/main" id="{304A853A-4960-7348-A162-C7FDDE7E047F}"/>
                </a:ext>
              </a:extLst>
            </p:cNvPr>
            <p:cNvCxnSpPr/>
            <p:nvPr/>
          </p:nvCxnSpPr>
          <p:spPr>
            <a:xfrm>
              <a:off x="8020066" y="3255721"/>
              <a:ext cx="649799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直接连接符 105">
              <a:extLst>
                <a:ext uri="{FF2B5EF4-FFF2-40B4-BE49-F238E27FC236}">
                  <a16:creationId xmlns:a16="http://schemas.microsoft.com/office/drawing/2014/main" id="{11648E4E-EA4E-374C-A557-852FA3F888AB}"/>
                </a:ext>
              </a:extLst>
            </p:cNvPr>
            <p:cNvCxnSpPr/>
            <p:nvPr/>
          </p:nvCxnSpPr>
          <p:spPr>
            <a:xfrm>
              <a:off x="5367431" y="3255721"/>
              <a:ext cx="631038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3" name="TextBox 232">
              <a:extLst>
                <a:ext uri="{FF2B5EF4-FFF2-40B4-BE49-F238E27FC236}">
                  <a16:creationId xmlns:a16="http://schemas.microsoft.com/office/drawing/2014/main" id="{92C1A9B4-6AE9-F74B-86DB-1DD2B42992B7}"/>
                </a:ext>
              </a:extLst>
            </p:cNvPr>
            <p:cNvSpPr txBox="1"/>
            <p:nvPr/>
          </p:nvSpPr>
          <p:spPr>
            <a:xfrm>
              <a:off x="5422314" y="2966921"/>
              <a:ext cx="557723" cy="2624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rgbClr val="FFC000"/>
                  </a:solidFill>
                </a:rPr>
                <a:t>50 </a:t>
              </a:r>
              <a:r>
                <a:rPr lang="el-GR" sz="1200" b="1">
                  <a:solidFill>
                    <a:srgbClr val="FFC000"/>
                  </a:solidFill>
                </a:rPr>
                <a:t>μ</a:t>
              </a:r>
              <a:r>
                <a:rPr lang="en-US" sz="1200" b="1">
                  <a:solidFill>
                    <a:srgbClr val="FFC000"/>
                  </a:solidFill>
                </a:rPr>
                <a:t>m</a:t>
              </a:r>
            </a:p>
          </p:txBody>
        </p:sp>
        <p:sp>
          <p:nvSpPr>
            <p:cNvPr id="234" name="TextBox 233">
              <a:extLst>
                <a:ext uri="{FF2B5EF4-FFF2-40B4-BE49-F238E27FC236}">
                  <a16:creationId xmlns:a16="http://schemas.microsoft.com/office/drawing/2014/main" id="{E2E91E2D-51C4-A847-8BE5-6950EC43B90E}"/>
                </a:ext>
              </a:extLst>
            </p:cNvPr>
            <p:cNvSpPr txBox="1"/>
            <p:nvPr/>
          </p:nvSpPr>
          <p:spPr>
            <a:xfrm>
              <a:off x="8084330" y="2966921"/>
              <a:ext cx="557723" cy="2624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rgbClr val="FFC000"/>
                  </a:solidFill>
                </a:rPr>
                <a:t>10 </a:t>
              </a:r>
              <a:r>
                <a:rPr lang="el-GR" sz="1200" b="1">
                  <a:solidFill>
                    <a:srgbClr val="FFC000"/>
                  </a:solidFill>
                </a:rPr>
                <a:t>μ</a:t>
              </a:r>
              <a:r>
                <a:rPr lang="en-US" sz="1200" b="1">
                  <a:solidFill>
                    <a:srgbClr val="FFC000"/>
                  </a:solidFill>
                </a:rPr>
                <a:t>m</a:t>
              </a:r>
            </a:p>
          </p:txBody>
        </p:sp>
        <p:sp>
          <p:nvSpPr>
            <p:cNvPr id="281" name="TextBox 280">
              <a:extLst>
                <a:ext uri="{FF2B5EF4-FFF2-40B4-BE49-F238E27FC236}">
                  <a16:creationId xmlns:a16="http://schemas.microsoft.com/office/drawing/2014/main" id="{BAFC47DF-5205-EE4C-BB5E-7CA94772306A}"/>
                </a:ext>
              </a:extLst>
            </p:cNvPr>
            <p:cNvSpPr txBox="1"/>
            <p:nvPr/>
          </p:nvSpPr>
          <p:spPr>
            <a:xfrm>
              <a:off x="2641175" y="2956077"/>
              <a:ext cx="515195" cy="2916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>
                  <a:latin typeface="Arial" pitchFamily="34" charset="0"/>
                  <a:cs typeface="Arial" pitchFamily="34" charset="0"/>
                </a:rPr>
                <a:t>1cm</a:t>
              </a:r>
            </a:p>
          </p:txBody>
        </p:sp>
        <p:cxnSp>
          <p:nvCxnSpPr>
            <p:cNvPr id="282" name="直接连接符 212">
              <a:extLst>
                <a:ext uri="{FF2B5EF4-FFF2-40B4-BE49-F238E27FC236}">
                  <a16:creationId xmlns:a16="http://schemas.microsoft.com/office/drawing/2014/main" id="{432FB6BE-7D39-3644-86CB-5765BB92376F}"/>
                </a:ext>
              </a:extLst>
            </p:cNvPr>
            <p:cNvCxnSpPr/>
            <p:nvPr/>
          </p:nvCxnSpPr>
          <p:spPr>
            <a:xfrm>
              <a:off x="2583253" y="3253445"/>
              <a:ext cx="63103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42C6E63-3E7A-A742-BC44-95B96347CE77}"/>
              </a:ext>
            </a:extLst>
          </p:cNvPr>
          <p:cNvGrpSpPr/>
          <p:nvPr/>
        </p:nvGrpSpPr>
        <p:grpSpPr>
          <a:xfrm>
            <a:off x="938981" y="3977216"/>
            <a:ext cx="7808872" cy="1872956"/>
            <a:chOff x="998242" y="3946803"/>
            <a:chExt cx="7808872" cy="1872956"/>
          </a:xfrm>
        </p:grpSpPr>
        <p:pic>
          <p:nvPicPr>
            <p:cNvPr id="205" name="图片 2">
              <a:extLst>
                <a:ext uri="{FF2B5EF4-FFF2-40B4-BE49-F238E27FC236}">
                  <a16:creationId xmlns:a16="http://schemas.microsoft.com/office/drawing/2014/main" id="{DB9F4C80-7DB6-D94F-973D-5503FD053F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53" t="5590" r="24391" b="22156"/>
            <a:stretch/>
          </p:blipFill>
          <p:spPr>
            <a:xfrm rot="16200000">
              <a:off x="1257612" y="3723653"/>
              <a:ext cx="1836735" cy="2355476"/>
            </a:xfrm>
            <a:prstGeom prst="rect">
              <a:avLst/>
            </a:prstGeom>
          </p:spPr>
        </p:pic>
        <p:pic>
          <p:nvPicPr>
            <p:cNvPr id="219" name="Picture 5">
              <a:extLst>
                <a:ext uri="{FF2B5EF4-FFF2-40B4-BE49-F238E27FC236}">
                  <a16:creationId xmlns:a16="http://schemas.microsoft.com/office/drawing/2014/main" id="{9B102E0E-E301-9444-8409-DE90C71661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298"/>
            <a:stretch/>
          </p:blipFill>
          <p:spPr>
            <a:xfrm>
              <a:off x="3498115" y="3947377"/>
              <a:ext cx="2628866" cy="1872382"/>
            </a:xfrm>
            <a:prstGeom prst="rect">
              <a:avLst/>
            </a:prstGeom>
          </p:spPr>
        </p:pic>
        <p:pic>
          <p:nvPicPr>
            <p:cNvPr id="220" name="Picture 11">
              <a:extLst>
                <a:ext uri="{FF2B5EF4-FFF2-40B4-BE49-F238E27FC236}">
                  <a16:creationId xmlns:a16="http://schemas.microsoft.com/office/drawing/2014/main" id="{ECAAB8E6-9A2A-A74D-89FA-3213AD50204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638"/>
            <a:stretch/>
          </p:blipFill>
          <p:spPr>
            <a:xfrm>
              <a:off x="6196633" y="3947375"/>
              <a:ext cx="2610481" cy="1872383"/>
            </a:xfrm>
            <a:prstGeom prst="rect">
              <a:avLst/>
            </a:prstGeom>
          </p:spPr>
        </p:pic>
        <p:sp>
          <p:nvSpPr>
            <p:cNvPr id="221" name="矩形 100">
              <a:extLst>
                <a:ext uri="{FF2B5EF4-FFF2-40B4-BE49-F238E27FC236}">
                  <a16:creationId xmlns:a16="http://schemas.microsoft.com/office/drawing/2014/main" id="{A4BE81EC-0DC0-2549-BACA-D8C2239322E0}"/>
                </a:ext>
              </a:extLst>
            </p:cNvPr>
            <p:cNvSpPr/>
            <p:nvPr/>
          </p:nvSpPr>
          <p:spPr>
            <a:xfrm>
              <a:off x="4788754" y="4300959"/>
              <a:ext cx="397099" cy="288799"/>
            </a:xfrm>
            <a:prstGeom prst="rect">
              <a:avLst/>
            </a:prstGeom>
            <a:noFill/>
            <a:ln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22" name="直接连接符 101">
              <a:extLst>
                <a:ext uri="{FF2B5EF4-FFF2-40B4-BE49-F238E27FC236}">
                  <a16:creationId xmlns:a16="http://schemas.microsoft.com/office/drawing/2014/main" id="{D26DA39F-D69E-B14C-A8B7-586B33292CBE}"/>
                </a:ext>
              </a:extLst>
            </p:cNvPr>
            <p:cNvCxnSpPr/>
            <p:nvPr/>
          </p:nvCxnSpPr>
          <p:spPr>
            <a:xfrm flipV="1">
              <a:off x="5185853" y="3947376"/>
              <a:ext cx="1010780" cy="353582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直接连接符 102">
              <a:extLst>
                <a:ext uri="{FF2B5EF4-FFF2-40B4-BE49-F238E27FC236}">
                  <a16:creationId xmlns:a16="http://schemas.microsoft.com/office/drawing/2014/main" id="{DD696E83-CFBE-284F-84AF-500AA5B0FFBE}"/>
                </a:ext>
              </a:extLst>
            </p:cNvPr>
            <p:cNvCxnSpPr/>
            <p:nvPr/>
          </p:nvCxnSpPr>
          <p:spPr>
            <a:xfrm>
              <a:off x="5185853" y="4589757"/>
              <a:ext cx="1010780" cy="1216906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4" name="矩形 109">
              <a:extLst>
                <a:ext uri="{FF2B5EF4-FFF2-40B4-BE49-F238E27FC236}">
                  <a16:creationId xmlns:a16="http://schemas.microsoft.com/office/drawing/2014/main" id="{4A17C618-BC18-1445-B06D-BBC7688F90FA}"/>
                </a:ext>
              </a:extLst>
            </p:cNvPr>
            <p:cNvSpPr/>
            <p:nvPr/>
          </p:nvSpPr>
          <p:spPr>
            <a:xfrm>
              <a:off x="2379016" y="4855618"/>
              <a:ext cx="288800" cy="260787"/>
            </a:xfrm>
            <a:prstGeom prst="rect">
              <a:avLst/>
            </a:prstGeom>
            <a:noFill/>
            <a:ln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25" name="直接连接符 110">
              <a:extLst>
                <a:ext uri="{FF2B5EF4-FFF2-40B4-BE49-F238E27FC236}">
                  <a16:creationId xmlns:a16="http://schemas.microsoft.com/office/drawing/2014/main" id="{E69093CD-F7E9-7E45-A59F-9FE8ACF45701}"/>
                </a:ext>
              </a:extLst>
            </p:cNvPr>
            <p:cNvCxnSpPr/>
            <p:nvPr/>
          </p:nvCxnSpPr>
          <p:spPr>
            <a:xfrm flipV="1">
              <a:off x="2667816" y="3946803"/>
              <a:ext cx="801419" cy="908815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直接连接符 111">
              <a:extLst>
                <a:ext uri="{FF2B5EF4-FFF2-40B4-BE49-F238E27FC236}">
                  <a16:creationId xmlns:a16="http://schemas.microsoft.com/office/drawing/2014/main" id="{7479A9EB-4B48-F549-BE3F-9E32E6089A1B}"/>
                </a:ext>
              </a:extLst>
            </p:cNvPr>
            <p:cNvCxnSpPr/>
            <p:nvPr/>
          </p:nvCxnSpPr>
          <p:spPr>
            <a:xfrm>
              <a:off x="2667816" y="5116405"/>
              <a:ext cx="801419" cy="702782"/>
            </a:xfrm>
            <a:prstGeom prst="line">
              <a:avLst/>
            </a:prstGeom>
            <a:ln w="28575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直接连接符 156">
              <a:extLst>
                <a:ext uri="{FF2B5EF4-FFF2-40B4-BE49-F238E27FC236}">
                  <a16:creationId xmlns:a16="http://schemas.microsoft.com/office/drawing/2014/main" id="{0B3927BB-6C50-3C48-9D55-38336E53E22C}"/>
                </a:ext>
              </a:extLst>
            </p:cNvPr>
            <p:cNvCxnSpPr/>
            <p:nvPr/>
          </p:nvCxnSpPr>
          <p:spPr>
            <a:xfrm>
              <a:off x="5433887" y="5716132"/>
              <a:ext cx="534271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6" name="TextBox 235">
              <a:extLst>
                <a:ext uri="{FF2B5EF4-FFF2-40B4-BE49-F238E27FC236}">
                  <a16:creationId xmlns:a16="http://schemas.microsoft.com/office/drawing/2014/main" id="{2370AAFF-2C02-C34A-9F57-2E2658E314E8}"/>
                </a:ext>
              </a:extLst>
            </p:cNvPr>
            <p:cNvSpPr txBox="1"/>
            <p:nvPr/>
          </p:nvSpPr>
          <p:spPr>
            <a:xfrm>
              <a:off x="5467387" y="5468255"/>
              <a:ext cx="557723" cy="2624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rgbClr val="FFC000"/>
                  </a:solidFill>
                </a:rPr>
                <a:t>20 </a:t>
              </a:r>
              <a:r>
                <a:rPr lang="el-GR" sz="1200" b="1">
                  <a:solidFill>
                    <a:srgbClr val="FFC000"/>
                  </a:solidFill>
                </a:rPr>
                <a:t>μ</a:t>
              </a:r>
              <a:r>
                <a:rPr lang="en-US" sz="1200" b="1">
                  <a:solidFill>
                    <a:srgbClr val="FFC000"/>
                  </a:solidFill>
                </a:rPr>
                <a:t>m</a:t>
              </a:r>
            </a:p>
          </p:txBody>
        </p:sp>
        <p:cxnSp>
          <p:nvCxnSpPr>
            <p:cNvPr id="237" name="直接连接符 160">
              <a:extLst>
                <a:ext uri="{FF2B5EF4-FFF2-40B4-BE49-F238E27FC236}">
                  <a16:creationId xmlns:a16="http://schemas.microsoft.com/office/drawing/2014/main" id="{A7B3B53A-58CA-F944-A951-7DF28778E541}"/>
                </a:ext>
              </a:extLst>
            </p:cNvPr>
            <p:cNvCxnSpPr/>
            <p:nvPr/>
          </p:nvCxnSpPr>
          <p:spPr>
            <a:xfrm>
              <a:off x="8051773" y="5716132"/>
              <a:ext cx="644733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8" name="TextBox 237">
              <a:extLst>
                <a:ext uri="{FF2B5EF4-FFF2-40B4-BE49-F238E27FC236}">
                  <a16:creationId xmlns:a16="http://schemas.microsoft.com/office/drawing/2014/main" id="{CF76D7A4-1F2B-254B-83F6-5EDA133C1D98}"/>
                </a:ext>
              </a:extLst>
            </p:cNvPr>
            <p:cNvSpPr txBox="1"/>
            <p:nvPr/>
          </p:nvSpPr>
          <p:spPr>
            <a:xfrm>
              <a:off x="8171384" y="5468255"/>
              <a:ext cx="483300" cy="2624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b="1">
                  <a:solidFill>
                    <a:srgbClr val="FFC000"/>
                  </a:solidFill>
                </a:rPr>
                <a:t>5 </a:t>
              </a:r>
              <a:r>
                <a:rPr lang="el-GR" sz="1200" b="1">
                  <a:solidFill>
                    <a:srgbClr val="FFC000"/>
                  </a:solidFill>
                </a:rPr>
                <a:t>μ</a:t>
              </a:r>
              <a:r>
                <a:rPr lang="en-US" sz="1200" b="1">
                  <a:solidFill>
                    <a:srgbClr val="FFC000"/>
                  </a:solidFill>
                </a:rPr>
                <a:t>m</a:t>
              </a:r>
            </a:p>
          </p:txBody>
        </p:sp>
        <p:sp>
          <p:nvSpPr>
            <p:cNvPr id="239" name="TextBox 238">
              <a:extLst>
                <a:ext uri="{FF2B5EF4-FFF2-40B4-BE49-F238E27FC236}">
                  <a16:creationId xmlns:a16="http://schemas.microsoft.com/office/drawing/2014/main" id="{A75A5976-2022-0248-8F89-A0681DB94EB5}"/>
                </a:ext>
              </a:extLst>
            </p:cNvPr>
            <p:cNvSpPr txBox="1"/>
            <p:nvPr/>
          </p:nvSpPr>
          <p:spPr>
            <a:xfrm>
              <a:off x="2667816" y="5410795"/>
              <a:ext cx="515195" cy="2916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>
                  <a:latin typeface="Arial" pitchFamily="34" charset="0"/>
                  <a:cs typeface="Arial" pitchFamily="34" charset="0"/>
                </a:rPr>
                <a:t>1cm</a:t>
              </a:r>
            </a:p>
          </p:txBody>
        </p:sp>
        <p:cxnSp>
          <p:nvCxnSpPr>
            <p:cNvPr id="283" name="直接连接符 213">
              <a:extLst>
                <a:ext uri="{FF2B5EF4-FFF2-40B4-BE49-F238E27FC236}">
                  <a16:creationId xmlns:a16="http://schemas.microsoft.com/office/drawing/2014/main" id="{D1F89553-485C-E448-B216-3F684D86711A}"/>
                </a:ext>
              </a:extLst>
            </p:cNvPr>
            <p:cNvCxnSpPr/>
            <p:nvPr/>
          </p:nvCxnSpPr>
          <p:spPr>
            <a:xfrm>
              <a:off x="2609894" y="5702415"/>
              <a:ext cx="63103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4" name="Rectangle 283">
            <a:extLst>
              <a:ext uri="{FF2B5EF4-FFF2-40B4-BE49-F238E27FC236}">
                <a16:creationId xmlns:a16="http://schemas.microsoft.com/office/drawing/2014/main" id="{2D936DD5-DAAB-F84B-B7DD-9E4927077ED0}"/>
              </a:ext>
            </a:extLst>
          </p:cNvPr>
          <p:cNvSpPr/>
          <p:nvPr/>
        </p:nvSpPr>
        <p:spPr>
          <a:xfrm>
            <a:off x="2813791" y="865226"/>
            <a:ext cx="43504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/>
              <a:t>Zn layer patterned on the seashell</a:t>
            </a:r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B9AB2E4E-5F98-7C44-85A5-9AEB4ED50F4F}"/>
              </a:ext>
            </a:extLst>
          </p:cNvPr>
          <p:cNvSpPr/>
          <p:nvPr/>
        </p:nvSpPr>
        <p:spPr>
          <a:xfrm>
            <a:off x="1475656" y="3543815"/>
            <a:ext cx="71197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/>
              <a:t>Ag layer on the seashell by a single-replacement reaction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EE90ACF-F73B-E643-8686-B2FA8526F9B4}"/>
              </a:ext>
            </a:extLst>
          </p:cNvPr>
          <p:cNvSpPr/>
          <p:nvPr/>
        </p:nvSpPr>
        <p:spPr>
          <a:xfrm>
            <a:off x="452377" y="6257512"/>
            <a:ext cx="40255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/>
              <a:t>Materials Today</a:t>
            </a:r>
            <a:r>
              <a:rPr lang="en-US" sz="1400"/>
              <a:t> 50, 24-34 (2021) (</a:t>
            </a:r>
            <a:r>
              <a:rPr lang="en-US" sz="1400" b="1"/>
              <a:t>Front Cover</a:t>
            </a:r>
            <a:r>
              <a:rPr lang="en-US" sz="140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567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D604DC3-E9A9-7542-BA4D-E915E205483A}"/>
              </a:ext>
            </a:extLst>
          </p:cNvPr>
          <p:cNvSpPr/>
          <p:nvPr/>
        </p:nvSpPr>
        <p:spPr>
          <a:xfrm>
            <a:off x="4939359" y="6003828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5483829-4D8A-7448-ABA1-26FB5FB7B8B6}"/>
              </a:ext>
            </a:extLst>
          </p:cNvPr>
          <p:cNvSpPr txBox="1">
            <a:spLocks/>
          </p:cNvSpPr>
          <p:nvPr/>
        </p:nvSpPr>
        <p:spPr>
          <a:xfrm>
            <a:off x="-72008" y="162286"/>
            <a:ext cx="9396536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Body area sensor network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507697-D02F-8A4A-A0C0-BB708A92A4F5}"/>
              </a:ext>
            </a:extLst>
          </p:cNvPr>
          <p:cNvSpPr/>
          <p:nvPr/>
        </p:nvSpPr>
        <p:spPr>
          <a:xfrm>
            <a:off x="5259648" y="6465793"/>
            <a:ext cx="37768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/>
              <a:t>ACS Appl. Mater. Interfaces</a:t>
            </a:r>
            <a:r>
              <a:rPr lang="en-US" sz="1400"/>
              <a:t> 12, 45504 (2020)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03D100-C0CC-B643-8DC1-607090475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264" y="1124744"/>
            <a:ext cx="5049936" cy="5707934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C6F2BF9-4A13-A94D-ADD0-939D5382FDB8}"/>
              </a:ext>
            </a:extLst>
          </p:cNvPr>
          <p:cNvGrpSpPr/>
          <p:nvPr/>
        </p:nvGrpSpPr>
        <p:grpSpPr>
          <a:xfrm>
            <a:off x="5633640" y="908720"/>
            <a:ext cx="3251175" cy="2272360"/>
            <a:chOff x="5633640" y="908720"/>
            <a:chExt cx="3251175" cy="227236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4B0D71E-8223-B24C-B24F-FD2C81DC89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322" t="16802" r="5447" b="9041"/>
            <a:stretch/>
          </p:blipFill>
          <p:spPr>
            <a:xfrm>
              <a:off x="5633640" y="913080"/>
              <a:ext cx="3251175" cy="2268000"/>
            </a:xfrm>
            <a:prstGeom prst="rect">
              <a:avLst/>
            </a:prstGeom>
          </p:spPr>
        </p:pic>
        <p:sp>
          <p:nvSpPr>
            <p:cNvPr id="211" name="직사각형 168">
              <a:extLst>
                <a:ext uri="{FF2B5EF4-FFF2-40B4-BE49-F238E27FC236}">
                  <a16:creationId xmlns:a16="http://schemas.microsoft.com/office/drawing/2014/main" id="{5DE9B407-A397-9F47-AB89-29A0399FAB5E}"/>
                </a:ext>
              </a:extLst>
            </p:cNvPr>
            <p:cNvSpPr/>
            <p:nvPr/>
          </p:nvSpPr>
          <p:spPr>
            <a:xfrm>
              <a:off x="6299868" y="908720"/>
              <a:ext cx="2071194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On-body sensors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5965AB2-CE63-634E-9AEF-7F17CEB4A017}"/>
              </a:ext>
            </a:extLst>
          </p:cNvPr>
          <p:cNvGrpSpPr/>
          <p:nvPr/>
        </p:nvGrpSpPr>
        <p:grpSpPr>
          <a:xfrm>
            <a:off x="5977898" y="3606454"/>
            <a:ext cx="2616822" cy="2859339"/>
            <a:chOff x="5977898" y="3606454"/>
            <a:chExt cx="2616822" cy="2859339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08790CB-7FC3-6C41-8724-A6B19538B89F}"/>
                </a:ext>
              </a:extLst>
            </p:cNvPr>
            <p:cNvGrpSpPr/>
            <p:nvPr/>
          </p:nvGrpSpPr>
          <p:grpSpPr>
            <a:xfrm>
              <a:off x="5977898" y="3617563"/>
              <a:ext cx="2579134" cy="2848230"/>
              <a:chOff x="9112740" y="3098586"/>
              <a:chExt cx="2579134" cy="2848230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0338F8EB-3326-9740-A9A8-E1D66C82AB53}"/>
                  </a:ext>
                </a:extLst>
              </p:cNvPr>
              <p:cNvGrpSpPr/>
              <p:nvPr/>
            </p:nvGrpSpPr>
            <p:grpSpPr>
              <a:xfrm>
                <a:off x="9112740" y="3098586"/>
                <a:ext cx="2579134" cy="2848230"/>
                <a:chOff x="9112740" y="3098586"/>
                <a:chExt cx="2579134" cy="2848230"/>
              </a:xfrm>
            </p:grpSpPr>
            <p:pic>
              <p:nvPicPr>
                <p:cNvPr id="20" name="Picture 19">
                  <a:extLst>
                    <a:ext uri="{FF2B5EF4-FFF2-40B4-BE49-F238E27FC236}">
                      <a16:creationId xmlns:a16="http://schemas.microsoft.com/office/drawing/2014/main" id="{4C1BBBA5-5E2F-CA40-86A5-E7C788462A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7068" t="17712" r="15716" b="1727"/>
                <a:stretch/>
              </p:blipFill>
              <p:spPr>
                <a:xfrm rot="16200000">
                  <a:off x="8978192" y="3233134"/>
                  <a:ext cx="2848230" cy="2579134"/>
                </a:xfrm>
                <a:prstGeom prst="rect">
                  <a:avLst/>
                </a:prstGeom>
              </p:spPr>
            </p:pic>
            <p:pic>
              <p:nvPicPr>
                <p:cNvPr id="21" name="Picture 20">
                  <a:extLst>
                    <a:ext uri="{FF2B5EF4-FFF2-40B4-BE49-F238E27FC236}">
                      <a16:creationId xmlns:a16="http://schemas.microsoft.com/office/drawing/2014/main" id="{FDDB2D0A-69EB-CB45-A95A-2716AF7416D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 rot="16200000">
                  <a:off x="10349443" y="4137679"/>
                  <a:ext cx="1205316" cy="1086245"/>
                </a:xfrm>
                <a:prstGeom prst="rect">
                  <a:avLst/>
                </a:prstGeom>
              </p:spPr>
            </p:pic>
            <p:sp>
              <p:nvSpPr>
                <p:cNvPr id="22" name="Rectangle 72">
                  <a:extLst>
                    <a:ext uri="{FF2B5EF4-FFF2-40B4-BE49-F238E27FC236}">
                      <a16:creationId xmlns:a16="http://schemas.microsoft.com/office/drawing/2014/main" id="{0FD8AA72-1CAA-FD4F-ADBE-1F7782278116}"/>
                    </a:ext>
                  </a:extLst>
                </p:cNvPr>
                <p:cNvSpPr/>
                <p:nvPr/>
              </p:nvSpPr>
              <p:spPr>
                <a:xfrm>
                  <a:off x="10324792" y="3981472"/>
                  <a:ext cx="1268210" cy="1412495"/>
                </a:xfrm>
                <a:prstGeom prst="rect">
                  <a:avLst/>
                </a:prstGeom>
                <a:noFill/>
                <a:ln w="28575">
                  <a:solidFill>
                    <a:srgbClr val="00B050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23" name="Rectangle 72">
                  <a:extLst>
                    <a:ext uri="{FF2B5EF4-FFF2-40B4-BE49-F238E27FC236}">
                      <a16:creationId xmlns:a16="http://schemas.microsoft.com/office/drawing/2014/main" id="{60C3D897-8F81-9246-95A5-FC4AE6F6EE97}"/>
                    </a:ext>
                  </a:extLst>
                </p:cNvPr>
                <p:cNvSpPr/>
                <p:nvPr/>
              </p:nvSpPr>
              <p:spPr>
                <a:xfrm>
                  <a:off x="9607645" y="4347993"/>
                  <a:ext cx="367041" cy="381746"/>
                </a:xfrm>
                <a:prstGeom prst="rect">
                  <a:avLst/>
                </a:prstGeom>
                <a:noFill/>
                <a:ln w="28575">
                  <a:solidFill>
                    <a:srgbClr val="00B050"/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rgbClr val="FF0000"/>
                    </a:solidFill>
                  </a:endParaRPr>
                </a:p>
              </p:txBody>
            </p:sp>
          </p:grp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9403A34-5312-C542-8224-18C0287FD2FA}"/>
                  </a:ext>
                </a:extLst>
              </p:cNvPr>
              <p:cNvSpPr txBox="1"/>
              <p:nvPr/>
            </p:nvSpPr>
            <p:spPr>
              <a:xfrm rot="18221180">
                <a:off x="9031352" y="3424712"/>
                <a:ext cx="9815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altLang="zh-CN"/>
                  <a:t>Antenna</a:t>
                </a:r>
                <a:endParaRPr lang="en-US"/>
              </a:p>
            </p:txBody>
          </p: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D4C99B1B-FF6D-1047-9366-20E022500CC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625639" y="3712658"/>
                <a:ext cx="214903" cy="200377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2" name="직사각형 168">
              <a:extLst>
                <a:ext uri="{FF2B5EF4-FFF2-40B4-BE49-F238E27FC236}">
                  <a16:creationId xmlns:a16="http://schemas.microsoft.com/office/drawing/2014/main" id="{1CB0785D-95DA-B64A-BE24-177A68F1B988}"/>
                </a:ext>
              </a:extLst>
            </p:cNvPr>
            <p:cNvSpPr/>
            <p:nvPr/>
          </p:nvSpPr>
          <p:spPr>
            <a:xfrm>
              <a:off x="7686409" y="3606454"/>
              <a:ext cx="908311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zh-CN" b="1" kern="0">
                  <a:solidFill>
                    <a:schemeClr val="bg1"/>
                  </a:solidFill>
                </a:rPr>
                <a:t>FPCB</a:t>
              </a:r>
              <a:endParaRPr kumimoji="0" lang="en-US" altLang="ko-KR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635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Rectangle 167">
            <a:extLst>
              <a:ext uri="{FF2B5EF4-FFF2-40B4-BE49-F238E27FC236}">
                <a16:creationId xmlns:a16="http://schemas.microsoft.com/office/drawing/2014/main" id="{97B5C342-BC52-874F-98C2-1F172E9ADFD8}"/>
              </a:ext>
            </a:extLst>
          </p:cNvPr>
          <p:cNvSpPr/>
          <p:nvPr/>
        </p:nvSpPr>
        <p:spPr>
          <a:xfrm>
            <a:off x="4939359" y="6003828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5483829-4D8A-7448-ABA1-26FB5FB7B8B6}"/>
              </a:ext>
            </a:extLst>
          </p:cNvPr>
          <p:cNvSpPr txBox="1">
            <a:spLocks/>
          </p:cNvSpPr>
          <p:nvPr/>
        </p:nvSpPr>
        <p:spPr>
          <a:xfrm>
            <a:off x="-72008" y="162286"/>
            <a:ext cx="9396536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>
                <a:latin typeface="Arial Black" panose="020B0A04020102020204" pitchFamily="34" charset="0"/>
              </a:rPr>
              <a:t>Simple fabrication process</a:t>
            </a:r>
          </a:p>
        </p:txBody>
      </p:sp>
      <p:sp>
        <p:nvSpPr>
          <p:cNvPr id="61" name="직사각형 168">
            <a:extLst>
              <a:ext uri="{FF2B5EF4-FFF2-40B4-BE49-F238E27FC236}">
                <a16:creationId xmlns:a16="http://schemas.microsoft.com/office/drawing/2014/main" id="{5896B652-3134-294B-BB4D-71CAFA785BA6}"/>
              </a:ext>
            </a:extLst>
          </p:cNvPr>
          <p:cNvSpPr/>
          <p:nvPr/>
        </p:nvSpPr>
        <p:spPr>
          <a:xfrm>
            <a:off x="-207073" y="797837"/>
            <a:ext cx="3445594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Reduced roughness</a:t>
            </a:r>
            <a:endParaRPr lang="en-US" altLang="ko-KR" b="1" kern="0">
              <a:solidFill>
                <a:sysClr val="windowText" lastClr="000000"/>
              </a:solidFill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43801642-F6AA-3B48-9DBB-D8E5F2BCB5EB}"/>
              </a:ext>
            </a:extLst>
          </p:cNvPr>
          <p:cNvGrpSpPr/>
          <p:nvPr/>
        </p:nvGrpSpPr>
        <p:grpSpPr>
          <a:xfrm>
            <a:off x="84895" y="1069977"/>
            <a:ext cx="3153626" cy="1728894"/>
            <a:chOff x="5702189" y="757481"/>
            <a:chExt cx="3153626" cy="1728894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AB2EA86C-21F9-9B49-9D17-09E62A4FD88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702189" y="1192494"/>
              <a:ext cx="1454712" cy="1293881"/>
              <a:chOff x="1215404" y="3798743"/>
              <a:chExt cx="1459847" cy="1298448"/>
            </a:xfrm>
          </p:grpSpPr>
          <p:pic>
            <p:nvPicPr>
              <p:cNvPr id="72" name="图片 7">
                <a:extLst>
                  <a:ext uri="{FF2B5EF4-FFF2-40B4-BE49-F238E27FC236}">
                    <a16:creationId xmlns:a16="http://schemas.microsoft.com/office/drawing/2014/main" id="{BB65507D-985D-154C-A1D3-424ED8B16DD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664" t="-2950" r="-2978" b="13120"/>
              <a:stretch/>
            </p:blipFill>
            <p:spPr>
              <a:xfrm>
                <a:off x="1215404" y="3798743"/>
                <a:ext cx="1429729" cy="1298448"/>
              </a:xfrm>
              <a:prstGeom prst="rect">
                <a:avLst/>
              </a:prstGeom>
              <a:ln>
                <a:noFill/>
              </a:ln>
              <a:effectLst>
                <a:outerShdw blurRad="190500" sx="1000" sy="1000" algn="tl" rotWithShape="0">
                  <a:srgbClr val="000000">
                    <a:alpha val="70000"/>
                  </a:srgbClr>
                </a:outerShdw>
              </a:effectLst>
            </p:spPr>
          </p:pic>
          <p:sp>
            <p:nvSpPr>
              <p:cNvPr id="73" name="矩形 8">
                <a:extLst>
                  <a:ext uri="{FF2B5EF4-FFF2-40B4-BE49-F238E27FC236}">
                    <a16:creationId xmlns:a16="http://schemas.microsoft.com/office/drawing/2014/main" id="{DC862568-D40C-D64F-A51E-CBBBDD238BBE}"/>
                  </a:ext>
                </a:extLst>
              </p:cNvPr>
              <p:cNvSpPr/>
              <p:nvPr/>
            </p:nvSpPr>
            <p:spPr>
              <a:xfrm>
                <a:off x="1769676" y="4644145"/>
                <a:ext cx="905575" cy="2779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68580" tIns="34290" rIns="68580" bIns="34290">
                <a:spAutoFit/>
              </a:bodyPr>
              <a:lstStyle/>
              <a:p>
                <a:pPr algn="ctr"/>
                <a:r>
                  <a:rPr lang="en-US" altLang="zh-CN" sz="1350" b="1">
                    <a:ln w="10160">
                      <a:solidFill>
                        <a:schemeClr val="tx1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50 </a:t>
                </a:r>
                <a:r>
                  <a:rPr lang="el-GR" altLang="zh-CN" sz="1350" b="1">
                    <a:ln w="10160">
                      <a:solidFill>
                        <a:schemeClr val="tx1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μ</a:t>
                </a:r>
                <a:r>
                  <a:rPr lang="en-US" altLang="zh-CN" sz="1350" b="1">
                    <a:ln w="10160">
                      <a:solidFill>
                        <a:schemeClr val="tx1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m</a:t>
                </a:r>
                <a:endParaRPr lang="zh-CN" altLang="en-US" sz="1350" b="1">
                  <a:ln w="10160">
                    <a:solidFill>
                      <a:schemeClr val="tx1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  <p:sp>
            <p:nvSpPr>
              <p:cNvPr id="74" name="矩形 9">
                <a:extLst>
                  <a:ext uri="{FF2B5EF4-FFF2-40B4-BE49-F238E27FC236}">
                    <a16:creationId xmlns:a16="http://schemas.microsoft.com/office/drawing/2014/main" id="{0FB6B3FA-742D-3A43-8E77-8A9657BA79F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2044354" y="4938166"/>
                <a:ext cx="276254" cy="22256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350"/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C8EA8661-51EB-8443-99EF-3C1A1C0C2B9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257318" y="1223214"/>
              <a:ext cx="1394471" cy="1258835"/>
              <a:chOff x="2784934" y="3854966"/>
              <a:chExt cx="1438354" cy="1298448"/>
            </a:xfrm>
          </p:grpSpPr>
          <p:pic>
            <p:nvPicPr>
              <p:cNvPr id="69" name="图片 18">
                <a:extLst>
                  <a:ext uri="{FF2B5EF4-FFF2-40B4-BE49-F238E27FC236}">
                    <a16:creationId xmlns:a16="http://schemas.microsoft.com/office/drawing/2014/main" id="{2549DB70-47FC-A84C-B3C3-5FA4761EE9C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165" t="477" r="2223" b="6086"/>
              <a:stretch/>
            </p:blipFill>
            <p:spPr>
              <a:xfrm>
                <a:off x="2784934" y="3854966"/>
                <a:ext cx="1424177" cy="1298448"/>
              </a:xfrm>
              <a:prstGeom prst="rect">
                <a:avLst/>
              </a:prstGeom>
              <a:ln>
                <a:noFill/>
              </a:ln>
              <a:effectLst>
                <a:outerShdw blurRad="190500" sx="1000" sy="1000" algn="tl" rotWithShape="0">
                  <a:srgbClr val="000000">
                    <a:alpha val="70000"/>
                  </a:srgbClr>
                </a:outerShdw>
              </a:effectLst>
            </p:spPr>
          </p:pic>
          <p:sp>
            <p:nvSpPr>
              <p:cNvPr id="70" name="矩形 30">
                <a:extLst>
                  <a:ext uri="{FF2B5EF4-FFF2-40B4-BE49-F238E27FC236}">
                    <a16:creationId xmlns:a16="http://schemas.microsoft.com/office/drawing/2014/main" id="{3C246185-3B99-5C4B-919A-71BC3638D0D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775714" y="4995199"/>
                <a:ext cx="284448" cy="22260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350"/>
              </a:p>
            </p:txBody>
          </p:sp>
          <p:sp>
            <p:nvSpPr>
              <p:cNvPr id="71" name="矩形 31">
                <a:extLst>
                  <a:ext uri="{FF2B5EF4-FFF2-40B4-BE49-F238E27FC236}">
                    <a16:creationId xmlns:a16="http://schemas.microsoft.com/office/drawing/2014/main" id="{936D8936-5CA6-7543-8ACA-EC4EC387B88D}"/>
                  </a:ext>
                </a:extLst>
              </p:cNvPr>
              <p:cNvSpPr/>
              <p:nvPr/>
            </p:nvSpPr>
            <p:spPr>
              <a:xfrm>
                <a:off x="3564554" y="4689877"/>
                <a:ext cx="658734" cy="28571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68580" tIns="34290" rIns="68580" bIns="34290">
                <a:spAutoFit/>
              </a:bodyPr>
              <a:lstStyle/>
              <a:p>
                <a:pPr algn="ctr"/>
                <a:r>
                  <a:rPr lang="en-US" altLang="zh-CN" sz="1350" b="1">
                    <a:ln w="10160">
                      <a:solidFill>
                        <a:schemeClr val="tx1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25 </a:t>
                </a:r>
                <a:r>
                  <a:rPr lang="el-GR" altLang="zh-CN" sz="1350" b="1">
                    <a:ln w="10160">
                      <a:solidFill>
                        <a:schemeClr val="tx1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μ</a:t>
                </a:r>
                <a:r>
                  <a:rPr lang="en-US" altLang="zh-CN" sz="1350" b="1">
                    <a:ln w="10160">
                      <a:solidFill>
                        <a:schemeClr val="tx1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</a:rPr>
                  <a:t>m</a:t>
                </a:r>
                <a:endParaRPr lang="zh-CN" altLang="en-US" sz="1350" b="1">
                  <a:ln w="10160">
                    <a:solidFill>
                      <a:schemeClr val="tx1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65" name="직사각형 168">
              <a:extLst>
                <a:ext uri="{FF2B5EF4-FFF2-40B4-BE49-F238E27FC236}">
                  <a16:creationId xmlns:a16="http://schemas.microsoft.com/office/drawing/2014/main" id="{B96950E2-F208-1F42-96A0-64E7198F05DE}"/>
                </a:ext>
              </a:extLst>
            </p:cNvPr>
            <p:cNvSpPr/>
            <p:nvPr/>
          </p:nvSpPr>
          <p:spPr>
            <a:xfrm>
              <a:off x="6038390" y="767138"/>
              <a:ext cx="760403" cy="30008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85800">
                <a:defRPr/>
              </a:pPr>
              <a:r>
                <a:rPr lang="en-US" altLang="zh-CN" sz="1350" b="1" kern="0">
                  <a:solidFill>
                    <a:sysClr val="windowText" lastClr="000000"/>
                  </a:solidFill>
                </a:rPr>
                <a:t>Before</a:t>
              </a:r>
              <a:endParaRPr lang="en-US" altLang="ko-KR" sz="1350" b="1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66" name="직사각형 168">
              <a:extLst>
                <a:ext uri="{FF2B5EF4-FFF2-40B4-BE49-F238E27FC236}">
                  <a16:creationId xmlns:a16="http://schemas.microsoft.com/office/drawing/2014/main" id="{98F0E58D-0754-EE4D-BD94-499B69F0C10C}"/>
                </a:ext>
              </a:extLst>
            </p:cNvPr>
            <p:cNvSpPr/>
            <p:nvPr/>
          </p:nvSpPr>
          <p:spPr>
            <a:xfrm>
              <a:off x="7560935" y="757481"/>
              <a:ext cx="760403" cy="30008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85800">
                <a:defRPr/>
              </a:pPr>
              <a:r>
                <a:rPr lang="en-US" altLang="zh-CN" sz="1350" b="1" kern="0">
                  <a:solidFill>
                    <a:sysClr val="windowText" lastClr="000000"/>
                  </a:solidFill>
                </a:rPr>
                <a:t>After</a:t>
              </a:r>
              <a:endParaRPr lang="en-US" altLang="ko-KR" sz="1350" b="1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67" name="직사각형 168">
              <a:extLst>
                <a:ext uri="{FF2B5EF4-FFF2-40B4-BE49-F238E27FC236}">
                  <a16:creationId xmlns:a16="http://schemas.microsoft.com/office/drawing/2014/main" id="{C29988B2-DA60-A841-B265-3366BE101EA6}"/>
                </a:ext>
              </a:extLst>
            </p:cNvPr>
            <p:cNvSpPr/>
            <p:nvPr/>
          </p:nvSpPr>
          <p:spPr>
            <a:xfrm>
              <a:off x="7112256" y="975215"/>
              <a:ext cx="1743559" cy="30008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85800">
                <a:defRPr/>
              </a:pPr>
              <a:r>
                <a:rPr lang="en-US" altLang="zh-CN" sz="1350" b="1" kern="0">
                  <a:solidFill>
                    <a:sysClr val="windowText" lastClr="000000"/>
                  </a:solidFill>
                </a:rPr>
                <a:t>sintering aid layer</a:t>
              </a:r>
              <a:endParaRPr lang="en-US" altLang="ko-KR" sz="1350" b="1" kern="0"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F73F324B-2C23-3440-8DF6-59214A950690}"/>
              </a:ext>
            </a:extLst>
          </p:cNvPr>
          <p:cNvGrpSpPr/>
          <p:nvPr/>
        </p:nvGrpSpPr>
        <p:grpSpPr>
          <a:xfrm>
            <a:off x="2438890" y="3742005"/>
            <a:ext cx="1934351" cy="2644003"/>
            <a:chOff x="5977900" y="2940454"/>
            <a:chExt cx="2579134" cy="3525339"/>
          </a:xfrm>
        </p:grpSpPr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1B9715-CB8B-7541-97A2-C7BFD33C8424}"/>
                </a:ext>
              </a:extLst>
            </p:cNvPr>
            <p:cNvGrpSpPr/>
            <p:nvPr/>
          </p:nvGrpSpPr>
          <p:grpSpPr>
            <a:xfrm>
              <a:off x="5977900" y="3575640"/>
              <a:ext cx="2579134" cy="2890153"/>
              <a:chOff x="9112742" y="3056663"/>
              <a:chExt cx="2579134" cy="2890153"/>
            </a:xfrm>
          </p:grpSpPr>
          <p:grpSp>
            <p:nvGrpSpPr>
              <p:cNvPr id="114" name="Group 113">
                <a:extLst>
                  <a:ext uri="{FF2B5EF4-FFF2-40B4-BE49-F238E27FC236}">
                    <a16:creationId xmlns:a16="http://schemas.microsoft.com/office/drawing/2014/main" id="{41149B85-4053-0949-BC65-38D79B59545E}"/>
                  </a:ext>
                </a:extLst>
              </p:cNvPr>
              <p:cNvGrpSpPr/>
              <p:nvPr/>
            </p:nvGrpSpPr>
            <p:grpSpPr>
              <a:xfrm>
                <a:off x="9112742" y="3098586"/>
                <a:ext cx="2579134" cy="2848230"/>
                <a:chOff x="9112742" y="3098586"/>
                <a:chExt cx="2579134" cy="2848230"/>
              </a:xfrm>
            </p:grpSpPr>
            <p:pic>
              <p:nvPicPr>
                <p:cNvPr id="117" name="Picture 116">
                  <a:extLst>
                    <a:ext uri="{FF2B5EF4-FFF2-40B4-BE49-F238E27FC236}">
                      <a16:creationId xmlns:a16="http://schemas.microsoft.com/office/drawing/2014/main" id="{FB7879B1-04EF-8044-91EC-A9D95FDD925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7068" t="17712" r="15716" b="1727"/>
                <a:stretch/>
              </p:blipFill>
              <p:spPr>
                <a:xfrm rot="16200000">
                  <a:off x="8978194" y="3233134"/>
                  <a:ext cx="2848230" cy="2579134"/>
                </a:xfrm>
                <a:prstGeom prst="rect">
                  <a:avLst/>
                </a:prstGeom>
              </p:spPr>
            </p:pic>
            <p:pic>
              <p:nvPicPr>
                <p:cNvPr id="118" name="Picture 117">
                  <a:extLst>
                    <a:ext uri="{FF2B5EF4-FFF2-40B4-BE49-F238E27FC236}">
                      <a16:creationId xmlns:a16="http://schemas.microsoft.com/office/drawing/2014/main" id="{D2910494-CC3E-8943-BC18-4F995B1FD00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 rot="16200000">
                  <a:off x="10349443" y="4137679"/>
                  <a:ext cx="1205316" cy="1086245"/>
                </a:xfrm>
                <a:prstGeom prst="rect">
                  <a:avLst/>
                </a:prstGeom>
              </p:spPr>
            </p:pic>
            <p:sp>
              <p:nvSpPr>
                <p:cNvPr id="119" name="Rectangle 72">
                  <a:extLst>
                    <a:ext uri="{FF2B5EF4-FFF2-40B4-BE49-F238E27FC236}">
                      <a16:creationId xmlns:a16="http://schemas.microsoft.com/office/drawing/2014/main" id="{5FE580B4-7E27-544D-8D9D-2A9E62479AE5}"/>
                    </a:ext>
                  </a:extLst>
                </p:cNvPr>
                <p:cNvSpPr/>
                <p:nvPr/>
              </p:nvSpPr>
              <p:spPr>
                <a:xfrm>
                  <a:off x="10324792" y="3981472"/>
                  <a:ext cx="1268210" cy="1412495"/>
                </a:xfrm>
                <a:prstGeom prst="rect">
                  <a:avLst/>
                </a:prstGeom>
                <a:noFill/>
                <a:ln w="28575">
                  <a:solidFill>
                    <a:srgbClr val="00B050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/>
                  <a:endParaRPr lang="en-US" sz="1350">
                    <a:solidFill>
                      <a:srgbClr val="FF0000"/>
                    </a:solidFill>
                    <a:latin typeface="Rockwell" panose="02060603020205020403"/>
                  </a:endParaRPr>
                </a:p>
              </p:txBody>
            </p:sp>
            <p:sp>
              <p:nvSpPr>
                <p:cNvPr id="120" name="Rectangle 72">
                  <a:extLst>
                    <a:ext uri="{FF2B5EF4-FFF2-40B4-BE49-F238E27FC236}">
                      <a16:creationId xmlns:a16="http://schemas.microsoft.com/office/drawing/2014/main" id="{426C69CD-EBFC-4B49-9695-36C01B38B7AA}"/>
                    </a:ext>
                  </a:extLst>
                </p:cNvPr>
                <p:cNvSpPr/>
                <p:nvPr/>
              </p:nvSpPr>
              <p:spPr>
                <a:xfrm>
                  <a:off x="9607645" y="4347993"/>
                  <a:ext cx="367041" cy="381746"/>
                </a:xfrm>
                <a:prstGeom prst="rect">
                  <a:avLst/>
                </a:prstGeom>
                <a:noFill/>
                <a:ln w="28575">
                  <a:solidFill>
                    <a:srgbClr val="00B050"/>
                  </a:solidFill>
                  <a:prstDash val="sys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/>
                  <a:endParaRPr lang="en-US" sz="1350">
                    <a:solidFill>
                      <a:srgbClr val="FF0000"/>
                    </a:solidFill>
                    <a:latin typeface="Rockwell" panose="02060603020205020403"/>
                  </a:endParaRPr>
                </a:p>
              </p:txBody>
            </p:sp>
          </p:grpSp>
          <p:sp>
            <p:nvSpPr>
              <p:cNvPr id="115" name="TextBox 114">
                <a:extLst>
                  <a:ext uri="{FF2B5EF4-FFF2-40B4-BE49-F238E27FC236}">
                    <a16:creationId xmlns:a16="http://schemas.microsoft.com/office/drawing/2014/main" id="{DEC30D53-DB2B-8441-91F5-30A336C68A38}"/>
                  </a:ext>
                </a:extLst>
              </p:cNvPr>
              <p:cNvSpPr txBox="1"/>
              <p:nvPr/>
            </p:nvSpPr>
            <p:spPr>
              <a:xfrm rot="18221180">
                <a:off x="8969412" y="3409324"/>
                <a:ext cx="1105431" cy="4001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685800"/>
                <a:r>
                  <a:rPr lang="en-US" altLang="zh-CN" sz="1350">
                    <a:solidFill>
                      <a:prstClr val="black"/>
                    </a:solidFill>
                  </a:rPr>
                  <a:t>Antenna</a:t>
                </a:r>
                <a:endParaRPr lang="en-US" sz="1350">
                  <a:solidFill>
                    <a:prstClr val="black"/>
                  </a:solidFill>
                </a:endParaRPr>
              </a:p>
            </p:txBody>
          </p:sp>
          <p:cxnSp>
            <p:nvCxnSpPr>
              <p:cNvPr id="116" name="Straight Arrow Connector 115">
                <a:extLst>
                  <a:ext uri="{FF2B5EF4-FFF2-40B4-BE49-F238E27FC236}">
                    <a16:creationId xmlns:a16="http://schemas.microsoft.com/office/drawing/2014/main" id="{DC8595CA-94F2-524C-BBA1-1538758047B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625639" y="3712658"/>
                <a:ext cx="214903" cy="200377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3" name="직사각형 168">
              <a:extLst>
                <a:ext uri="{FF2B5EF4-FFF2-40B4-BE49-F238E27FC236}">
                  <a16:creationId xmlns:a16="http://schemas.microsoft.com/office/drawing/2014/main" id="{F38AED88-7627-C741-8178-453D882065FD}"/>
                </a:ext>
              </a:extLst>
            </p:cNvPr>
            <p:cNvSpPr/>
            <p:nvPr/>
          </p:nvSpPr>
          <p:spPr>
            <a:xfrm>
              <a:off x="5977900" y="2940454"/>
              <a:ext cx="2515419" cy="6771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85800">
                <a:defRPr/>
              </a:pPr>
              <a:r>
                <a:rPr lang="en-US" altLang="zh-CN" sz="1350" b="1" kern="0"/>
                <a:t>Flexible printed circuit board (FPCB)</a:t>
              </a:r>
              <a:endParaRPr lang="en-US" altLang="ko-KR" sz="1350" b="1" kern="0"/>
            </a:p>
          </p:txBody>
        </p:sp>
      </p:grp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00C4B1B7-03CA-9F4A-896C-D19F02680567}"/>
              </a:ext>
            </a:extLst>
          </p:cNvPr>
          <p:cNvGrpSpPr/>
          <p:nvPr/>
        </p:nvGrpSpPr>
        <p:grpSpPr>
          <a:xfrm>
            <a:off x="9893" y="3105131"/>
            <a:ext cx="2573140" cy="2401814"/>
            <a:chOff x="4519006" y="1144374"/>
            <a:chExt cx="2573140" cy="2401814"/>
          </a:xfrm>
        </p:grpSpPr>
        <p:pic>
          <p:nvPicPr>
            <p:cNvPr id="122" name="图片 58">
              <a:extLst>
                <a:ext uri="{FF2B5EF4-FFF2-40B4-BE49-F238E27FC236}">
                  <a16:creationId xmlns:a16="http://schemas.microsoft.com/office/drawing/2014/main" id="{EDE6FD8D-A1F2-C14A-B4BC-FCD9539393B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593" r="9514"/>
            <a:stretch/>
          </p:blipFill>
          <p:spPr>
            <a:xfrm rot="10800000">
              <a:off x="5780343" y="2593088"/>
              <a:ext cx="953100" cy="953100"/>
            </a:xfrm>
            <a:prstGeom prst="rect">
              <a:avLst/>
            </a:prstGeom>
            <a:ln>
              <a:noFill/>
            </a:ln>
            <a:effectLst>
              <a:outerShdw blurRad="190500" sx="1000" sy="1000" algn="tl" rotWithShape="0">
                <a:srgbClr val="000000">
                  <a:alpha val="70000"/>
                </a:srgbClr>
              </a:outerShdw>
            </a:effectLst>
          </p:spPr>
        </p:pic>
        <p:pic>
          <p:nvPicPr>
            <p:cNvPr id="123" name="图片 49">
              <a:extLst>
                <a:ext uri="{FF2B5EF4-FFF2-40B4-BE49-F238E27FC236}">
                  <a16:creationId xmlns:a16="http://schemas.microsoft.com/office/drawing/2014/main" id="{A62A81E2-816A-0B45-8003-B3A1A247D4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colorTemperature colorTemp="47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28" r="181"/>
            <a:stretch/>
          </p:blipFill>
          <p:spPr>
            <a:xfrm>
              <a:off x="4747835" y="1481928"/>
              <a:ext cx="2015003" cy="996144"/>
            </a:xfrm>
            <a:prstGeom prst="rect">
              <a:avLst/>
            </a:prstGeom>
            <a:ln>
              <a:noFill/>
            </a:ln>
            <a:effectLst>
              <a:outerShdw blurRad="190500" sx="1000" sy="1000" algn="tl" rotWithShape="0">
                <a:srgbClr val="000000">
                  <a:alpha val="70000"/>
                </a:srgbClr>
              </a:outerShdw>
            </a:effectLst>
          </p:spPr>
        </p:pic>
        <p:pic>
          <p:nvPicPr>
            <p:cNvPr id="124" name="图片 47">
              <a:extLst>
                <a:ext uri="{FF2B5EF4-FFF2-40B4-BE49-F238E27FC236}">
                  <a16:creationId xmlns:a16="http://schemas.microsoft.com/office/drawing/2014/main" id="{4CE74B9C-1BEA-E24B-B3AB-73F8F8272F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011" t="3898" r="12643" b="12820"/>
            <a:stretch/>
          </p:blipFill>
          <p:spPr>
            <a:xfrm>
              <a:off x="4735691" y="2584683"/>
              <a:ext cx="990968" cy="947969"/>
            </a:xfrm>
            <a:prstGeom prst="rect">
              <a:avLst/>
            </a:prstGeom>
            <a:ln>
              <a:noFill/>
            </a:ln>
            <a:effectLst>
              <a:outerShdw blurRad="190500" sx="1000" sy="10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125" name="Rectangle 124">
              <a:extLst>
                <a:ext uri="{FF2B5EF4-FFF2-40B4-BE49-F238E27FC236}">
                  <a16:creationId xmlns:a16="http://schemas.microsoft.com/office/drawing/2014/main" id="{7F913B2B-0168-F640-BF32-6FBC50ABDD19}"/>
                </a:ext>
              </a:extLst>
            </p:cNvPr>
            <p:cNvSpPr/>
            <p:nvPr/>
          </p:nvSpPr>
          <p:spPr>
            <a:xfrm>
              <a:off x="4519006" y="1144374"/>
              <a:ext cx="2573140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b="1">
                  <a:latin typeface="Arial" panose="020B0604020202020204" pitchFamily="34" charset="0"/>
                  <a:cs typeface="Arial" panose="020B0604020202020204" pitchFamily="34" charset="0"/>
                </a:rPr>
                <a:t>3D origami paper structures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31BB5C92-E23F-C441-AC1A-524D070F58F6}"/>
              </a:ext>
            </a:extLst>
          </p:cNvPr>
          <p:cNvGrpSpPr/>
          <p:nvPr/>
        </p:nvGrpSpPr>
        <p:grpSpPr>
          <a:xfrm>
            <a:off x="3491880" y="798354"/>
            <a:ext cx="5686704" cy="2270606"/>
            <a:chOff x="3491880" y="798354"/>
            <a:chExt cx="5686704" cy="2270606"/>
          </a:xfrm>
        </p:grpSpPr>
        <p:sp>
          <p:nvSpPr>
            <p:cNvPr id="110" name="직사각형 168">
              <a:extLst>
                <a:ext uri="{FF2B5EF4-FFF2-40B4-BE49-F238E27FC236}">
                  <a16:creationId xmlns:a16="http://schemas.microsoft.com/office/drawing/2014/main" id="{8316D200-0AB1-FB49-ADE7-EB6764E9F9C3}"/>
                </a:ext>
              </a:extLst>
            </p:cNvPr>
            <p:cNvSpPr/>
            <p:nvPr/>
          </p:nvSpPr>
          <p:spPr>
            <a:xfrm>
              <a:off x="3810485" y="798354"/>
              <a:ext cx="483803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algn="ctr" defTabSz="685800">
                <a:defRPr/>
              </a:pPr>
              <a:r>
                <a:rPr lang="en-US" altLang="zh-CN" b="1" kern="0">
                  <a:solidFill>
                    <a:sysClr val="windowText" lastClr="000000"/>
                  </a:solidFill>
                </a:rPr>
                <a:t>Interfacial sintering at room temperature</a:t>
              </a:r>
              <a:endParaRPr lang="en-US" altLang="ko-KR" b="1" kern="0">
                <a:solidFill>
                  <a:sysClr val="windowText" lastClr="000000"/>
                </a:solidFill>
              </a:endParaRPr>
            </a:p>
          </p:txBody>
        </p:sp>
        <p:graphicFrame>
          <p:nvGraphicFramePr>
            <p:cNvPr id="130" name="对象 1">
              <a:extLst>
                <a:ext uri="{FF2B5EF4-FFF2-40B4-BE49-F238E27FC236}">
                  <a16:creationId xmlns:a16="http://schemas.microsoft.com/office/drawing/2014/main" id="{935CAF94-278E-2E4A-BCE0-7109F495996B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905365539"/>
                </p:ext>
              </p:extLst>
            </p:nvPr>
          </p:nvGraphicFramePr>
          <p:xfrm>
            <a:off x="4850523" y="1194926"/>
            <a:ext cx="2446344" cy="18740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11" imgW="3920760" imgH="3000960" progId="Origin50.Graph">
                    <p:embed/>
                  </p:oleObj>
                </mc:Choice>
                <mc:Fallback>
                  <p:oleObj name="Graph" r:id="rId11" imgW="3920760" imgH="3000960" progId="Origin50.Graph">
                    <p:embed/>
                    <p:pic>
                      <p:nvPicPr>
                        <p:cNvPr id="130" name="对象 1">
                          <a:extLst>
                            <a:ext uri="{FF2B5EF4-FFF2-40B4-BE49-F238E27FC236}">
                              <a16:creationId xmlns:a16="http://schemas.microsoft.com/office/drawing/2014/main" id="{935CAF94-278E-2E4A-BCE0-7109F495996B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50523" y="1194926"/>
                          <a:ext cx="2446344" cy="1874034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1" name="对象 5">
              <a:extLst>
                <a:ext uri="{FF2B5EF4-FFF2-40B4-BE49-F238E27FC236}">
                  <a16:creationId xmlns:a16="http://schemas.microsoft.com/office/drawing/2014/main" id="{B84E79E3-EC93-CE41-9F1D-9993C062F399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697881982"/>
                </p:ext>
              </p:extLst>
            </p:nvPr>
          </p:nvGraphicFramePr>
          <p:xfrm>
            <a:off x="6732240" y="1174769"/>
            <a:ext cx="2446344" cy="187403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13" imgW="3920760" imgH="3000960" progId="Origin50.Graph">
                    <p:embed/>
                  </p:oleObj>
                </mc:Choice>
                <mc:Fallback>
                  <p:oleObj name="Graph" r:id="rId13" imgW="3920760" imgH="3000960" progId="Origin50.Graph">
                    <p:embed/>
                    <p:pic>
                      <p:nvPicPr>
                        <p:cNvPr id="131" name="对象 5">
                          <a:extLst>
                            <a:ext uri="{FF2B5EF4-FFF2-40B4-BE49-F238E27FC236}">
                              <a16:creationId xmlns:a16="http://schemas.microsoft.com/office/drawing/2014/main" id="{B84E79E3-EC93-CE41-9F1D-9993C062F399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32240" y="1174769"/>
                          <a:ext cx="2446344" cy="187403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0EC4D682-F231-AD47-8206-9ADE81CC2B2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382646" y="1311259"/>
              <a:ext cx="1133694" cy="804406"/>
              <a:chOff x="2513402" y="-280472"/>
              <a:chExt cx="1145891" cy="813061"/>
            </a:xfrm>
          </p:grpSpPr>
          <p:pic>
            <p:nvPicPr>
              <p:cNvPr id="133" name="图片 51">
                <a:extLst>
                  <a:ext uri="{FF2B5EF4-FFF2-40B4-BE49-F238E27FC236}">
                    <a16:creationId xmlns:a16="http://schemas.microsoft.com/office/drawing/2014/main" id="{2198D060-1553-2C48-8196-A3579779781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808" t="26329" r="19068" b="14178"/>
              <a:stretch/>
            </p:blipFill>
            <p:spPr>
              <a:xfrm>
                <a:off x="2513402" y="-277369"/>
                <a:ext cx="1145891" cy="809958"/>
              </a:xfrm>
              <a:prstGeom prst="rect">
                <a:avLst/>
              </a:prstGeom>
            </p:spPr>
          </p:pic>
          <p:pic>
            <p:nvPicPr>
              <p:cNvPr id="134" name="图片 19">
                <a:extLst>
                  <a:ext uri="{FF2B5EF4-FFF2-40B4-BE49-F238E27FC236}">
                    <a16:creationId xmlns:a16="http://schemas.microsoft.com/office/drawing/2014/main" id="{7DB0A571-EF4B-B24A-A733-855EBE4850F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6"/>
              <a:srcRect l="6004" r="16876"/>
              <a:stretch/>
            </p:blipFill>
            <p:spPr>
              <a:xfrm>
                <a:off x="3481797" y="-246206"/>
                <a:ext cx="132640" cy="756000"/>
              </a:xfrm>
              <a:prstGeom prst="rect">
                <a:avLst/>
              </a:prstGeom>
            </p:spPr>
          </p:pic>
          <p:grpSp>
            <p:nvGrpSpPr>
              <p:cNvPr id="135" name="组合 10">
                <a:extLst>
                  <a:ext uri="{FF2B5EF4-FFF2-40B4-BE49-F238E27FC236}">
                    <a16:creationId xmlns:a16="http://schemas.microsoft.com/office/drawing/2014/main" id="{E548A983-D83E-2946-AF7C-1B0CD1A8B321}"/>
                  </a:ext>
                </a:extLst>
              </p:cNvPr>
              <p:cNvGrpSpPr/>
              <p:nvPr/>
            </p:nvGrpSpPr>
            <p:grpSpPr>
              <a:xfrm>
                <a:off x="3114596" y="-280472"/>
                <a:ext cx="438342" cy="335355"/>
                <a:chOff x="3115143" y="1141781"/>
                <a:chExt cx="438342" cy="335355"/>
              </a:xfrm>
            </p:grpSpPr>
            <p:cxnSp>
              <p:nvCxnSpPr>
                <p:cNvPr id="136" name="直接箭头连接符 78">
                  <a:extLst>
                    <a:ext uri="{FF2B5EF4-FFF2-40B4-BE49-F238E27FC236}">
                      <a16:creationId xmlns:a16="http://schemas.microsoft.com/office/drawing/2014/main" id="{099D5284-F0F5-B541-8EEF-31DCF847073F}"/>
                    </a:ext>
                  </a:extLst>
                </p:cNvPr>
                <p:cNvCxnSpPr/>
                <p:nvPr/>
              </p:nvCxnSpPr>
              <p:spPr>
                <a:xfrm flipV="1">
                  <a:off x="3278348" y="1217004"/>
                  <a:ext cx="275137" cy="260132"/>
                </a:xfrm>
                <a:prstGeom prst="straightConnector1">
                  <a:avLst/>
                </a:prstGeom>
                <a:ln w="25400">
                  <a:solidFill>
                    <a:srgbClr val="FF0000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37" name="TextBox 136">
                  <a:extLst>
                    <a:ext uri="{FF2B5EF4-FFF2-40B4-BE49-F238E27FC236}">
                      <a16:creationId xmlns:a16="http://schemas.microsoft.com/office/drawing/2014/main" id="{734ECC13-5FFB-094F-A363-D4153231E265}"/>
                    </a:ext>
                  </a:extLst>
                </p:cNvPr>
                <p:cNvSpPr txBox="1"/>
                <p:nvPr/>
              </p:nvSpPr>
              <p:spPr>
                <a:xfrm>
                  <a:off x="3115143" y="1141781"/>
                  <a:ext cx="251669" cy="2333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sz="900">
                      <a:solidFill>
                        <a:srgbClr val="FF0000"/>
                      </a:solidFill>
                    </a:rPr>
                    <a:t>R</a:t>
                  </a:r>
                  <a:endParaRPr lang="zh-CN" altLang="en-US" sz="900">
                    <a:solidFill>
                      <a:srgbClr val="FF0000"/>
                    </a:solidFill>
                  </a:endParaRPr>
                </a:p>
              </p:txBody>
            </p:sp>
          </p:grpSp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E697D3EF-AF15-814F-B7D1-C77174ECF5C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7171213" y="1256126"/>
              <a:ext cx="1279805" cy="851036"/>
              <a:chOff x="4262312" y="-316198"/>
              <a:chExt cx="1260702" cy="838334"/>
            </a:xfrm>
          </p:grpSpPr>
          <p:pic>
            <p:nvPicPr>
              <p:cNvPr id="139" name="图片 52">
                <a:extLst>
                  <a:ext uri="{FF2B5EF4-FFF2-40B4-BE49-F238E27FC236}">
                    <a16:creationId xmlns:a16="http://schemas.microsoft.com/office/drawing/2014/main" id="{494BBE76-4824-734B-B24A-EFC41AC1B4E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872" t="25024" r="16820" b="6461"/>
              <a:stretch/>
            </p:blipFill>
            <p:spPr>
              <a:xfrm>
                <a:off x="4262312" y="-279775"/>
                <a:ext cx="1128438" cy="801911"/>
              </a:xfrm>
              <a:prstGeom prst="rect">
                <a:avLst/>
              </a:prstGeom>
            </p:spPr>
          </p:pic>
          <p:sp>
            <p:nvSpPr>
              <p:cNvPr id="140" name="TextBox 139">
                <a:extLst>
                  <a:ext uri="{FF2B5EF4-FFF2-40B4-BE49-F238E27FC236}">
                    <a16:creationId xmlns:a16="http://schemas.microsoft.com/office/drawing/2014/main" id="{04562E5F-CDF7-E74E-ACBF-F9B0FC77D839}"/>
                  </a:ext>
                </a:extLst>
              </p:cNvPr>
              <p:cNvSpPr txBox="1"/>
              <p:nvPr/>
            </p:nvSpPr>
            <p:spPr>
              <a:xfrm>
                <a:off x="4801558" y="-316198"/>
                <a:ext cx="721456" cy="2160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825">
                    <a:solidFill>
                      <a:srgbClr val="FF0000"/>
                    </a:solidFill>
                  </a:rPr>
                  <a:t>180◦</a:t>
                </a:r>
                <a:endParaRPr lang="zh-CN" altLang="en-US" sz="825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141" name="直接连接符 23">
                <a:extLst>
                  <a:ext uri="{FF2B5EF4-FFF2-40B4-BE49-F238E27FC236}">
                    <a16:creationId xmlns:a16="http://schemas.microsoft.com/office/drawing/2014/main" id="{54476889-2151-6F4B-923A-0999565F200A}"/>
                  </a:ext>
                </a:extLst>
              </p:cNvPr>
              <p:cNvCxnSpPr>
                <a:cxnSpLocks/>
                <a:stCxn id="140" idx="2"/>
                <a:endCxn id="140" idx="2"/>
              </p:cNvCxnSpPr>
              <p:nvPr/>
            </p:nvCxnSpPr>
            <p:spPr>
              <a:xfrm>
                <a:off x="5162286" y="-100180"/>
                <a:ext cx="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2" name="组合 39">
                <a:extLst>
                  <a:ext uri="{FF2B5EF4-FFF2-40B4-BE49-F238E27FC236}">
                    <a16:creationId xmlns:a16="http://schemas.microsoft.com/office/drawing/2014/main" id="{17038E6C-88A6-2340-A2D7-73E8F50C766C}"/>
                  </a:ext>
                </a:extLst>
              </p:cNvPr>
              <p:cNvGrpSpPr/>
              <p:nvPr/>
            </p:nvGrpSpPr>
            <p:grpSpPr>
              <a:xfrm>
                <a:off x="5229924" y="-237324"/>
                <a:ext cx="119812" cy="720000"/>
                <a:chOff x="5238741" y="1162112"/>
                <a:chExt cx="119812" cy="720000"/>
              </a:xfrm>
            </p:grpSpPr>
            <p:pic>
              <p:nvPicPr>
                <p:cNvPr id="143" name="图片 21">
                  <a:extLst>
                    <a:ext uri="{FF2B5EF4-FFF2-40B4-BE49-F238E27FC236}">
                      <a16:creationId xmlns:a16="http://schemas.microsoft.com/office/drawing/2014/main" id="{35E8570D-22C0-6547-8E86-FC0008D54E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5238741" y="1162112"/>
                  <a:ext cx="119812" cy="720000"/>
                </a:xfrm>
                <a:prstGeom prst="rect">
                  <a:avLst/>
                </a:prstGeom>
              </p:spPr>
            </p:pic>
            <p:cxnSp>
              <p:nvCxnSpPr>
                <p:cNvPr id="144" name="直接连接符 25">
                  <a:extLst>
                    <a:ext uri="{FF2B5EF4-FFF2-40B4-BE49-F238E27FC236}">
                      <a16:creationId xmlns:a16="http://schemas.microsoft.com/office/drawing/2014/main" id="{89F75D18-887D-6043-8EC9-99CDDEEF4B9F}"/>
                    </a:ext>
                  </a:extLst>
                </p:cNvPr>
                <p:cNvCxnSpPr/>
                <p:nvPr/>
              </p:nvCxnSpPr>
              <p:spPr>
                <a:xfrm>
                  <a:off x="5290402" y="1208653"/>
                  <a:ext cx="0" cy="576000"/>
                </a:xfrm>
                <a:prstGeom prst="line">
                  <a:avLst/>
                </a:prstGeom>
                <a:ln w="381">
                  <a:solidFill>
                    <a:schemeClr val="tx1">
                      <a:lumMod val="75000"/>
                      <a:lumOff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45" name="Group 144">
              <a:extLst>
                <a:ext uri="{FF2B5EF4-FFF2-40B4-BE49-F238E27FC236}">
                  <a16:creationId xmlns:a16="http://schemas.microsoft.com/office/drawing/2014/main" id="{F2791605-EA57-2F41-B78B-165BC6B9FF29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491880" y="1210519"/>
              <a:ext cx="1690663" cy="1616171"/>
              <a:chOff x="2246028" y="4279988"/>
              <a:chExt cx="1816238" cy="1736211"/>
            </a:xfrm>
          </p:grpSpPr>
          <p:grpSp>
            <p:nvGrpSpPr>
              <p:cNvPr id="146" name="Group 145">
                <a:extLst>
                  <a:ext uri="{FF2B5EF4-FFF2-40B4-BE49-F238E27FC236}">
                    <a16:creationId xmlns:a16="http://schemas.microsoft.com/office/drawing/2014/main" id="{EAE93A21-6503-8549-A181-FED371AC305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2246028" y="4279988"/>
                <a:ext cx="1816238" cy="1736211"/>
                <a:chOff x="3456265" y="2998806"/>
                <a:chExt cx="1339167" cy="1280160"/>
              </a:xfrm>
            </p:grpSpPr>
            <p:pic>
              <p:nvPicPr>
                <p:cNvPr id="152" name="图片 13">
                  <a:extLst>
                    <a:ext uri="{FF2B5EF4-FFF2-40B4-BE49-F238E27FC236}">
                      <a16:creationId xmlns:a16="http://schemas.microsoft.com/office/drawing/2014/main" id="{694EE637-37F9-CB4B-9A0D-A15B20E02E1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1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780" t="-1" r="22597" b="14022"/>
                <a:stretch/>
              </p:blipFill>
              <p:spPr>
                <a:xfrm>
                  <a:off x="3474485" y="2998806"/>
                  <a:ext cx="1320947" cy="1280160"/>
                </a:xfrm>
                <a:prstGeom prst="rect">
                  <a:avLst/>
                </a:prstGeom>
                <a:ln>
                  <a:noFill/>
                </a:ln>
                <a:effectLst>
                  <a:outerShdw blurRad="190500" sx="1000" sy="1000" algn="tl" rotWithShape="0">
                    <a:srgbClr val="000000">
                      <a:alpha val="70000"/>
                    </a:srgbClr>
                  </a:outerShdw>
                </a:effectLst>
              </p:spPr>
            </p:pic>
            <p:sp>
              <p:nvSpPr>
                <p:cNvPr id="153" name="矩形 14">
                  <a:extLst>
                    <a:ext uri="{FF2B5EF4-FFF2-40B4-BE49-F238E27FC236}">
                      <a16:creationId xmlns:a16="http://schemas.microsoft.com/office/drawing/2014/main" id="{1AE7E696-A028-484F-A745-329013ABD5A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4335321" y="4074893"/>
                  <a:ext cx="370947" cy="29502"/>
                </a:xfrm>
                <a:prstGeom prst="rect">
                  <a:avLst/>
                </a:prstGeom>
                <a:solidFill>
                  <a:schemeClr val="bg1"/>
                </a:solidFill>
                <a:ln w="158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zh-CN" altLang="en-US" sz="1350">
                    <a:solidFill>
                      <a:prstClr val="white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4" name="矩形 15">
                  <a:extLst>
                    <a:ext uri="{FF2B5EF4-FFF2-40B4-BE49-F238E27FC236}">
                      <a16:creationId xmlns:a16="http://schemas.microsoft.com/office/drawing/2014/main" id="{769E3D12-D1D8-8040-B267-579F2BF819D2}"/>
                    </a:ext>
                  </a:extLst>
                </p:cNvPr>
                <p:cNvSpPr/>
                <p:nvPr/>
              </p:nvSpPr>
              <p:spPr>
                <a:xfrm>
                  <a:off x="4250723" y="3772191"/>
                  <a:ext cx="540143" cy="21940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none" lIns="68580" tIns="34290" rIns="68580" bIns="34290">
                  <a:spAutoFit/>
                </a:bodyPr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350" b="1">
                      <a:ln w="10160">
                        <a:solidFill>
                          <a:prstClr val="black"/>
                        </a:solidFill>
                        <a:prstDash val="solid"/>
                      </a:ln>
                      <a:solidFill>
                        <a:srgbClr val="FFFFFF"/>
                      </a:solidFill>
                      <a:effectLst>
                        <a:outerShdw blurRad="38100" dist="22860" dir="5400000" algn="tl" rotWithShape="0">
                          <a:srgbClr val="000000">
                            <a:alpha val="30000"/>
                          </a:srgbClr>
                        </a:outerShdw>
                      </a:effectLst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800 nm</a:t>
                  </a:r>
                  <a:endParaRPr lang="zh-CN" altLang="en-US" sz="1350" b="1">
                    <a:ln w="10160">
                      <a:solidFill>
                        <a:prstClr val="black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38100" dist="22860" dir="5400000" algn="tl" rotWithShape="0">
                        <a:srgbClr val="000000">
                          <a:alpha val="30000"/>
                        </a:srgbClr>
                      </a:outerShdw>
                    </a:effectLst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5" name="TextBox 30">
                  <a:extLst>
                    <a:ext uri="{FF2B5EF4-FFF2-40B4-BE49-F238E27FC236}">
                      <a16:creationId xmlns:a16="http://schemas.microsoft.com/office/drawing/2014/main" id="{09A4DAC7-93D5-134F-B26E-C6667D3F495B}"/>
                    </a:ext>
                  </a:extLst>
                </p:cNvPr>
                <p:cNvSpPr txBox="1"/>
                <p:nvPr/>
              </p:nvSpPr>
              <p:spPr>
                <a:xfrm rot="5400000">
                  <a:off x="3548381" y="3523054"/>
                  <a:ext cx="841495" cy="40225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350">
                      <a:solidFill>
                        <a:prstClr val="white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Sintering aid layer</a:t>
                  </a:r>
                  <a:endParaRPr lang="zh-CN" altLang="en-US" sz="1350">
                    <a:solidFill>
                      <a:prstClr val="white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6" name="TextBox 29">
                  <a:extLst>
                    <a:ext uri="{FF2B5EF4-FFF2-40B4-BE49-F238E27FC236}">
                      <a16:creationId xmlns:a16="http://schemas.microsoft.com/office/drawing/2014/main" id="{C5E59BC0-3D41-244A-8121-9A1BCC99A63E}"/>
                    </a:ext>
                  </a:extLst>
                </p:cNvPr>
                <p:cNvSpPr txBox="1"/>
                <p:nvPr/>
              </p:nvSpPr>
              <p:spPr>
                <a:xfrm>
                  <a:off x="4245819" y="3313967"/>
                  <a:ext cx="480060" cy="23769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350">
                      <a:solidFill>
                        <a:prstClr val="white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Ag</a:t>
                  </a:r>
                  <a:endParaRPr lang="zh-CN" altLang="en-US" sz="1350">
                    <a:solidFill>
                      <a:prstClr val="white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57" name="TextBox 29">
                  <a:extLst>
                    <a:ext uri="{FF2B5EF4-FFF2-40B4-BE49-F238E27FC236}">
                      <a16:creationId xmlns:a16="http://schemas.microsoft.com/office/drawing/2014/main" id="{6AA27651-84F4-694E-9B58-9166B37B3BCD}"/>
                    </a:ext>
                  </a:extLst>
                </p:cNvPr>
                <p:cNvSpPr txBox="1"/>
                <p:nvPr/>
              </p:nvSpPr>
              <p:spPr>
                <a:xfrm rot="5400000">
                  <a:off x="3143943" y="3610472"/>
                  <a:ext cx="862338" cy="23769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350">
                      <a:solidFill>
                        <a:prstClr val="white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paper</a:t>
                  </a:r>
                  <a:endParaRPr lang="zh-CN" altLang="en-US" sz="1350">
                    <a:solidFill>
                      <a:prstClr val="white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cxnSp>
            <p:nvCxnSpPr>
              <p:cNvPr id="147" name="直接箭头连接符 78">
                <a:extLst>
                  <a:ext uri="{FF2B5EF4-FFF2-40B4-BE49-F238E27FC236}">
                    <a16:creationId xmlns:a16="http://schemas.microsoft.com/office/drawing/2014/main" id="{C4DAB631-EC74-E04D-9869-4549D9E7F9D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608139" y="4645219"/>
                <a:ext cx="720109" cy="0"/>
              </a:xfrm>
              <a:prstGeom prst="straightConnector1">
                <a:avLst/>
              </a:prstGeom>
              <a:ln w="254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直接箭头连接符 78">
                <a:extLst>
                  <a:ext uri="{FF2B5EF4-FFF2-40B4-BE49-F238E27FC236}">
                    <a16:creationId xmlns:a16="http://schemas.microsoft.com/office/drawing/2014/main" id="{AFBF4F9A-A6E5-5D49-A513-B7FAE2C2CBE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664739" y="4645219"/>
                <a:ext cx="378902" cy="0"/>
              </a:xfrm>
              <a:prstGeom prst="straightConnector1">
                <a:avLst/>
              </a:prstGeom>
              <a:ln w="254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1B79BAA9-56AE-F149-8DDB-270C088D14C0}"/>
                  </a:ext>
                </a:extLst>
              </p:cNvPr>
              <p:cNvSpPr txBox="1"/>
              <p:nvPr/>
            </p:nvSpPr>
            <p:spPr>
              <a:xfrm>
                <a:off x="2498666" y="4293024"/>
                <a:ext cx="939052" cy="3223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defTabSz="4572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l-GR" sz="135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&lt; 1μ</a:t>
                </a:r>
                <a:r>
                  <a:rPr lang="en-US" sz="135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m</a:t>
                </a:r>
              </a:p>
            </p:txBody>
          </p: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2CDF5326-B6DB-434E-879B-450C724C49F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29482" y="4279988"/>
                <a:ext cx="5934" cy="1723873"/>
              </a:xfrm>
              <a:prstGeom prst="line">
                <a:avLst/>
              </a:prstGeom>
              <a:ln w="1905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B1AE33F7-43AE-1040-8C28-6795CCA744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84426" y="4292326"/>
                <a:ext cx="0" cy="1723873"/>
              </a:xfrm>
              <a:prstGeom prst="line">
                <a:avLst/>
              </a:prstGeom>
              <a:ln w="1905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3A304B6-8D2E-1242-B4A8-88E669AA2D74}"/>
              </a:ext>
            </a:extLst>
          </p:cNvPr>
          <p:cNvGrpSpPr/>
          <p:nvPr/>
        </p:nvGrpSpPr>
        <p:grpSpPr>
          <a:xfrm>
            <a:off x="4499276" y="3131211"/>
            <a:ext cx="4406002" cy="3457266"/>
            <a:chOff x="4499276" y="3131211"/>
            <a:chExt cx="4406002" cy="3457266"/>
          </a:xfrm>
        </p:grpSpPr>
        <p:sp>
          <p:nvSpPr>
            <p:cNvPr id="161" name="TextBox 18">
              <a:extLst>
                <a:ext uri="{FF2B5EF4-FFF2-40B4-BE49-F238E27FC236}">
                  <a16:creationId xmlns:a16="http://schemas.microsoft.com/office/drawing/2014/main" id="{5A16A967-EA52-6048-A73F-23173895ED2C}"/>
                </a:ext>
              </a:extLst>
            </p:cNvPr>
            <p:cNvSpPr txBox="1"/>
            <p:nvPr/>
          </p:nvSpPr>
          <p:spPr>
            <a:xfrm>
              <a:off x="4499276" y="3131211"/>
              <a:ext cx="44060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/>
                <a:t>Stamping on the textured skin surface </a:t>
              </a:r>
              <a:endParaRPr lang="zh-CN" altLang="en-US" b="1"/>
            </a:p>
          </p:txBody>
        </p:sp>
        <p:pic>
          <p:nvPicPr>
            <p:cNvPr id="162" name="Picture 161">
              <a:extLst>
                <a:ext uri="{FF2B5EF4-FFF2-40B4-BE49-F238E27FC236}">
                  <a16:creationId xmlns:a16="http://schemas.microsoft.com/office/drawing/2014/main" id="{2743B52A-DF71-5D44-8321-3822CF858762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44008" y="3460081"/>
              <a:ext cx="1361611" cy="2300999"/>
            </a:xfrm>
            <a:prstGeom prst="rect">
              <a:avLst/>
            </a:prstGeom>
          </p:spPr>
        </p:pic>
        <p:pic>
          <p:nvPicPr>
            <p:cNvPr id="163" name="Picture 162">
              <a:extLst>
                <a:ext uri="{FF2B5EF4-FFF2-40B4-BE49-F238E27FC236}">
                  <a16:creationId xmlns:a16="http://schemas.microsoft.com/office/drawing/2014/main" id="{5175C6CE-24F9-FD4B-AE6F-64BE81DF4C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2761" y="3460081"/>
              <a:ext cx="1409438" cy="2300999"/>
            </a:xfrm>
            <a:prstGeom prst="rect">
              <a:avLst/>
            </a:prstGeom>
          </p:spPr>
        </p:pic>
        <p:pic>
          <p:nvPicPr>
            <p:cNvPr id="166" name="Picture 165">
              <a:extLst>
                <a:ext uri="{FF2B5EF4-FFF2-40B4-BE49-F238E27FC236}">
                  <a16:creationId xmlns:a16="http://schemas.microsoft.com/office/drawing/2014/main" id="{C5B63AFB-F5CD-6040-A777-2879A254EE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0929" b="23464"/>
            <a:stretch/>
          </p:blipFill>
          <p:spPr>
            <a:xfrm>
              <a:off x="4829601" y="5468144"/>
              <a:ext cx="1320750" cy="1120333"/>
            </a:xfrm>
            <a:prstGeom prst="rect">
              <a:avLst/>
            </a:prstGeom>
          </p:spPr>
        </p:pic>
        <p:sp>
          <p:nvSpPr>
            <p:cNvPr id="167" name="Rectangle 166">
              <a:extLst>
                <a:ext uri="{FF2B5EF4-FFF2-40B4-BE49-F238E27FC236}">
                  <a16:creationId xmlns:a16="http://schemas.microsoft.com/office/drawing/2014/main" id="{D257271F-2046-724C-9C7F-E808B184A725}"/>
                </a:ext>
              </a:extLst>
            </p:cNvPr>
            <p:cNvSpPr/>
            <p:nvPr/>
          </p:nvSpPr>
          <p:spPr>
            <a:xfrm>
              <a:off x="4829601" y="5449904"/>
              <a:ext cx="1320750" cy="1138573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522343B3-DB8E-F142-B505-962F50633272}"/>
              </a:ext>
            </a:extLst>
          </p:cNvPr>
          <p:cNvGrpSpPr/>
          <p:nvPr/>
        </p:nvGrpSpPr>
        <p:grpSpPr>
          <a:xfrm>
            <a:off x="7171213" y="4588834"/>
            <a:ext cx="1926099" cy="1999643"/>
            <a:chOff x="7171213" y="4588834"/>
            <a:chExt cx="1926099" cy="1999643"/>
          </a:xfrm>
        </p:grpSpPr>
        <p:sp>
          <p:nvSpPr>
            <p:cNvPr id="165" name="TextBox 18">
              <a:extLst>
                <a:ext uri="{FF2B5EF4-FFF2-40B4-BE49-F238E27FC236}">
                  <a16:creationId xmlns:a16="http://schemas.microsoft.com/office/drawing/2014/main" id="{D88840D3-2F81-5E46-B52D-001A34E0D82E}"/>
                </a:ext>
              </a:extLst>
            </p:cNvPr>
            <p:cNvSpPr txBox="1"/>
            <p:nvPr/>
          </p:nvSpPr>
          <p:spPr>
            <a:xfrm>
              <a:off x="7452915" y="4588834"/>
              <a:ext cx="16443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/>
                <a:t>Drying with hairdryer</a:t>
              </a:r>
              <a:endParaRPr lang="zh-CN" altLang="en-US" b="1"/>
            </a:p>
          </p:txBody>
        </p:sp>
        <p:pic>
          <p:nvPicPr>
            <p:cNvPr id="164" name="Picture 163">
              <a:extLst>
                <a:ext uri="{FF2B5EF4-FFF2-40B4-BE49-F238E27FC236}">
                  <a16:creationId xmlns:a16="http://schemas.microsoft.com/office/drawing/2014/main" id="{66062D1F-7D6B-0E46-9523-A5A998AF83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71213" y="5156945"/>
              <a:ext cx="1841528" cy="1431532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74925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C5483829-4D8A-7448-ABA1-26FB5FB7B8B6}"/>
              </a:ext>
            </a:extLst>
          </p:cNvPr>
          <p:cNvSpPr txBox="1">
            <a:spLocks/>
          </p:cNvSpPr>
          <p:nvPr/>
        </p:nvSpPr>
        <p:spPr>
          <a:xfrm>
            <a:off x="-72008" y="162286"/>
            <a:ext cx="9396536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On-body sensors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79E33B7-1F03-A843-B3E6-6EF28FCA6822}"/>
              </a:ext>
            </a:extLst>
          </p:cNvPr>
          <p:cNvGrpSpPr>
            <a:grpSpLocks noChangeAspect="1"/>
          </p:cNvGrpSpPr>
          <p:nvPr/>
        </p:nvGrpSpPr>
        <p:grpSpPr>
          <a:xfrm>
            <a:off x="477994" y="3487937"/>
            <a:ext cx="4465081" cy="2445191"/>
            <a:chOff x="256366" y="2549421"/>
            <a:chExt cx="4787502" cy="2621757"/>
          </a:xfrm>
        </p:grpSpPr>
        <p:graphicFrame>
          <p:nvGraphicFramePr>
            <p:cNvPr id="30" name="Object 29">
              <a:extLst>
                <a:ext uri="{FF2B5EF4-FFF2-40B4-BE49-F238E27FC236}">
                  <a16:creationId xmlns:a16="http://schemas.microsoft.com/office/drawing/2014/main" id="{2F8799BD-2476-AD47-9016-4C0B2F3B9B81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56366" y="2549421"/>
            <a:ext cx="4787502" cy="262175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3" imgW="5760000" imgH="2916000" progId="Origin50.Graph">
                    <p:embed/>
                  </p:oleObj>
                </mc:Choice>
                <mc:Fallback>
                  <p:oleObj name="Graph" r:id="rId3" imgW="5760000" imgH="2916000" progId="Origin50.Graph">
                    <p:embed/>
                    <p:pic>
                      <p:nvPicPr>
                        <p:cNvPr id="30" name="Object 29">
                          <a:extLst>
                            <a:ext uri="{FF2B5EF4-FFF2-40B4-BE49-F238E27FC236}">
                              <a16:creationId xmlns:a16="http://schemas.microsoft.com/office/drawing/2014/main" id="{2F8799BD-2476-AD47-9016-4C0B2F3B9B81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56366" y="2549421"/>
                          <a:ext cx="4787502" cy="262175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31" name="直接箭头连接符 13">
              <a:extLst>
                <a:ext uri="{FF2B5EF4-FFF2-40B4-BE49-F238E27FC236}">
                  <a16:creationId xmlns:a16="http://schemas.microsoft.com/office/drawing/2014/main" id="{D545216F-E954-B045-9207-A3CE39A16910}"/>
                </a:ext>
              </a:extLst>
            </p:cNvPr>
            <p:cNvCxnSpPr/>
            <p:nvPr/>
          </p:nvCxnSpPr>
          <p:spPr>
            <a:xfrm>
              <a:off x="2790374" y="3066008"/>
              <a:ext cx="0" cy="270828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箭头连接符 78">
              <a:extLst>
                <a:ext uri="{FF2B5EF4-FFF2-40B4-BE49-F238E27FC236}">
                  <a16:creationId xmlns:a16="http://schemas.microsoft.com/office/drawing/2014/main" id="{B9400CEC-3F33-EF40-9C08-0B052368B41D}"/>
                </a:ext>
              </a:extLst>
            </p:cNvPr>
            <p:cNvCxnSpPr/>
            <p:nvPr/>
          </p:nvCxnSpPr>
          <p:spPr>
            <a:xfrm flipH="1">
              <a:off x="2738921" y="4162435"/>
              <a:ext cx="1" cy="351000"/>
            </a:xfrm>
            <a:prstGeom prst="straightConnector1">
              <a:avLst/>
            </a:prstGeom>
            <a:ln w="19050">
              <a:solidFill>
                <a:srgbClr val="2109D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F710BE4-3BD6-1944-BD27-C5EDD3F3C260}"/>
              </a:ext>
            </a:extLst>
          </p:cNvPr>
          <p:cNvGrpSpPr>
            <a:grpSpLocks noChangeAspect="1"/>
          </p:cNvGrpSpPr>
          <p:nvPr/>
        </p:nvGrpSpPr>
        <p:grpSpPr>
          <a:xfrm>
            <a:off x="4845526" y="3448113"/>
            <a:ext cx="4273800" cy="2544088"/>
            <a:chOff x="4723122" y="2488906"/>
            <a:chExt cx="4671787" cy="2781000"/>
          </a:xfrm>
        </p:grpSpPr>
        <p:grpSp>
          <p:nvGrpSpPr>
            <p:cNvPr id="34" name="组合 21">
              <a:extLst>
                <a:ext uri="{FF2B5EF4-FFF2-40B4-BE49-F238E27FC236}">
                  <a16:creationId xmlns:a16="http://schemas.microsoft.com/office/drawing/2014/main" id="{DF1E55C4-C7BF-ED49-A3B6-FC36D8A916FF}"/>
                </a:ext>
              </a:extLst>
            </p:cNvPr>
            <p:cNvGrpSpPr/>
            <p:nvPr/>
          </p:nvGrpSpPr>
          <p:grpSpPr>
            <a:xfrm>
              <a:off x="4723122" y="2488906"/>
              <a:ext cx="4671787" cy="2781000"/>
              <a:chOff x="6699519" y="2871838"/>
              <a:chExt cx="6229049" cy="3708000"/>
            </a:xfrm>
          </p:grpSpPr>
          <p:grpSp>
            <p:nvGrpSpPr>
              <p:cNvPr id="37" name="组合 16">
                <a:extLst>
                  <a:ext uri="{FF2B5EF4-FFF2-40B4-BE49-F238E27FC236}">
                    <a16:creationId xmlns:a16="http://schemas.microsoft.com/office/drawing/2014/main" id="{2AD20BCF-A8F1-8040-8733-D231BAAC3D8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6699519" y="2871838"/>
                <a:ext cx="6229049" cy="3708000"/>
                <a:chOff x="6233674" y="2857088"/>
                <a:chExt cx="6047620" cy="3600000"/>
              </a:xfrm>
            </p:grpSpPr>
            <p:graphicFrame>
              <p:nvGraphicFramePr>
                <p:cNvPr id="42" name="对象 15">
                  <a:extLst>
                    <a:ext uri="{FF2B5EF4-FFF2-40B4-BE49-F238E27FC236}">
                      <a16:creationId xmlns:a16="http://schemas.microsoft.com/office/drawing/2014/main" id="{3317BB1F-CFD7-144C-92B1-A315FF72A004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6233674" y="2857088"/>
                <a:ext cx="6047620" cy="3600000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Graph" r:id="rId5" imgW="5040000" imgH="3000960" progId="Origin50.Graph">
                        <p:embed/>
                      </p:oleObj>
                    </mc:Choice>
                    <mc:Fallback>
                      <p:oleObj name="Graph" r:id="rId5" imgW="5040000" imgH="3000960" progId="Origin50.Graph">
                        <p:embed/>
                        <p:pic>
                          <p:nvPicPr>
                            <p:cNvPr id="42" name="对象 15">
                              <a:extLst>
                                <a:ext uri="{FF2B5EF4-FFF2-40B4-BE49-F238E27FC236}">
                                  <a16:creationId xmlns:a16="http://schemas.microsoft.com/office/drawing/2014/main" id="{3317BB1F-CFD7-144C-92B1-A315FF72A004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6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6233674" y="2857088"/>
                              <a:ext cx="6047620" cy="3600000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pSp>
              <p:nvGrpSpPr>
                <p:cNvPr id="43" name="组合 168">
                  <a:extLst>
                    <a:ext uri="{FF2B5EF4-FFF2-40B4-BE49-F238E27FC236}">
                      <a16:creationId xmlns:a16="http://schemas.microsoft.com/office/drawing/2014/main" id="{566A8C5F-C605-664F-9015-C24E8668B0E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>
                  <a:off x="7581715" y="3274854"/>
                  <a:ext cx="3856245" cy="2502637"/>
                  <a:chOff x="5242879" y="2998880"/>
                  <a:chExt cx="3640352" cy="2362525"/>
                </a:xfrm>
              </p:grpSpPr>
              <p:grpSp>
                <p:nvGrpSpPr>
                  <p:cNvPr id="46" name="Group 18">
                    <a:extLst>
                      <a:ext uri="{FF2B5EF4-FFF2-40B4-BE49-F238E27FC236}">
                        <a16:creationId xmlns:a16="http://schemas.microsoft.com/office/drawing/2014/main" id="{5AC2AC67-38D2-2648-AF17-733256F25F4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>
                  <a:xfrm>
                    <a:off x="5242879" y="2998880"/>
                    <a:ext cx="3640352" cy="2197952"/>
                    <a:chOff x="5121498" y="3202010"/>
                    <a:chExt cx="5165589" cy="3118854"/>
                  </a:xfrm>
                </p:grpSpPr>
                <p:pic>
                  <p:nvPicPr>
                    <p:cNvPr id="49" name="Picture 10">
                      <a:extLst>
                        <a:ext uri="{FF2B5EF4-FFF2-40B4-BE49-F238E27FC236}">
                          <a16:creationId xmlns:a16="http://schemas.microsoft.com/office/drawing/2014/main" id="{99EE9895-9EED-8D40-9085-3AD74FC537C4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7">
                      <a:clrChange>
                        <a:clrFrom>
                          <a:srgbClr val="FFFFFF"/>
                        </a:clrFrom>
                        <a:clrTo>
                          <a:srgbClr val="FFFFFF">
                            <a:alpha val="0"/>
                          </a:srgbClr>
                        </a:clrTo>
                      </a:clrChang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41814" t="22222" r="50553" b="42444"/>
                    <a:stretch/>
                  </p:blipFill>
                  <p:spPr>
                    <a:xfrm flipH="1">
                      <a:off x="6182463" y="3202010"/>
                      <a:ext cx="592801" cy="2732035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50" name="Picture 12">
                      <a:extLst>
                        <a:ext uri="{FF2B5EF4-FFF2-40B4-BE49-F238E27FC236}">
                          <a16:creationId xmlns:a16="http://schemas.microsoft.com/office/drawing/2014/main" id="{13B91E1A-701B-174A-9C07-5F764939E0C9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8">
                      <a:clrChange>
                        <a:clrFrom>
                          <a:srgbClr val="FFFFFF"/>
                        </a:clrFrom>
                        <a:clrTo>
                          <a:srgbClr val="FFFFFF">
                            <a:alpha val="0"/>
                          </a:srgbClr>
                        </a:clrTo>
                      </a:clrChang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47124" t="31889" r="35293" b="33556"/>
                    <a:stretch/>
                  </p:blipFill>
                  <p:spPr>
                    <a:xfrm flipH="1">
                      <a:off x="7944601" y="3588827"/>
                      <a:ext cx="1396196" cy="2732037"/>
                    </a:xfrm>
                    <a:prstGeom prst="rect">
                      <a:avLst/>
                    </a:prstGeom>
                  </p:spPr>
                </p:pic>
                <p:sp>
                  <p:nvSpPr>
                    <p:cNvPr id="51" name="TextBox 15">
                      <a:extLst>
                        <a:ext uri="{FF2B5EF4-FFF2-40B4-BE49-F238E27FC236}">
                          <a16:creationId xmlns:a16="http://schemas.microsoft.com/office/drawing/2014/main" id="{3E18B2DD-2798-AD4A-9169-2E89682911F2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5121498" y="3884644"/>
                      <a:ext cx="1421197" cy="53369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defTabSz="457200" fontAlgn="auto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>
                          <a:solidFill>
                            <a:srgbClr val="0000FF"/>
                          </a:solidFill>
                          <a:latin typeface="Rockwell" panose="02060603020205020403"/>
                          <a:ea typeface="+mn-ea"/>
                        </a:rPr>
                        <a:t>98.7 %</a:t>
                      </a:r>
                    </a:p>
                  </p:txBody>
                </p:sp>
                <p:sp>
                  <p:nvSpPr>
                    <p:cNvPr id="52" name="TextBox 16">
                      <a:extLst>
                        <a:ext uri="{FF2B5EF4-FFF2-40B4-BE49-F238E27FC236}">
                          <a16:creationId xmlns:a16="http://schemas.microsoft.com/office/drawing/2014/main" id="{E70E4FC2-0105-F044-B055-3C337C4E70EE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8862221" y="5384128"/>
                      <a:ext cx="1424866" cy="53369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defTabSz="457200" fontAlgn="auto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>
                          <a:solidFill>
                            <a:srgbClr val="0000FF"/>
                          </a:solidFill>
                          <a:latin typeface="Rockwell" panose="02060603020205020403"/>
                          <a:ea typeface="+mn-ea"/>
                        </a:rPr>
                        <a:t>95.2 %</a:t>
                      </a:r>
                    </a:p>
                  </p:txBody>
                </p:sp>
                <p:sp>
                  <p:nvSpPr>
                    <p:cNvPr id="53" name="Arrow: Right 17">
                      <a:extLst>
                        <a:ext uri="{FF2B5EF4-FFF2-40B4-BE49-F238E27FC236}">
                          <a16:creationId xmlns:a16="http://schemas.microsoft.com/office/drawing/2014/main" id="{9EACB57E-BDAC-2645-AF2E-DC0F5A6DBEA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6710030" y="4402907"/>
                      <a:ext cx="1680296" cy="407427"/>
                    </a:xfrm>
                    <a:prstGeom prst="rightArrow">
                      <a:avLst/>
                    </a:prstGeom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 defTabSz="457200" fontAlgn="auto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solidFill>
                          <a:prstClr val="white"/>
                        </a:solidFill>
                        <a:latin typeface="Rockwell" panose="02060603020205020403"/>
                      </a:endParaRPr>
                    </a:p>
                  </p:txBody>
                </p:sp>
              </p:grpSp>
              <p:sp>
                <p:nvSpPr>
                  <p:cNvPr id="47" name="TextBox 49">
                    <a:extLst>
                      <a:ext uri="{FF2B5EF4-FFF2-40B4-BE49-F238E27FC236}">
                        <a16:creationId xmlns:a16="http://schemas.microsoft.com/office/drawing/2014/main" id="{86C0D1B6-80F4-5B45-AFDB-45A0FD9E4213}"/>
                      </a:ext>
                    </a:extLst>
                  </p:cNvPr>
                  <p:cNvSpPr txBox="1"/>
                  <p:nvPr/>
                </p:nvSpPr>
                <p:spPr>
                  <a:xfrm>
                    <a:off x="5328171" y="3024338"/>
                    <a:ext cx="844667" cy="37611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defTabSz="4572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:r>
                      <a:rPr lang="en-US" sz="1200" b="1">
                        <a:solidFill>
                          <a:srgbClr val="FF0000"/>
                        </a:solidFill>
                        <a:latin typeface="Rockwell" panose="02060603020205020403"/>
                        <a:ea typeface="+mn-ea"/>
                      </a:rPr>
                      <a:t>99 %</a:t>
                    </a:r>
                  </a:p>
                </p:txBody>
              </p:sp>
              <p:sp>
                <p:nvSpPr>
                  <p:cNvPr id="48" name="TextBox 57">
                    <a:extLst>
                      <a:ext uri="{FF2B5EF4-FFF2-40B4-BE49-F238E27FC236}">
                        <a16:creationId xmlns:a16="http://schemas.microsoft.com/office/drawing/2014/main" id="{BC9D0C16-6625-F84B-AA96-1549A7D471E9}"/>
                      </a:ext>
                    </a:extLst>
                  </p:cNvPr>
                  <p:cNvSpPr txBox="1"/>
                  <p:nvPr/>
                </p:nvSpPr>
                <p:spPr>
                  <a:xfrm>
                    <a:off x="7929237" y="4985294"/>
                    <a:ext cx="844667" cy="37611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defTabSz="4572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:r>
                      <a:rPr lang="en-US" sz="1200" b="1">
                        <a:solidFill>
                          <a:srgbClr val="FF0000"/>
                        </a:solidFill>
                        <a:latin typeface="Rockwell" panose="02060603020205020403"/>
                        <a:ea typeface="+mn-ea"/>
                      </a:rPr>
                      <a:t>95 %</a:t>
                    </a:r>
                  </a:p>
                </p:txBody>
              </p:sp>
            </p:grpSp>
            <p:sp>
              <p:nvSpPr>
                <p:cNvPr id="44" name="矩形 14">
                  <a:extLst>
                    <a:ext uri="{FF2B5EF4-FFF2-40B4-BE49-F238E27FC236}">
                      <a16:creationId xmlns:a16="http://schemas.microsoft.com/office/drawing/2014/main" id="{740509D1-1A38-DD4C-8FA8-2BFA3164B3BD}"/>
                    </a:ext>
                  </a:extLst>
                </p:cNvPr>
                <p:cNvSpPr/>
                <p:nvPr/>
              </p:nvSpPr>
              <p:spPr>
                <a:xfrm>
                  <a:off x="8896006" y="3838390"/>
                  <a:ext cx="1152171" cy="398417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200">
                      <a:solidFill>
                        <a:prstClr val="black"/>
                      </a:solidFill>
                      <a:latin typeface="Rockwell" panose="02060603020205020403"/>
                    </a:rPr>
                    <a:t>Exercise</a:t>
                  </a:r>
                  <a:endParaRPr lang="zh-CN" altLang="en-US" sz="1200">
                    <a:solidFill>
                      <a:prstClr val="black"/>
                    </a:solidFill>
                    <a:latin typeface="Rockwell" panose="02060603020205020403"/>
                  </a:endParaRPr>
                </a:p>
              </p:txBody>
            </p:sp>
            <p:sp>
              <p:nvSpPr>
                <p:cNvPr id="45" name="矩形 62">
                  <a:extLst>
                    <a:ext uri="{FF2B5EF4-FFF2-40B4-BE49-F238E27FC236}">
                      <a16:creationId xmlns:a16="http://schemas.microsoft.com/office/drawing/2014/main" id="{12A5938E-ABE3-0543-8202-819249AA826A}"/>
                    </a:ext>
                  </a:extLst>
                </p:cNvPr>
                <p:cNvSpPr/>
                <p:nvPr/>
              </p:nvSpPr>
              <p:spPr>
                <a:xfrm>
                  <a:off x="9022171" y="4323430"/>
                  <a:ext cx="826299" cy="398417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200">
                      <a:solidFill>
                        <a:prstClr val="black"/>
                      </a:solidFill>
                      <a:latin typeface="Rockwell" panose="02060603020205020403"/>
                    </a:rPr>
                    <a:t>1 min</a:t>
                  </a:r>
                  <a:endParaRPr lang="zh-CN" altLang="en-US" sz="1200">
                    <a:solidFill>
                      <a:prstClr val="black"/>
                    </a:solidFill>
                    <a:latin typeface="Rockwell" panose="02060603020205020403"/>
                  </a:endParaRPr>
                </a:p>
              </p:txBody>
            </p:sp>
          </p:grpSp>
          <p:pic>
            <p:nvPicPr>
              <p:cNvPr id="38" name="图片 17">
                <a:extLst>
                  <a:ext uri="{FF2B5EF4-FFF2-40B4-BE49-F238E27FC236}">
                    <a16:creationId xmlns:a16="http://schemas.microsoft.com/office/drawing/2014/main" id="{B55FF52A-B565-BC4D-9AC6-2207F6D0E13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43836" y="5622577"/>
                <a:ext cx="144000" cy="144000"/>
              </a:xfrm>
              <a:prstGeom prst="rect">
                <a:avLst/>
              </a:prstGeom>
            </p:spPr>
          </p:pic>
          <p:pic>
            <p:nvPicPr>
              <p:cNvPr id="39" name="图片 18">
                <a:extLst>
                  <a:ext uri="{FF2B5EF4-FFF2-40B4-BE49-F238E27FC236}">
                    <a16:creationId xmlns:a16="http://schemas.microsoft.com/office/drawing/2014/main" id="{445CBD34-3FBD-E142-9551-30BA8F71A3D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945197" y="5402857"/>
                <a:ext cx="144000" cy="144000"/>
              </a:xfrm>
              <a:prstGeom prst="rect">
                <a:avLst/>
              </a:prstGeom>
            </p:spPr>
          </p:pic>
          <p:sp>
            <p:nvSpPr>
              <p:cNvPr id="40" name="文本框 19">
                <a:extLst>
                  <a:ext uri="{FF2B5EF4-FFF2-40B4-BE49-F238E27FC236}">
                    <a16:creationId xmlns:a16="http://schemas.microsoft.com/office/drawing/2014/main" id="{063D2B1A-0AA9-2549-8C31-9739326A5FB7}"/>
                  </a:ext>
                </a:extLst>
              </p:cNvPr>
              <p:cNvSpPr txBox="1"/>
              <p:nvPr/>
            </p:nvSpPr>
            <p:spPr>
              <a:xfrm>
                <a:off x="8025602" y="5276514"/>
                <a:ext cx="1313509" cy="381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4572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100">
                    <a:solidFill>
                      <a:prstClr val="black"/>
                    </a:solidFill>
                    <a:latin typeface="Rockwell" panose="02060603020205020403"/>
                  </a:rPr>
                  <a:t>Our sensor</a:t>
                </a:r>
                <a:endParaRPr lang="zh-CN" altLang="en-US" sz="1100">
                  <a:solidFill>
                    <a:prstClr val="black"/>
                  </a:solidFill>
                  <a:latin typeface="Rockwell" panose="02060603020205020403"/>
                </a:endParaRPr>
              </a:p>
            </p:txBody>
          </p:sp>
          <p:sp>
            <p:nvSpPr>
              <p:cNvPr id="41" name="文本框 68">
                <a:extLst>
                  <a:ext uri="{FF2B5EF4-FFF2-40B4-BE49-F238E27FC236}">
                    <a16:creationId xmlns:a16="http://schemas.microsoft.com/office/drawing/2014/main" id="{9B55BDCE-8818-F243-B8D5-B4D1E28F4546}"/>
                  </a:ext>
                </a:extLst>
              </p:cNvPr>
              <p:cNvSpPr txBox="1"/>
              <p:nvPr/>
            </p:nvSpPr>
            <p:spPr>
              <a:xfrm>
                <a:off x="8038128" y="5508097"/>
                <a:ext cx="2911587" cy="381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4572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100">
                    <a:solidFill>
                      <a:prstClr val="black"/>
                    </a:solidFill>
                    <a:latin typeface="Rockwell" panose="02060603020205020403"/>
                  </a:rPr>
                  <a:t>Commercial pulse </a:t>
                </a:r>
                <a:r>
                  <a:rPr lang="en-US" altLang="zh-CN" sz="1100" err="1">
                    <a:solidFill>
                      <a:prstClr val="black"/>
                    </a:solidFill>
                    <a:latin typeface="Rockwell" panose="02060603020205020403"/>
                  </a:rPr>
                  <a:t>oximeter</a:t>
                </a:r>
                <a:endParaRPr lang="zh-CN" altLang="en-US" sz="1100">
                  <a:solidFill>
                    <a:prstClr val="black"/>
                  </a:solidFill>
                  <a:latin typeface="Rockwell" panose="02060603020205020403"/>
                </a:endParaRPr>
              </a:p>
            </p:txBody>
          </p:sp>
        </p:grpSp>
        <p:sp>
          <p:nvSpPr>
            <p:cNvPr id="35" name="文本框 69">
              <a:extLst>
                <a:ext uri="{FF2B5EF4-FFF2-40B4-BE49-F238E27FC236}">
                  <a16:creationId xmlns:a16="http://schemas.microsoft.com/office/drawing/2014/main" id="{0B9BBE0E-031A-724D-9923-4AB6F565B9EA}"/>
                </a:ext>
              </a:extLst>
            </p:cNvPr>
            <p:cNvSpPr txBox="1"/>
            <p:nvPr/>
          </p:nvSpPr>
          <p:spPr>
            <a:xfrm>
              <a:off x="6318955" y="4784760"/>
              <a:ext cx="5325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200">
                  <a:solidFill>
                    <a:prstClr val="black"/>
                  </a:solidFill>
                  <a:latin typeface="Rockwell" panose="02060603020205020403"/>
                </a:rPr>
                <a:t>Rest</a:t>
              </a:r>
              <a:endParaRPr lang="zh-CN" altLang="en-US" sz="1200">
                <a:solidFill>
                  <a:prstClr val="black"/>
                </a:solidFill>
                <a:latin typeface="Rockwell" panose="02060603020205020403"/>
              </a:endParaRPr>
            </a:p>
          </p:txBody>
        </p:sp>
        <p:sp>
          <p:nvSpPr>
            <p:cNvPr id="36" name="文本框 69">
              <a:extLst>
                <a:ext uri="{FF2B5EF4-FFF2-40B4-BE49-F238E27FC236}">
                  <a16:creationId xmlns:a16="http://schemas.microsoft.com/office/drawing/2014/main" id="{4F8BCDEB-E62C-1A42-AC9B-1F71ABEEF0E8}"/>
                </a:ext>
              </a:extLst>
            </p:cNvPr>
            <p:cNvSpPr txBox="1"/>
            <p:nvPr/>
          </p:nvSpPr>
          <p:spPr>
            <a:xfrm>
              <a:off x="7525690" y="4782227"/>
              <a:ext cx="1278463" cy="30279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200">
                  <a:solidFill>
                    <a:prstClr val="black"/>
                  </a:solidFill>
                  <a:latin typeface="Rockwell" panose="02060603020205020403"/>
                </a:rPr>
                <a:t>After exercise</a:t>
              </a:r>
              <a:endParaRPr lang="zh-CN" altLang="en-US" sz="1200">
                <a:solidFill>
                  <a:prstClr val="black"/>
                </a:solidFill>
                <a:latin typeface="Rockwell" panose="02060603020205020403"/>
              </a:endParaRP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C114662-FB85-984D-8C4D-840189AA1889}"/>
              </a:ext>
            </a:extLst>
          </p:cNvPr>
          <p:cNvGrpSpPr/>
          <p:nvPr/>
        </p:nvGrpSpPr>
        <p:grpSpPr>
          <a:xfrm>
            <a:off x="33714" y="1136577"/>
            <a:ext cx="2998829" cy="2430000"/>
            <a:chOff x="716795" y="276260"/>
            <a:chExt cx="2998829" cy="2430000"/>
          </a:xfrm>
        </p:grpSpPr>
        <p:graphicFrame>
          <p:nvGraphicFramePr>
            <p:cNvPr id="55" name="Object 3">
              <a:extLst>
                <a:ext uri="{FF2B5EF4-FFF2-40B4-BE49-F238E27FC236}">
                  <a16:creationId xmlns:a16="http://schemas.microsoft.com/office/drawing/2014/main" id="{CCF85D3B-9C40-FE4B-9E51-2DA53807CF5F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716795" y="276260"/>
            <a:ext cx="2998829" cy="24300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11" imgW="3920760" imgH="3000960" progId="Origin50.Graph">
                    <p:embed/>
                  </p:oleObj>
                </mc:Choice>
                <mc:Fallback>
                  <p:oleObj name="Graph" r:id="rId11" imgW="3920760" imgH="3000960" progId="Origin50.Graph">
                    <p:embed/>
                    <p:pic>
                      <p:nvPicPr>
                        <p:cNvPr id="55" name="Object 3">
                          <a:extLst>
                            <a:ext uri="{FF2B5EF4-FFF2-40B4-BE49-F238E27FC236}">
                              <a16:creationId xmlns:a16="http://schemas.microsoft.com/office/drawing/2014/main" id="{CCF85D3B-9C40-FE4B-9E51-2DA53807CF5F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716795" y="276260"/>
                          <a:ext cx="2998829" cy="24300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6" name="Object 20">
              <a:extLst>
                <a:ext uri="{FF2B5EF4-FFF2-40B4-BE49-F238E27FC236}">
                  <a16:creationId xmlns:a16="http://schemas.microsoft.com/office/drawing/2014/main" id="{D952A7D2-3EAD-BE47-A759-095861117ACF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732485" y="544194"/>
            <a:ext cx="1786775" cy="136720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13" imgW="3920760" imgH="3000960" progId="Origin50.Graph">
                    <p:embed/>
                  </p:oleObj>
                </mc:Choice>
                <mc:Fallback>
                  <p:oleObj name="Graph" r:id="rId13" imgW="3920760" imgH="3000960" progId="Origin50.Graph">
                    <p:embed/>
                    <p:pic>
                      <p:nvPicPr>
                        <p:cNvPr id="56" name="Object 20">
                          <a:extLst>
                            <a:ext uri="{FF2B5EF4-FFF2-40B4-BE49-F238E27FC236}">
                              <a16:creationId xmlns:a16="http://schemas.microsoft.com/office/drawing/2014/main" id="{D952A7D2-3EAD-BE47-A759-095861117ACF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732485" y="544194"/>
                          <a:ext cx="1786775" cy="136720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57" name="直接连接符 7">
              <a:extLst>
                <a:ext uri="{FF2B5EF4-FFF2-40B4-BE49-F238E27FC236}">
                  <a16:creationId xmlns:a16="http://schemas.microsoft.com/office/drawing/2014/main" id="{BB411CA9-528D-1C43-98F4-2876DD4AB4CC}"/>
                </a:ext>
              </a:extLst>
            </p:cNvPr>
            <p:cNvCxnSpPr/>
            <p:nvPr/>
          </p:nvCxnSpPr>
          <p:spPr>
            <a:xfrm>
              <a:off x="2111924" y="706821"/>
              <a:ext cx="232896" cy="0"/>
            </a:xfrm>
            <a:prstGeom prst="line">
              <a:avLst/>
            </a:pr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8" name="图片 2">
              <a:extLst>
                <a:ext uri="{FF2B5EF4-FFF2-40B4-BE49-F238E27FC236}">
                  <a16:creationId xmlns:a16="http://schemas.microsoft.com/office/drawing/2014/main" id="{4B025E4B-E2DE-364C-BE8F-FA713E12D0E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2187353" y="676728"/>
              <a:ext cx="59400" cy="59400"/>
            </a:xfrm>
            <a:prstGeom prst="rect">
              <a:avLst/>
            </a:prstGeom>
          </p:spPr>
        </p:pic>
        <p:cxnSp>
          <p:nvCxnSpPr>
            <p:cNvPr id="59" name="直接连接符 9">
              <a:extLst>
                <a:ext uri="{FF2B5EF4-FFF2-40B4-BE49-F238E27FC236}">
                  <a16:creationId xmlns:a16="http://schemas.microsoft.com/office/drawing/2014/main" id="{BD4012B6-0748-4443-A7F9-90D737D477AB}"/>
                </a:ext>
              </a:extLst>
            </p:cNvPr>
            <p:cNvCxnSpPr/>
            <p:nvPr/>
          </p:nvCxnSpPr>
          <p:spPr>
            <a:xfrm>
              <a:off x="2099105" y="851199"/>
              <a:ext cx="24030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文本框 10">
              <a:extLst>
                <a:ext uri="{FF2B5EF4-FFF2-40B4-BE49-F238E27FC236}">
                  <a16:creationId xmlns:a16="http://schemas.microsoft.com/office/drawing/2014/main" id="{5A2CF17F-6D1C-FD47-8073-8B7853D0C5A8}"/>
                </a:ext>
              </a:extLst>
            </p:cNvPr>
            <p:cNvSpPr txBox="1"/>
            <p:nvPr/>
          </p:nvSpPr>
          <p:spPr>
            <a:xfrm>
              <a:off x="2307092" y="573290"/>
              <a:ext cx="66717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10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Sample</a:t>
              </a:r>
              <a:endParaRPr lang="zh-CN" altLang="en-US" sz="11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1" name="文本框 66">
              <a:extLst>
                <a:ext uri="{FF2B5EF4-FFF2-40B4-BE49-F238E27FC236}">
                  <a16:creationId xmlns:a16="http://schemas.microsoft.com/office/drawing/2014/main" id="{0D7D8AB6-F9D2-FC48-9250-BF6D8D9131AE}"/>
                </a:ext>
              </a:extLst>
            </p:cNvPr>
            <p:cNvSpPr txBox="1"/>
            <p:nvPr/>
          </p:nvSpPr>
          <p:spPr>
            <a:xfrm>
              <a:off x="2287803" y="727937"/>
              <a:ext cx="86113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10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Calibration</a:t>
              </a:r>
              <a:endParaRPr lang="zh-CN" altLang="en-US" sz="11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2" name="文本框 23">
              <a:extLst>
                <a:ext uri="{FF2B5EF4-FFF2-40B4-BE49-F238E27FC236}">
                  <a16:creationId xmlns:a16="http://schemas.microsoft.com/office/drawing/2014/main" id="{FAE3E82D-A35A-794C-962B-09137364E4F7}"/>
                </a:ext>
              </a:extLst>
            </p:cNvPr>
            <p:cNvSpPr txBox="1"/>
            <p:nvPr/>
          </p:nvSpPr>
          <p:spPr>
            <a:xfrm>
              <a:off x="2340767" y="1246782"/>
              <a:ext cx="85311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10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</a:t>
              </a:r>
              <a:r>
                <a:rPr lang="en-US" altLang="zh-CN" sz="1100" baseline="3000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lang="en-US" altLang="zh-CN" sz="110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=0.9894</a:t>
              </a:r>
              <a:endParaRPr lang="zh-CN" altLang="en-US" sz="1100" baseline="300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3" name="文本框 10">
            <a:extLst>
              <a:ext uri="{FF2B5EF4-FFF2-40B4-BE49-F238E27FC236}">
                <a16:creationId xmlns:a16="http://schemas.microsoft.com/office/drawing/2014/main" id="{4B491F0B-F64C-A246-8D17-8146BB97A70D}"/>
              </a:ext>
            </a:extLst>
          </p:cNvPr>
          <p:cNvSpPr txBox="1"/>
          <p:nvPr/>
        </p:nvSpPr>
        <p:spPr>
          <a:xfrm>
            <a:off x="753994" y="2866420"/>
            <a:ext cx="161935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1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Temperature sensors</a:t>
            </a:r>
            <a:endParaRPr lang="zh-CN" altLang="en-US" sz="1100" b="1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25956932-A458-564C-8765-9F6614D704CD}"/>
              </a:ext>
            </a:extLst>
          </p:cNvPr>
          <p:cNvGrpSpPr/>
          <p:nvPr/>
        </p:nvGrpSpPr>
        <p:grpSpPr>
          <a:xfrm>
            <a:off x="2921258" y="1100682"/>
            <a:ext cx="6249658" cy="2489609"/>
            <a:chOff x="2921258" y="243431"/>
            <a:chExt cx="6249658" cy="2489609"/>
          </a:xfrm>
        </p:grpSpPr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6BD7B54D-E157-C14A-8F4B-305F1D09ACD0}"/>
                </a:ext>
              </a:extLst>
            </p:cNvPr>
            <p:cNvGrpSpPr/>
            <p:nvPr/>
          </p:nvGrpSpPr>
          <p:grpSpPr>
            <a:xfrm>
              <a:off x="5924630" y="249040"/>
              <a:ext cx="3246286" cy="2484000"/>
              <a:chOff x="8249194" y="95787"/>
              <a:chExt cx="4328381" cy="3312000"/>
            </a:xfrm>
          </p:grpSpPr>
          <p:graphicFrame>
            <p:nvGraphicFramePr>
              <p:cNvPr id="80" name="对象 3">
                <a:extLst>
                  <a:ext uri="{FF2B5EF4-FFF2-40B4-BE49-F238E27FC236}">
                    <a16:creationId xmlns:a16="http://schemas.microsoft.com/office/drawing/2014/main" id="{BB5CB855-1DDF-8347-BA60-2895A83A5C7D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8249194" y="95787"/>
              <a:ext cx="4328381" cy="331200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16" imgW="3920760" imgH="3000960" progId="Origin50.Graph">
                      <p:embed/>
                    </p:oleObj>
                  </mc:Choice>
                  <mc:Fallback>
                    <p:oleObj name="Graph" r:id="rId16" imgW="3920760" imgH="3000960" progId="Origin50.Graph">
                      <p:embed/>
                      <p:pic>
                        <p:nvPicPr>
                          <p:cNvPr id="80" name="对象 3">
                            <a:extLst>
                              <a:ext uri="{FF2B5EF4-FFF2-40B4-BE49-F238E27FC236}">
                                <a16:creationId xmlns:a16="http://schemas.microsoft.com/office/drawing/2014/main" id="{BB5CB855-1DDF-8347-BA60-2895A83A5C7D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7"/>
                          <a:stretch>
                            <a:fillRect/>
                          </a:stretch>
                        </p:blipFill>
                        <p:spPr>
                          <a:xfrm>
                            <a:off x="8249194" y="95787"/>
                            <a:ext cx="4328381" cy="331200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pSp>
            <p:nvGrpSpPr>
              <p:cNvPr id="81" name="组合 134">
                <a:extLst>
                  <a:ext uri="{FF2B5EF4-FFF2-40B4-BE49-F238E27FC236}">
                    <a16:creationId xmlns:a16="http://schemas.microsoft.com/office/drawing/2014/main" id="{626E64EE-9991-1348-BCB4-023A1D0257EC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8985176" y="410787"/>
                <a:ext cx="3066018" cy="2160326"/>
                <a:chOff x="6051688" y="136259"/>
                <a:chExt cx="3402614" cy="2396544"/>
              </a:xfrm>
            </p:grpSpPr>
            <p:grpSp>
              <p:nvGrpSpPr>
                <p:cNvPr id="84" name="Group 48">
                  <a:extLst>
                    <a:ext uri="{FF2B5EF4-FFF2-40B4-BE49-F238E27FC236}">
                      <a16:creationId xmlns:a16="http://schemas.microsoft.com/office/drawing/2014/main" id="{8C32FBDC-37D7-D249-B3C7-D7BA665BC709}"/>
                    </a:ext>
                  </a:extLst>
                </p:cNvPr>
                <p:cNvGrpSpPr/>
                <p:nvPr/>
              </p:nvGrpSpPr>
              <p:grpSpPr>
                <a:xfrm>
                  <a:off x="8067364" y="932012"/>
                  <a:ext cx="964970" cy="1584934"/>
                  <a:chOff x="11829717" y="1295572"/>
                  <a:chExt cx="1171616" cy="1857201"/>
                </a:xfrm>
              </p:grpSpPr>
              <p:pic>
                <p:nvPicPr>
                  <p:cNvPr id="93" name="Picture 20">
                    <a:extLst>
                      <a:ext uri="{FF2B5EF4-FFF2-40B4-BE49-F238E27FC236}">
                        <a16:creationId xmlns:a16="http://schemas.microsoft.com/office/drawing/2014/main" id="{A1555D03-6CB1-0642-A55E-0F6EA25B1B0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18" cstate="print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2230" t="9912" r="35560" b="22888"/>
                  <a:stretch/>
                </p:blipFill>
                <p:spPr>
                  <a:xfrm>
                    <a:off x="11829717" y="1295572"/>
                    <a:ext cx="1171616" cy="1857201"/>
                  </a:xfrm>
                  <a:prstGeom prst="rect">
                    <a:avLst/>
                  </a:prstGeom>
                </p:spPr>
              </p:pic>
              <p:grpSp>
                <p:nvGrpSpPr>
                  <p:cNvPr id="94" name="Group 47">
                    <a:extLst>
                      <a:ext uri="{FF2B5EF4-FFF2-40B4-BE49-F238E27FC236}">
                        <a16:creationId xmlns:a16="http://schemas.microsoft.com/office/drawing/2014/main" id="{0A9BA9B2-EE6C-0C42-AD39-36E35A820DFD}"/>
                      </a:ext>
                    </a:extLst>
                  </p:cNvPr>
                  <p:cNvGrpSpPr/>
                  <p:nvPr/>
                </p:nvGrpSpPr>
                <p:grpSpPr>
                  <a:xfrm rot="247629">
                    <a:off x="12148349" y="1890503"/>
                    <a:ext cx="282386" cy="190069"/>
                    <a:chOff x="13212959" y="2304578"/>
                    <a:chExt cx="420352" cy="349660"/>
                  </a:xfrm>
                </p:grpSpPr>
                <p:sp>
                  <p:nvSpPr>
                    <p:cNvPr id="95" name="Freeform: Shape 44">
                      <a:extLst>
                        <a:ext uri="{FF2B5EF4-FFF2-40B4-BE49-F238E27FC236}">
                          <a16:creationId xmlns:a16="http://schemas.microsoft.com/office/drawing/2014/main" id="{EAD3047D-DD1C-294C-99BB-04E31E2FF344}"/>
                        </a:ext>
                      </a:extLst>
                    </p:cNvPr>
                    <p:cNvSpPr/>
                    <p:nvPr/>
                  </p:nvSpPr>
                  <p:spPr>
                    <a:xfrm rot="21104742" flipH="1">
                      <a:off x="13212959" y="2323791"/>
                      <a:ext cx="361812" cy="200641"/>
                    </a:xfrm>
                    <a:custGeom>
                      <a:avLst/>
                      <a:gdLst>
                        <a:gd name="connsiteX0" fmla="*/ 0 w 312474"/>
                        <a:gd name="connsiteY0" fmla="*/ 0 h 180906"/>
                        <a:gd name="connsiteX1" fmla="*/ 115122 w 312474"/>
                        <a:gd name="connsiteY1" fmla="*/ 98676 h 180906"/>
                        <a:gd name="connsiteX2" fmla="*/ 236823 w 312474"/>
                        <a:gd name="connsiteY2" fmla="*/ 161171 h 180906"/>
                        <a:gd name="connsiteX3" fmla="*/ 312474 w 312474"/>
                        <a:gd name="connsiteY3" fmla="*/ 180906 h 18090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12474" h="180906">
                          <a:moveTo>
                            <a:pt x="0" y="0"/>
                          </a:moveTo>
                          <a:cubicBezTo>
                            <a:pt x="37826" y="35907"/>
                            <a:pt x="75652" y="71814"/>
                            <a:pt x="115122" y="98676"/>
                          </a:cubicBezTo>
                          <a:cubicBezTo>
                            <a:pt x="154592" y="125538"/>
                            <a:pt x="203931" y="147466"/>
                            <a:pt x="236823" y="161171"/>
                          </a:cubicBezTo>
                          <a:cubicBezTo>
                            <a:pt x="269715" y="174876"/>
                            <a:pt x="303703" y="177617"/>
                            <a:pt x="312474" y="18090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 defTabSz="457200" fontAlgn="auto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solidFill>
                          <a:prstClr val="white"/>
                        </a:solidFill>
                        <a:latin typeface="Rockwell" panose="02060603020205020403"/>
                      </a:endParaRPr>
                    </a:p>
                  </p:txBody>
                </p:sp>
                <p:sp>
                  <p:nvSpPr>
                    <p:cNvPr id="96" name="Freeform: Shape 45">
                      <a:extLst>
                        <a:ext uri="{FF2B5EF4-FFF2-40B4-BE49-F238E27FC236}">
                          <a16:creationId xmlns:a16="http://schemas.microsoft.com/office/drawing/2014/main" id="{EE5A51C5-B1E5-F34C-85BF-D1ACCB69CA77}"/>
                        </a:ext>
                      </a:extLst>
                    </p:cNvPr>
                    <p:cNvSpPr/>
                    <p:nvPr/>
                  </p:nvSpPr>
                  <p:spPr>
                    <a:xfrm rot="21104742" flipH="1">
                      <a:off x="13247926" y="2304578"/>
                      <a:ext cx="361816" cy="118412"/>
                    </a:xfrm>
                    <a:custGeom>
                      <a:avLst/>
                      <a:gdLst>
                        <a:gd name="connsiteX0" fmla="*/ 0 w 361813"/>
                        <a:gd name="connsiteY0" fmla="*/ 0 h 118411"/>
                        <a:gd name="connsiteX1" fmla="*/ 180906 w 361813"/>
                        <a:gd name="connsiteY1" fmla="*/ 88809 h 118411"/>
                        <a:gd name="connsiteX2" fmla="*/ 361813 w 361813"/>
                        <a:gd name="connsiteY2" fmla="*/ 118411 h 11841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361813" h="118411">
                          <a:moveTo>
                            <a:pt x="0" y="0"/>
                          </a:moveTo>
                          <a:cubicBezTo>
                            <a:pt x="60302" y="34537"/>
                            <a:pt x="120604" y="69074"/>
                            <a:pt x="180906" y="88809"/>
                          </a:cubicBezTo>
                          <a:cubicBezTo>
                            <a:pt x="241208" y="108544"/>
                            <a:pt x="301510" y="113477"/>
                            <a:pt x="361813" y="118411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 defTabSz="457200" fontAlgn="auto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solidFill>
                          <a:prstClr val="white"/>
                        </a:solidFill>
                        <a:latin typeface="Rockwell" panose="02060603020205020403"/>
                      </a:endParaRPr>
                    </a:p>
                  </p:txBody>
                </p:sp>
                <p:sp>
                  <p:nvSpPr>
                    <p:cNvPr id="97" name="Freeform: Shape 46">
                      <a:extLst>
                        <a:ext uri="{FF2B5EF4-FFF2-40B4-BE49-F238E27FC236}">
                          <a16:creationId xmlns:a16="http://schemas.microsoft.com/office/drawing/2014/main" id="{DA0DC1F8-2CFC-C746-BDF6-92416E32118B}"/>
                        </a:ext>
                      </a:extLst>
                    </p:cNvPr>
                    <p:cNvSpPr/>
                    <p:nvPr/>
                  </p:nvSpPr>
                  <p:spPr>
                    <a:xfrm rot="21104742" flipH="1">
                      <a:off x="13247019" y="2313070"/>
                      <a:ext cx="386292" cy="341168"/>
                    </a:xfrm>
                    <a:custGeom>
                      <a:avLst/>
                      <a:gdLst>
                        <a:gd name="connsiteX0" fmla="*/ 0 w 279582"/>
                        <a:gd name="connsiteY0" fmla="*/ 0 h 279582"/>
                        <a:gd name="connsiteX1" fmla="*/ 157882 w 279582"/>
                        <a:gd name="connsiteY1" fmla="*/ 187485 h 279582"/>
                        <a:gd name="connsiteX2" fmla="*/ 279582 w 279582"/>
                        <a:gd name="connsiteY2" fmla="*/ 279582 h 279582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</a:cxnLst>
                      <a:rect l="l" t="t" r="r" b="b"/>
                      <a:pathLst>
                        <a:path w="279582" h="279582">
                          <a:moveTo>
                            <a:pt x="0" y="0"/>
                          </a:moveTo>
                          <a:cubicBezTo>
                            <a:pt x="55642" y="70444"/>
                            <a:pt x="111285" y="140888"/>
                            <a:pt x="157882" y="187485"/>
                          </a:cubicBezTo>
                          <a:cubicBezTo>
                            <a:pt x="204479" y="234082"/>
                            <a:pt x="258751" y="260395"/>
                            <a:pt x="279582" y="279582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 defTabSz="457200" fontAlgn="auto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solidFill>
                          <a:prstClr val="white"/>
                        </a:solidFill>
                        <a:latin typeface="Rockwell" panose="02060603020205020403"/>
                      </a:endParaRPr>
                    </a:p>
                  </p:txBody>
                </p:sp>
              </p:grpSp>
            </p:grpSp>
            <p:sp>
              <p:nvSpPr>
                <p:cNvPr id="85" name="TextBox 50">
                  <a:extLst>
                    <a:ext uri="{FF2B5EF4-FFF2-40B4-BE49-F238E27FC236}">
                      <a16:creationId xmlns:a16="http://schemas.microsoft.com/office/drawing/2014/main" id="{DE7F938C-697A-DD42-827E-D2DCB49F56D8}"/>
                    </a:ext>
                  </a:extLst>
                </p:cNvPr>
                <p:cNvSpPr txBox="1"/>
                <p:nvPr/>
              </p:nvSpPr>
              <p:spPr>
                <a:xfrm>
                  <a:off x="6051688" y="1758948"/>
                  <a:ext cx="859132" cy="4097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sz="1200">
                      <a:solidFill>
                        <a:prstClr val="black"/>
                      </a:solidFill>
                      <a:latin typeface="Rockwell" panose="02060603020205020403"/>
                      <a:ea typeface="+mn-ea"/>
                    </a:rPr>
                    <a:t>initial</a:t>
                  </a:r>
                </a:p>
              </p:txBody>
            </p:sp>
            <p:sp>
              <p:nvSpPr>
                <p:cNvPr id="86" name="TextBox 51">
                  <a:extLst>
                    <a:ext uri="{FF2B5EF4-FFF2-40B4-BE49-F238E27FC236}">
                      <a16:creationId xmlns:a16="http://schemas.microsoft.com/office/drawing/2014/main" id="{32469692-07BE-F64F-9ABB-E58567323BEF}"/>
                    </a:ext>
                  </a:extLst>
                </p:cNvPr>
                <p:cNvSpPr txBox="1"/>
                <p:nvPr/>
              </p:nvSpPr>
              <p:spPr>
                <a:xfrm>
                  <a:off x="6141372" y="2123087"/>
                  <a:ext cx="999078" cy="4097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200" b="1">
                      <a:solidFill>
                        <a:srgbClr val="0000FF"/>
                      </a:solidFill>
                      <a:latin typeface="Rockwell" panose="02060603020205020403"/>
                    </a:rPr>
                    <a:t>29.0 %</a:t>
                  </a:r>
                  <a:endParaRPr lang="en-US" sz="1200" b="1">
                    <a:solidFill>
                      <a:srgbClr val="0000FF"/>
                    </a:solidFill>
                    <a:latin typeface="Rockwell" panose="02060603020205020403"/>
                    <a:ea typeface="+mn-ea"/>
                  </a:endParaRPr>
                </a:p>
              </p:txBody>
            </p:sp>
            <p:sp>
              <p:nvSpPr>
                <p:cNvPr id="87" name="TextBox 52">
                  <a:extLst>
                    <a:ext uri="{FF2B5EF4-FFF2-40B4-BE49-F238E27FC236}">
                      <a16:creationId xmlns:a16="http://schemas.microsoft.com/office/drawing/2014/main" id="{EC68EC4C-AD79-E546-914B-B512DE9F393A}"/>
                    </a:ext>
                  </a:extLst>
                </p:cNvPr>
                <p:cNvSpPr txBox="1"/>
                <p:nvPr/>
              </p:nvSpPr>
              <p:spPr>
                <a:xfrm>
                  <a:off x="7612500" y="820645"/>
                  <a:ext cx="999078" cy="4097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200" b="1">
                      <a:solidFill>
                        <a:srgbClr val="0000FF"/>
                      </a:solidFill>
                      <a:latin typeface="Rockwell" panose="02060603020205020403"/>
                    </a:rPr>
                    <a:t>87.0 %</a:t>
                  </a:r>
                  <a:endParaRPr lang="en-US" sz="1200" b="1">
                    <a:solidFill>
                      <a:srgbClr val="0000FF"/>
                    </a:solidFill>
                    <a:latin typeface="Rockwell" panose="02060603020205020403"/>
                    <a:ea typeface="+mn-ea"/>
                  </a:endParaRPr>
                </a:p>
              </p:txBody>
            </p:sp>
            <p:sp>
              <p:nvSpPr>
                <p:cNvPr id="88" name="TextBox 53">
                  <a:extLst>
                    <a:ext uri="{FF2B5EF4-FFF2-40B4-BE49-F238E27FC236}">
                      <a16:creationId xmlns:a16="http://schemas.microsoft.com/office/drawing/2014/main" id="{09CAAB9F-E779-B745-A174-5524BCC63111}"/>
                    </a:ext>
                  </a:extLst>
                </p:cNvPr>
                <p:cNvSpPr txBox="1"/>
                <p:nvPr/>
              </p:nvSpPr>
              <p:spPr>
                <a:xfrm>
                  <a:off x="8455224" y="574337"/>
                  <a:ext cx="999078" cy="4097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200" b="1">
                      <a:solidFill>
                        <a:srgbClr val="0000FF"/>
                      </a:solidFill>
                      <a:latin typeface="Rockwell" panose="02060603020205020403"/>
                    </a:rPr>
                    <a:t>99.7 %</a:t>
                  </a:r>
                  <a:endParaRPr lang="en-US" sz="1200" b="1">
                    <a:solidFill>
                      <a:srgbClr val="0000FF"/>
                    </a:solidFill>
                    <a:latin typeface="Rockwell" panose="02060603020205020403"/>
                    <a:ea typeface="+mn-ea"/>
                  </a:endParaRPr>
                </a:p>
              </p:txBody>
            </p:sp>
            <p:sp>
              <p:nvSpPr>
                <p:cNvPr id="89" name="TextBox 55">
                  <a:extLst>
                    <a:ext uri="{FF2B5EF4-FFF2-40B4-BE49-F238E27FC236}">
                      <a16:creationId xmlns:a16="http://schemas.microsoft.com/office/drawing/2014/main" id="{DE2AD67E-7B57-294D-9258-91937DACC8B9}"/>
                    </a:ext>
                  </a:extLst>
                </p:cNvPr>
                <p:cNvSpPr txBox="1"/>
                <p:nvPr/>
              </p:nvSpPr>
              <p:spPr>
                <a:xfrm>
                  <a:off x="6384990" y="564939"/>
                  <a:ext cx="1401746" cy="4097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sz="1200">
                      <a:solidFill>
                        <a:prstClr val="black"/>
                      </a:solidFill>
                      <a:latin typeface="Rockwell" panose="02060603020205020403"/>
                      <a:ea typeface="+mn-ea"/>
                    </a:rPr>
                    <a:t>5s blowing</a:t>
                  </a:r>
                </a:p>
              </p:txBody>
            </p:sp>
            <p:sp>
              <p:nvSpPr>
                <p:cNvPr id="90" name="TextBox 56">
                  <a:extLst>
                    <a:ext uri="{FF2B5EF4-FFF2-40B4-BE49-F238E27FC236}">
                      <a16:creationId xmlns:a16="http://schemas.microsoft.com/office/drawing/2014/main" id="{7987A3C4-CD0A-7448-850A-50B23D969949}"/>
                    </a:ext>
                  </a:extLst>
                </p:cNvPr>
                <p:cNvSpPr txBox="1"/>
                <p:nvPr/>
              </p:nvSpPr>
              <p:spPr>
                <a:xfrm>
                  <a:off x="7828204" y="136259"/>
                  <a:ext cx="1525088" cy="40971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sz="1200">
                      <a:solidFill>
                        <a:prstClr val="black"/>
                      </a:solidFill>
                      <a:latin typeface="Rockwell" panose="02060603020205020403"/>
                      <a:ea typeface="+mn-ea"/>
                    </a:rPr>
                    <a:t>10s blowing</a:t>
                  </a:r>
                </a:p>
              </p:txBody>
            </p:sp>
            <p:sp>
              <p:nvSpPr>
                <p:cNvPr id="91" name="Arrow: Right 63">
                  <a:extLst>
                    <a:ext uri="{FF2B5EF4-FFF2-40B4-BE49-F238E27FC236}">
                      <a16:creationId xmlns:a16="http://schemas.microsoft.com/office/drawing/2014/main" id="{7869579F-6A1A-E94D-884F-24EAAEBFF0D6}"/>
                    </a:ext>
                  </a:extLst>
                </p:cNvPr>
                <p:cNvSpPr/>
                <p:nvPr/>
              </p:nvSpPr>
              <p:spPr>
                <a:xfrm rot="18920791">
                  <a:off x="6581339" y="1277365"/>
                  <a:ext cx="1260766" cy="249861"/>
                </a:xfrm>
                <a:prstGeom prst="rightArrow">
                  <a:avLst/>
                </a:prstGeom>
                <a:gradFill flip="none" rotWithShape="1"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sz="1100">
                    <a:solidFill>
                      <a:prstClr val="white"/>
                    </a:solidFill>
                    <a:latin typeface="Rockwell" panose="02060603020205020403"/>
                  </a:endParaRPr>
                </a:p>
              </p:txBody>
            </p:sp>
            <p:sp>
              <p:nvSpPr>
                <p:cNvPr id="92" name="Arrow: Right 64">
                  <a:extLst>
                    <a:ext uri="{FF2B5EF4-FFF2-40B4-BE49-F238E27FC236}">
                      <a16:creationId xmlns:a16="http://schemas.microsoft.com/office/drawing/2014/main" id="{8C729C50-BC1A-7342-8738-EACCAF4862A3}"/>
                    </a:ext>
                  </a:extLst>
                </p:cNvPr>
                <p:cNvSpPr/>
                <p:nvPr/>
              </p:nvSpPr>
              <p:spPr>
                <a:xfrm rot="20649329">
                  <a:off x="7927306" y="553392"/>
                  <a:ext cx="871118" cy="240660"/>
                </a:xfrm>
                <a:prstGeom prst="rightArrow">
                  <a:avLst/>
                </a:prstGeom>
                <a:gradFill flip="none" rotWithShape="1"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sz="1100">
                    <a:solidFill>
                      <a:prstClr val="white"/>
                    </a:solidFill>
                    <a:latin typeface="Rockwell" panose="02060603020205020403"/>
                  </a:endParaRPr>
                </a:p>
              </p:txBody>
            </p:sp>
          </p:grpSp>
          <p:sp>
            <p:nvSpPr>
              <p:cNvPr id="82" name="文本框 5">
                <a:extLst>
                  <a:ext uri="{FF2B5EF4-FFF2-40B4-BE49-F238E27FC236}">
                    <a16:creationId xmlns:a16="http://schemas.microsoft.com/office/drawing/2014/main" id="{268467B8-B8F4-5243-8E20-0F5543329667}"/>
                  </a:ext>
                </a:extLst>
              </p:cNvPr>
              <p:cNvSpPr txBox="1"/>
              <p:nvPr/>
            </p:nvSpPr>
            <p:spPr>
              <a:xfrm>
                <a:off x="10651440" y="2467426"/>
                <a:ext cx="1126804" cy="3488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4572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100">
                    <a:solidFill>
                      <a:prstClr val="black"/>
                    </a:solidFill>
                    <a:latin typeface="Rockwell" panose="02060603020205020403"/>
                  </a:rPr>
                  <a:t>1 min wait</a:t>
                </a:r>
                <a:endParaRPr lang="zh-CN" altLang="en-US" sz="1100">
                  <a:solidFill>
                    <a:prstClr val="black"/>
                  </a:solidFill>
                  <a:latin typeface="Rockwell" panose="02060603020205020403"/>
                </a:endParaRPr>
              </a:p>
            </p:txBody>
          </p:sp>
          <p:sp>
            <p:nvSpPr>
              <p:cNvPr id="83" name="文本框 1">
                <a:extLst>
                  <a:ext uri="{FF2B5EF4-FFF2-40B4-BE49-F238E27FC236}">
                    <a16:creationId xmlns:a16="http://schemas.microsoft.com/office/drawing/2014/main" id="{8D971A7D-B724-C941-9F0E-B8AC2B0B9BAE}"/>
                  </a:ext>
                </a:extLst>
              </p:cNvPr>
              <p:cNvSpPr txBox="1"/>
              <p:nvPr/>
            </p:nvSpPr>
            <p:spPr>
              <a:xfrm>
                <a:off x="9959938" y="2926851"/>
                <a:ext cx="9624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4572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200">
                    <a:solidFill>
                      <a:prstClr val="black"/>
                    </a:solidFill>
                    <a:latin typeface="Rockwell" panose="02060603020205020403"/>
                  </a:rPr>
                  <a:t>Activity</a:t>
                </a:r>
                <a:endParaRPr lang="zh-CN" altLang="en-US" sz="1200">
                  <a:solidFill>
                    <a:prstClr val="black"/>
                  </a:solidFill>
                  <a:latin typeface="Rockwell" panose="02060603020205020403"/>
                </a:endParaRPr>
              </a:p>
            </p:txBody>
          </p:sp>
        </p:grpSp>
        <p:grpSp>
          <p:nvGrpSpPr>
            <p:cNvPr id="66" name="组合 8">
              <a:extLst>
                <a:ext uri="{FF2B5EF4-FFF2-40B4-BE49-F238E27FC236}">
                  <a16:creationId xmlns:a16="http://schemas.microsoft.com/office/drawing/2014/main" id="{8369518B-A595-1F4A-9830-EB72E7EA5B85}"/>
                </a:ext>
              </a:extLst>
            </p:cNvPr>
            <p:cNvGrpSpPr/>
            <p:nvPr/>
          </p:nvGrpSpPr>
          <p:grpSpPr>
            <a:xfrm>
              <a:off x="2921258" y="243431"/>
              <a:ext cx="3211000" cy="2457000"/>
              <a:chOff x="4631297" y="-16407"/>
              <a:chExt cx="4281333" cy="3276000"/>
            </a:xfrm>
          </p:grpSpPr>
          <p:grpSp>
            <p:nvGrpSpPr>
              <p:cNvPr id="68" name="组合 70">
                <a:extLst>
                  <a:ext uri="{FF2B5EF4-FFF2-40B4-BE49-F238E27FC236}">
                    <a16:creationId xmlns:a16="http://schemas.microsoft.com/office/drawing/2014/main" id="{4ABE4443-2411-F54C-A6BF-869CEC500A45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631297" y="-16407"/>
                <a:ext cx="4281333" cy="3276000"/>
                <a:chOff x="2176990" y="129622"/>
                <a:chExt cx="7727324" cy="5912811"/>
              </a:xfrm>
            </p:grpSpPr>
            <p:graphicFrame>
              <p:nvGraphicFramePr>
                <p:cNvPr id="75" name="对象 74">
                  <a:extLst>
                    <a:ext uri="{FF2B5EF4-FFF2-40B4-BE49-F238E27FC236}">
                      <a16:creationId xmlns:a16="http://schemas.microsoft.com/office/drawing/2014/main" id="{61307591-7A93-4643-A498-4BF689895D5D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2176990" y="129622"/>
                <a:ext cx="7727324" cy="5912811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Graph" r:id="rId19" imgW="3920760" imgH="3000960" progId="Origin50.Graph">
                        <p:embed/>
                      </p:oleObj>
                    </mc:Choice>
                    <mc:Fallback>
                      <p:oleObj name="Graph" r:id="rId19" imgW="3920760" imgH="3000960" progId="Origin50.Graph">
                        <p:embed/>
                        <p:pic>
                          <p:nvPicPr>
                            <p:cNvPr id="75" name="对象 74">
                              <a:extLst>
                                <a:ext uri="{FF2B5EF4-FFF2-40B4-BE49-F238E27FC236}">
                                  <a16:creationId xmlns:a16="http://schemas.microsoft.com/office/drawing/2014/main" id="{61307591-7A93-4643-A498-4BF689895D5D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20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176990" y="129622"/>
                              <a:ext cx="7727324" cy="5912811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76" name="任意多边形 71">
                  <a:extLst>
                    <a:ext uri="{FF2B5EF4-FFF2-40B4-BE49-F238E27FC236}">
                      <a16:creationId xmlns:a16="http://schemas.microsoft.com/office/drawing/2014/main" id="{C8712111-5780-FF48-BAD0-4007720D59EA}"/>
                    </a:ext>
                  </a:extLst>
                </p:cNvPr>
                <p:cNvSpPr/>
                <p:nvPr/>
              </p:nvSpPr>
              <p:spPr>
                <a:xfrm>
                  <a:off x="4430332" y="4145778"/>
                  <a:ext cx="3603552" cy="465271"/>
                </a:xfrm>
                <a:custGeom>
                  <a:avLst/>
                  <a:gdLst>
                    <a:gd name="connsiteX0" fmla="*/ 0 w 3477296"/>
                    <a:gd name="connsiteY0" fmla="*/ 515155 h 515567"/>
                    <a:gd name="connsiteX1" fmla="*/ 1094705 w 3477296"/>
                    <a:gd name="connsiteY1" fmla="*/ 489397 h 515567"/>
                    <a:gd name="connsiteX2" fmla="*/ 2318198 w 3477296"/>
                    <a:gd name="connsiteY2" fmla="*/ 347729 h 515567"/>
                    <a:gd name="connsiteX3" fmla="*/ 2781837 w 3477296"/>
                    <a:gd name="connsiteY3" fmla="*/ 244698 h 515567"/>
                    <a:gd name="connsiteX4" fmla="*/ 3477296 w 3477296"/>
                    <a:gd name="connsiteY4" fmla="*/ 0 h 5155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77296" h="515567">
                      <a:moveTo>
                        <a:pt x="0" y="515155"/>
                      </a:moveTo>
                      <a:cubicBezTo>
                        <a:pt x="354169" y="516228"/>
                        <a:pt x="708339" y="517301"/>
                        <a:pt x="1094705" y="489397"/>
                      </a:cubicBezTo>
                      <a:cubicBezTo>
                        <a:pt x="1481071" y="461493"/>
                        <a:pt x="2037009" y="388512"/>
                        <a:pt x="2318198" y="347729"/>
                      </a:cubicBezTo>
                      <a:cubicBezTo>
                        <a:pt x="2599387" y="306946"/>
                        <a:pt x="2588654" y="302653"/>
                        <a:pt x="2781837" y="244698"/>
                      </a:cubicBezTo>
                      <a:cubicBezTo>
                        <a:pt x="2975020" y="186743"/>
                        <a:pt x="3226158" y="93371"/>
                        <a:pt x="3477296" y="0"/>
                      </a:cubicBezTo>
                    </a:path>
                  </a:pathLst>
                </a:custGeom>
                <a:noFill/>
                <a:ln w="285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zh-CN" altLang="en-US" sz="1100">
                    <a:solidFill>
                      <a:prstClr val="white"/>
                    </a:solidFill>
                    <a:latin typeface="Rockwell" panose="02060603020205020403"/>
                  </a:endParaRPr>
                </a:p>
              </p:txBody>
            </p:sp>
            <p:sp>
              <p:nvSpPr>
                <p:cNvPr id="77" name="任意多边形 72">
                  <a:extLst>
                    <a:ext uri="{FF2B5EF4-FFF2-40B4-BE49-F238E27FC236}">
                      <a16:creationId xmlns:a16="http://schemas.microsoft.com/office/drawing/2014/main" id="{BDAD547B-8ACC-774F-B330-25097B42E808}"/>
                    </a:ext>
                  </a:extLst>
                </p:cNvPr>
                <p:cNvSpPr/>
                <p:nvPr/>
              </p:nvSpPr>
              <p:spPr>
                <a:xfrm>
                  <a:off x="4443208" y="2316243"/>
                  <a:ext cx="3552522" cy="2296416"/>
                </a:xfrm>
                <a:custGeom>
                  <a:avLst/>
                  <a:gdLst>
                    <a:gd name="connsiteX0" fmla="*/ 0 w 3464417"/>
                    <a:gd name="connsiteY0" fmla="*/ 2369713 h 2371736"/>
                    <a:gd name="connsiteX1" fmla="*/ 1043189 w 3464417"/>
                    <a:gd name="connsiteY1" fmla="*/ 2305318 h 2371736"/>
                    <a:gd name="connsiteX2" fmla="*/ 2253803 w 3464417"/>
                    <a:gd name="connsiteY2" fmla="*/ 1931831 h 2371736"/>
                    <a:gd name="connsiteX3" fmla="*/ 2897747 w 3464417"/>
                    <a:gd name="connsiteY3" fmla="*/ 1365161 h 2371736"/>
                    <a:gd name="connsiteX4" fmla="*/ 3464417 w 3464417"/>
                    <a:gd name="connsiteY4" fmla="*/ 0 h 2371736"/>
                    <a:gd name="connsiteX5" fmla="*/ 3464417 w 3464417"/>
                    <a:gd name="connsiteY5" fmla="*/ 0 h 23717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464417" h="2371736">
                      <a:moveTo>
                        <a:pt x="0" y="2369713"/>
                      </a:moveTo>
                      <a:cubicBezTo>
                        <a:pt x="333777" y="2374005"/>
                        <a:pt x="667555" y="2378298"/>
                        <a:pt x="1043189" y="2305318"/>
                      </a:cubicBezTo>
                      <a:cubicBezTo>
                        <a:pt x="1418823" y="2232338"/>
                        <a:pt x="1944710" y="2088524"/>
                        <a:pt x="2253803" y="1931831"/>
                      </a:cubicBezTo>
                      <a:cubicBezTo>
                        <a:pt x="2562896" y="1775138"/>
                        <a:pt x="2695978" y="1687133"/>
                        <a:pt x="2897747" y="1365161"/>
                      </a:cubicBezTo>
                      <a:cubicBezTo>
                        <a:pt x="3099516" y="1043189"/>
                        <a:pt x="3464417" y="0"/>
                        <a:pt x="3464417" y="0"/>
                      </a:cubicBezTo>
                      <a:lnTo>
                        <a:pt x="3464417" y="0"/>
                      </a:lnTo>
                    </a:path>
                  </a:pathLst>
                </a:custGeom>
                <a:noFill/>
                <a:ln w="28575">
                  <a:solidFill>
                    <a:srgbClr val="0000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zh-CN" altLang="en-US" sz="1100">
                    <a:solidFill>
                      <a:prstClr val="white"/>
                    </a:solidFill>
                    <a:latin typeface="Rockwell" panose="02060603020205020403"/>
                  </a:endParaRPr>
                </a:p>
              </p:txBody>
            </p:sp>
            <p:sp>
              <p:nvSpPr>
                <p:cNvPr id="78" name="任意多边形 73">
                  <a:extLst>
                    <a:ext uri="{FF2B5EF4-FFF2-40B4-BE49-F238E27FC236}">
                      <a16:creationId xmlns:a16="http://schemas.microsoft.com/office/drawing/2014/main" id="{AD1DCD75-C0E6-A74F-8681-199B05A5D763}"/>
                    </a:ext>
                  </a:extLst>
                </p:cNvPr>
                <p:cNvSpPr/>
                <p:nvPr/>
              </p:nvSpPr>
              <p:spPr>
                <a:xfrm>
                  <a:off x="4443210" y="1260330"/>
                  <a:ext cx="3508679" cy="3337428"/>
                </a:xfrm>
                <a:custGeom>
                  <a:avLst/>
                  <a:gdLst>
                    <a:gd name="connsiteX0" fmla="*/ 0 w 3490175"/>
                    <a:gd name="connsiteY0" fmla="*/ 3541690 h 3541690"/>
                    <a:gd name="connsiteX1" fmla="*/ 1081826 w 3490175"/>
                    <a:gd name="connsiteY1" fmla="*/ 3296991 h 3541690"/>
                    <a:gd name="connsiteX2" fmla="*/ 2292440 w 3490175"/>
                    <a:gd name="connsiteY2" fmla="*/ 2833352 h 3541690"/>
                    <a:gd name="connsiteX3" fmla="*/ 3013657 w 3490175"/>
                    <a:gd name="connsiteY3" fmla="*/ 1751526 h 3541690"/>
                    <a:gd name="connsiteX4" fmla="*/ 3490175 w 3490175"/>
                    <a:gd name="connsiteY4" fmla="*/ 0 h 354169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90175" h="3541690">
                      <a:moveTo>
                        <a:pt x="0" y="3541690"/>
                      </a:moveTo>
                      <a:cubicBezTo>
                        <a:pt x="349876" y="3478368"/>
                        <a:pt x="699753" y="3415047"/>
                        <a:pt x="1081826" y="3296991"/>
                      </a:cubicBezTo>
                      <a:cubicBezTo>
                        <a:pt x="1463899" y="3178935"/>
                        <a:pt x="1970468" y="3090929"/>
                        <a:pt x="2292440" y="2833352"/>
                      </a:cubicBezTo>
                      <a:cubicBezTo>
                        <a:pt x="2614412" y="2575774"/>
                        <a:pt x="2814035" y="2223751"/>
                        <a:pt x="3013657" y="1751526"/>
                      </a:cubicBezTo>
                      <a:cubicBezTo>
                        <a:pt x="3213279" y="1279301"/>
                        <a:pt x="3351727" y="639650"/>
                        <a:pt x="3490175" y="0"/>
                      </a:cubicBezTo>
                    </a:path>
                  </a:pathLst>
                </a:custGeom>
                <a:noFill/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zh-CN" altLang="en-US" sz="1100">
                    <a:solidFill>
                      <a:prstClr val="white"/>
                    </a:solidFill>
                    <a:latin typeface="Rockwell" panose="02060603020205020403"/>
                  </a:endParaRPr>
                </a:p>
              </p:txBody>
            </p:sp>
            <p:cxnSp>
              <p:nvCxnSpPr>
                <p:cNvPr id="79" name="直接连接符 75">
                  <a:extLst>
                    <a:ext uri="{FF2B5EF4-FFF2-40B4-BE49-F238E27FC236}">
                      <a16:creationId xmlns:a16="http://schemas.microsoft.com/office/drawing/2014/main" id="{B48E2027-5C89-B741-9E54-4BEC1937D0E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443210" y="4501337"/>
                  <a:ext cx="3590674" cy="96421"/>
                </a:xfrm>
                <a:prstGeom prst="line">
                  <a:avLst/>
                </a:prstGeom>
                <a:ln w="28575">
                  <a:solidFill>
                    <a:srgbClr val="FF00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" name="组合 6">
                <a:extLst>
                  <a:ext uri="{FF2B5EF4-FFF2-40B4-BE49-F238E27FC236}">
                    <a16:creationId xmlns:a16="http://schemas.microsoft.com/office/drawing/2014/main" id="{E7A04CDE-386C-C348-B99F-9536811D6B3B}"/>
                  </a:ext>
                </a:extLst>
              </p:cNvPr>
              <p:cNvGrpSpPr/>
              <p:nvPr/>
            </p:nvGrpSpPr>
            <p:grpSpPr>
              <a:xfrm>
                <a:off x="5625465" y="330542"/>
                <a:ext cx="2988591" cy="2390597"/>
                <a:chOff x="5625465" y="330542"/>
                <a:chExt cx="2988591" cy="2390597"/>
              </a:xfrm>
            </p:grpSpPr>
            <p:pic>
              <p:nvPicPr>
                <p:cNvPr id="70" name="Picture 69">
                  <a:extLst>
                    <a:ext uri="{FF2B5EF4-FFF2-40B4-BE49-F238E27FC236}">
                      <a16:creationId xmlns:a16="http://schemas.microsoft.com/office/drawing/2014/main" id="{050F9E3A-D9BA-ED4C-90FD-BCCD6F845F5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1" cstate="print">
                  <a:biLevel thresh="75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960" r="12180"/>
                <a:stretch/>
              </p:blipFill>
              <p:spPr>
                <a:xfrm>
                  <a:off x="5625465" y="718613"/>
                  <a:ext cx="1336836" cy="1249852"/>
                </a:xfrm>
                <a:prstGeom prst="rect">
                  <a:avLst/>
                </a:prstGeom>
              </p:spPr>
            </p:pic>
            <p:sp>
              <p:nvSpPr>
                <p:cNvPr id="71" name="TextBox 70">
                  <a:extLst>
                    <a:ext uri="{FF2B5EF4-FFF2-40B4-BE49-F238E27FC236}">
                      <a16:creationId xmlns:a16="http://schemas.microsoft.com/office/drawing/2014/main" id="{0CC1022E-73D4-7D43-A591-B977F6DDD354}"/>
                    </a:ext>
                  </a:extLst>
                </p:cNvPr>
                <p:cNvSpPr txBox="1"/>
                <p:nvPr/>
              </p:nvSpPr>
              <p:spPr>
                <a:xfrm>
                  <a:off x="7153744" y="330542"/>
                  <a:ext cx="951132" cy="3488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100">
                      <a:solidFill>
                        <a:srgbClr val="FF0000"/>
                      </a:solidFill>
                      <a:latin typeface="Rockwell" panose="02060603020205020403"/>
                    </a:rPr>
                    <a:t>20 Hz</a:t>
                  </a:r>
                  <a:endParaRPr lang="en-US" sz="1100">
                    <a:solidFill>
                      <a:srgbClr val="FF0000"/>
                    </a:solidFill>
                    <a:latin typeface="Rockwell" panose="02060603020205020403"/>
                    <a:ea typeface="+mn-ea"/>
                  </a:endParaRPr>
                </a:p>
              </p:txBody>
            </p:sp>
            <p:sp>
              <p:nvSpPr>
                <p:cNvPr id="72" name="TextBox 71">
                  <a:extLst>
                    <a:ext uri="{FF2B5EF4-FFF2-40B4-BE49-F238E27FC236}">
                      <a16:creationId xmlns:a16="http://schemas.microsoft.com/office/drawing/2014/main" id="{7A55EBB2-6491-CF4E-9BFB-B6106B8BF664}"/>
                    </a:ext>
                  </a:extLst>
                </p:cNvPr>
                <p:cNvSpPr txBox="1"/>
                <p:nvPr/>
              </p:nvSpPr>
              <p:spPr>
                <a:xfrm>
                  <a:off x="7662924" y="867246"/>
                  <a:ext cx="951132" cy="3488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100">
                      <a:solidFill>
                        <a:srgbClr val="0000FF"/>
                      </a:solidFill>
                      <a:latin typeface="Rockwell" panose="02060603020205020403"/>
                    </a:rPr>
                    <a:t>1 kHz</a:t>
                  </a:r>
                  <a:endParaRPr lang="en-US" sz="1100">
                    <a:solidFill>
                      <a:srgbClr val="0000FF"/>
                    </a:solidFill>
                    <a:latin typeface="Rockwell" panose="02060603020205020403"/>
                    <a:ea typeface="+mn-ea"/>
                  </a:endParaRPr>
                </a:p>
              </p:txBody>
            </p:sp>
            <p:sp>
              <p:nvSpPr>
                <p:cNvPr id="73" name="TextBox 72">
                  <a:extLst>
                    <a:ext uri="{FF2B5EF4-FFF2-40B4-BE49-F238E27FC236}">
                      <a16:creationId xmlns:a16="http://schemas.microsoft.com/office/drawing/2014/main" id="{17BB58AA-0C7B-F14B-8FA0-7E57B3FF3540}"/>
                    </a:ext>
                  </a:extLst>
                </p:cNvPr>
                <p:cNvSpPr txBox="1"/>
                <p:nvPr/>
              </p:nvSpPr>
              <p:spPr>
                <a:xfrm>
                  <a:off x="7540136" y="1824582"/>
                  <a:ext cx="951132" cy="3488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100">
                      <a:solidFill>
                        <a:prstClr val="black"/>
                      </a:solidFill>
                      <a:latin typeface="Rockwell" panose="02060603020205020403"/>
                    </a:rPr>
                    <a:t>10 kHz</a:t>
                  </a:r>
                  <a:endParaRPr lang="en-US" sz="1100">
                    <a:solidFill>
                      <a:prstClr val="black"/>
                    </a:solidFill>
                    <a:latin typeface="Rockwell" panose="02060603020205020403"/>
                    <a:ea typeface="+mn-ea"/>
                  </a:endParaRPr>
                </a:p>
              </p:txBody>
            </p:sp>
            <p:sp>
              <p:nvSpPr>
                <p:cNvPr id="74" name="TextBox 73">
                  <a:extLst>
                    <a:ext uri="{FF2B5EF4-FFF2-40B4-BE49-F238E27FC236}">
                      <a16:creationId xmlns:a16="http://schemas.microsoft.com/office/drawing/2014/main" id="{5C0702F7-E4EF-F240-8856-718222742C98}"/>
                    </a:ext>
                  </a:extLst>
                </p:cNvPr>
                <p:cNvSpPr txBox="1"/>
                <p:nvPr/>
              </p:nvSpPr>
              <p:spPr>
                <a:xfrm>
                  <a:off x="7538467" y="2372326"/>
                  <a:ext cx="904274" cy="3488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100">
                      <a:solidFill>
                        <a:srgbClr val="FF00FF"/>
                      </a:solidFill>
                      <a:latin typeface="Rockwell" panose="02060603020205020403"/>
                    </a:rPr>
                    <a:t>2 MHz</a:t>
                  </a:r>
                  <a:endParaRPr lang="en-US" sz="1100">
                    <a:solidFill>
                      <a:srgbClr val="FF00FF"/>
                    </a:solidFill>
                    <a:latin typeface="Rockwell" panose="02060603020205020403"/>
                    <a:ea typeface="+mn-ea"/>
                  </a:endParaRPr>
                </a:p>
              </p:txBody>
            </p:sp>
          </p:grpSp>
        </p:grpSp>
        <p:sp>
          <p:nvSpPr>
            <p:cNvPr id="67" name="文本框 10">
              <a:extLst>
                <a:ext uri="{FF2B5EF4-FFF2-40B4-BE49-F238E27FC236}">
                  <a16:creationId xmlns:a16="http://schemas.microsoft.com/office/drawing/2014/main" id="{072D93B7-01A3-1C42-B839-F96B1685D7DC}"/>
                </a:ext>
              </a:extLst>
            </p:cNvPr>
            <p:cNvSpPr txBox="1"/>
            <p:nvPr/>
          </p:nvSpPr>
          <p:spPr>
            <a:xfrm>
              <a:off x="3478957" y="524195"/>
              <a:ext cx="142378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100" b="1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Hydration sensors</a:t>
              </a:r>
              <a:endParaRPr lang="zh-CN" altLang="en-US" sz="11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279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C5483829-4D8A-7448-ABA1-26FB5FB7B8B6}"/>
              </a:ext>
            </a:extLst>
          </p:cNvPr>
          <p:cNvSpPr txBox="1">
            <a:spLocks/>
          </p:cNvSpPr>
          <p:nvPr/>
        </p:nvSpPr>
        <p:spPr>
          <a:xfrm>
            <a:off x="-72008" y="162286"/>
            <a:ext cx="9396536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>
                <a:latin typeface="Arial Black" panose="020B0A04020102020204" pitchFamily="34" charset="0"/>
              </a:rPr>
              <a:t>enhanced contact quality</a:t>
            </a:r>
          </a:p>
        </p:txBody>
      </p:sp>
      <p:grpSp>
        <p:nvGrpSpPr>
          <p:cNvPr id="156" name="组合 5">
            <a:extLst>
              <a:ext uri="{FF2B5EF4-FFF2-40B4-BE49-F238E27FC236}">
                <a16:creationId xmlns:a16="http://schemas.microsoft.com/office/drawing/2014/main" id="{60CABF4C-0F3F-2C43-8201-696C2BDB9993}"/>
              </a:ext>
            </a:extLst>
          </p:cNvPr>
          <p:cNvGrpSpPr/>
          <p:nvPr/>
        </p:nvGrpSpPr>
        <p:grpSpPr>
          <a:xfrm>
            <a:off x="1157115" y="772297"/>
            <a:ext cx="7044423" cy="5269469"/>
            <a:chOff x="1542820" y="-113272"/>
            <a:chExt cx="9392564" cy="7025959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57" name="对象 21">
                  <a:extLst>
                    <a:ext uri="{FF2B5EF4-FFF2-40B4-BE49-F238E27FC236}">
                      <a16:creationId xmlns:a16="http://schemas.microsoft.com/office/drawing/2014/main" id="{1055206A-BB5B-4942-8664-DFCA85B10DB8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1542820" y="3216577"/>
                <a:ext cx="4830367" cy="3696110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name="Graph" r:id="rId3" imgW="3920760" imgH="3000960" progId="Origin50.Graph">
                        <p:embed/>
                      </p:oleObj>
                    </mc:Choice>
                    <mc:Fallback>
                      <p:oleObj name="Graph" r:id="rId3" imgW="3920760" imgH="3000960" progId="Origin50.Graph">
                        <p:embed/>
                        <p:pic>
                          <p:nvPicPr>
                            <p:cNvPr id="157" name="对象 21">
                              <a:extLst>
                                <a:ext uri="{FF2B5EF4-FFF2-40B4-BE49-F238E27FC236}">
                                  <a16:creationId xmlns:a16="http://schemas.microsoft.com/office/drawing/2014/main" id="{1055206A-BB5B-4942-8664-DFCA85B10DB8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4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542820" y="3216577"/>
                              <a:ext cx="4830367" cy="3696110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mc:Choice>
          <mc:Fallback xmlns="">
            <p:graphicFrame>
              <p:nvGraphicFramePr>
                <p:cNvPr id="157" name="对象 21">
                  <a:extLst>
                    <a:ext uri="{FF2B5EF4-FFF2-40B4-BE49-F238E27FC236}">
                      <a16:creationId xmlns:a16="http://schemas.microsoft.com/office/drawing/2014/main" id="{1055206A-BB5B-4942-8664-DFCA85B10DB8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1542820" y="3216577"/>
                <a:ext cx="4830367" cy="3696110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97281" name="Graph" r:id="rId5" imgW="3920760" imgH="3000960" progId="Origin50.Graph">
                        <p:embed/>
                      </p:oleObj>
                    </mc:Choice>
                    <mc:Fallback>
                      <p:oleObj name="Graph" r:id="rId5" imgW="3920760" imgH="3000960" progId="Origin50.Graph">
                        <p:embed/>
                        <p:pic>
                          <p:nvPicPr>
                            <p:cNvPr id="157" name="对象 21">
                              <a:extLst>
                                <a:ext uri="{FF2B5EF4-FFF2-40B4-BE49-F238E27FC236}">
                                  <a16:creationId xmlns:a16="http://schemas.microsoft.com/office/drawing/2014/main" id="{1055206A-BB5B-4942-8664-DFCA85B10DB8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6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542820" y="3216577"/>
                              <a:ext cx="4830367" cy="3696110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58" name="对象 1">
                  <a:extLst>
                    <a:ext uri="{FF2B5EF4-FFF2-40B4-BE49-F238E27FC236}">
                      <a16:creationId xmlns:a16="http://schemas.microsoft.com/office/drawing/2014/main" id="{256BF25F-0FB2-7341-B031-8CA87E5A745E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5720955" y="-47935"/>
                <a:ext cx="5097148" cy="3561605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name="Graph" r:id="rId7" imgW="4173120" imgH="2916000" progId="Origin50.Graph">
                        <p:embed/>
                      </p:oleObj>
                    </mc:Choice>
                    <mc:Fallback>
                      <p:oleObj name="Graph" r:id="rId7" imgW="4173120" imgH="2916000" progId="Origin50.Graph">
                        <p:embed/>
                        <p:pic>
                          <p:nvPicPr>
                            <p:cNvPr id="158" name="对象 1">
                              <a:extLst>
                                <a:ext uri="{FF2B5EF4-FFF2-40B4-BE49-F238E27FC236}">
                                  <a16:creationId xmlns:a16="http://schemas.microsoft.com/office/drawing/2014/main" id="{256BF25F-0FB2-7341-B031-8CA87E5A745E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8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5720955" y="-47935"/>
                              <a:ext cx="5097148" cy="3561605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mc:Choice>
          <mc:Fallback xmlns="">
            <p:graphicFrame>
              <p:nvGraphicFramePr>
                <p:cNvPr id="158" name="对象 1">
                  <a:extLst>
                    <a:ext uri="{FF2B5EF4-FFF2-40B4-BE49-F238E27FC236}">
                      <a16:creationId xmlns:a16="http://schemas.microsoft.com/office/drawing/2014/main" id="{256BF25F-0FB2-7341-B031-8CA87E5A745E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5720955" y="-47935"/>
                <a:ext cx="5097148" cy="3561605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97282" name="Graph" r:id="rId9" imgW="4173120" imgH="2916000" progId="Origin50.Graph">
                        <p:embed/>
                      </p:oleObj>
                    </mc:Choice>
                    <mc:Fallback>
                      <p:oleObj name="Graph" r:id="rId9" imgW="4173120" imgH="2916000" progId="Origin50.Graph">
                        <p:embed/>
                        <p:pic>
                          <p:nvPicPr>
                            <p:cNvPr id="158" name="对象 1">
                              <a:extLst>
                                <a:ext uri="{FF2B5EF4-FFF2-40B4-BE49-F238E27FC236}">
                                  <a16:creationId xmlns:a16="http://schemas.microsoft.com/office/drawing/2014/main" id="{256BF25F-0FB2-7341-B031-8CA87E5A745E}"/>
                                </a:ext>
                              </a:extLst>
                            </p:cNvPr>
                            <p:cNvPicPr/>
                            <p:nvPr/>
                          </p:nvPicPr>
                          <p:blipFill>
                            <a:blip r:embed="rId10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5720955" y="-47935"/>
                              <a:ext cx="5097148" cy="3561605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mc:Fallback>
        </mc:AlternateContent>
        <p:grpSp>
          <p:nvGrpSpPr>
            <p:cNvPr id="159" name="组合 61">
              <a:extLst>
                <a:ext uri="{FF2B5EF4-FFF2-40B4-BE49-F238E27FC236}">
                  <a16:creationId xmlns:a16="http://schemas.microsoft.com/office/drawing/2014/main" id="{BD70A4C0-EC23-6845-B9C7-D90AB9907F47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634416" y="-113272"/>
              <a:ext cx="4704762" cy="3600000"/>
              <a:chOff x="8410895" y="896145"/>
              <a:chExt cx="4103244" cy="3139729"/>
            </a:xfrm>
          </p:grpSpPr>
          <mc:AlternateContent xmlns:mc="http://schemas.openxmlformats.org/markup-compatibility/2006" xmlns:a14="http://schemas.microsoft.com/office/drawing/2010/main">
            <mc:Choice Requires="a14">
              <p:graphicFrame>
                <p:nvGraphicFramePr>
                  <p:cNvPr id="177" name="Object 37">
                    <a:extLst>
                      <a:ext uri="{FF2B5EF4-FFF2-40B4-BE49-F238E27FC236}">
                        <a16:creationId xmlns:a16="http://schemas.microsoft.com/office/drawing/2014/main" id="{15C31049-E925-E84E-8890-CB6D0EE9CA1E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8410895" y="896145"/>
                  <a:ext cx="4103244" cy="3139729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11" imgW="3920760" imgH="3000960" progId="Origin50.Graph">
                          <p:embed/>
                        </p:oleObj>
                      </mc:Choice>
                      <mc:Fallback>
                        <p:oleObj name="Graph" r:id="rId11" imgW="3920760" imgH="3000960" progId="Origin50.Graph">
                          <p:embed/>
                          <p:pic>
                            <p:nvPicPr>
                              <p:cNvPr id="177" name="Object 37">
                                <a:extLst>
                                  <a:ext uri="{FF2B5EF4-FFF2-40B4-BE49-F238E27FC236}">
                                    <a16:creationId xmlns:a16="http://schemas.microsoft.com/office/drawing/2014/main" id="{15C31049-E925-E84E-8890-CB6D0EE9CA1E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2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8410895" y="896145"/>
                                <a:ext cx="4103244" cy="313972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Choice>
            <mc:Fallback xmlns="">
              <p:graphicFrame>
                <p:nvGraphicFramePr>
                  <p:cNvPr id="177" name="Object 37">
                    <a:extLst>
                      <a:ext uri="{FF2B5EF4-FFF2-40B4-BE49-F238E27FC236}">
                        <a16:creationId xmlns:a16="http://schemas.microsoft.com/office/drawing/2014/main" id="{15C31049-E925-E84E-8890-CB6D0EE9CA1E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8410895" y="896145"/>
                  <a:ext cx="4103244" cy="3139729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spid="_x0000_s97283" name="Graph" r:id="rId13" imgW="3920760" imgH="3000960" progId="Origin50.Graph">
                          <p:embed/>
                        </p:oleObj>
                      </mc:Choice>
                      <mc:Fallback>
                        <p:oleObj name="Graph" r:id="rId13" imgW="3920760" imgH="3000960" progId="Origin50.Graph">
                          <p:embed/>
                          <p:pic>
                            <p:nvPicPr>
                              <p:cNvPr id="177" name="Object 37">
                                <a:extLst>
                                  <a:ext uri="{FF2B5EF4-FFF2-40B4-BE49-F238E27FC236}">
                                    <a16:creationId xmlns:a16="http://schemas.microsoft.com/office/drawing/2014/main" id="{15C31049-E925-E84E-8890-CB6D0EE9CA1E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14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8410895" y="896145"/>
                                <a:ext cx="4103244" cy="313972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Fallback>
          </mc:AlternateContent>
          <p:sp>
            <p:nvSpPr>
              <p:cNvPr id="178" name="TextBox 38">
                <a:extLst>
                  <a:ext uri="{FF2B5EF4-FFF2-40B4-BE49-F238E27FC236}">
                    <a16:creationId xmlns:a16="http://schemas.microsoft.com/office/drawing/2014/main" id="{D57FE70A-0126-4247-960E-BD3B32E1B5CD}"/>
                  </a:ext>
                </a:extLst>
              </p:cNvPr>
              <p:cNvSpPr txBox="1"/>
              <p:nvPr/>
            </p:nvSpPr>
            <p:spPr>
              <a:xfrm>
                <a:off x="9537034" y="1508085"/>
                <a:ext cx="628802" cy="348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58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350">
                    <a:solidFill>
                      <a:srgbClr val="FF00FF"/>
                    </a:solidFill>
                    <a:latin typeface="Calibri" panose="020F0502020204030204"/>
                    <a:ea typeface="等线" panose="02010600030101010101" pitchFamily="2" charset="-122"/>
                  </a:rPr>
                  <a:t>10%</a:t>
                </a:r>
                <a:endParaRPr lang="en-US" sz="1350">
                  <a:solidFill>
                    <a:srgbClr val="FF00FF"/>
                  </a:solidFill>
                  <a:latin typeface="Calibri" panose="020F0502020204030204"/>
                  <a:ea typeface="+mn-ea"/>
                </a:endParaRPr>
              </a:p>
            </p:txBody>
          </p:sp>
          <p:sp>
            <p:nvSpPr>
              <p:cNvPr id="179" name="TextBox 39">
                <a:extLst>
                  <a:ext uri="{FF2B5EF4-FFF2-40B4-BE49-F238E27FC236}">
                    <a16:creationId xmlns:a16="http://schemas.microsoft.com/office/drawing/2014/main" id="{E63105DF-FF86-4543-94FE-AC0F9E691276}"/>
                  </a:ext>
                </a:extLst>
              </p:cNvPr>
              <p:cNvSpPr txBox="1"/>
              <p:nvPr/>
            </p:nvSpPr>
            <p:spPr>
              <a:xfrm>
                <a:off x="9078133" y="2618476"/>
                <a:ext cx="628802" cy="348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58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350">
                    <a:solidFill>
                      <a:srgbClr val="0000FF"/>
                    </a:solidFill>
                    <a:latin typeface="Calibri" panose="020F0502020204030204"/>
                    <a:ea typeface="等线" panose="02010600030101010101" pitchFamily="2" charset="-122"/>
                  </a:rPr>
                  <a:t>15%</a:t>
                </a:r>
                <a:endParaRPr lang="en-US" sz="1350">
                  <a:solidFill>
                    <a:srgbClr val="0000FF"/>
                  </a:solidFill>
                  <a:latin typeface="Calibri" panose="020F0502020204030204"/>
                  <a:ea typeface="+mn-ea"/>
                </a:endParaRPr>
              </a:p>
            </p:txBody>
          </p:sp>
          <p:sp>
            <p:nvSpPr>
              <p:cNvPr id="180" name="TextBox 40">
                <a:extLst>
                  <a:ext uri="{FF2B5EF4-FFF2-40B4-BE49-F238E27FC236}">
                    <a16:creationId xmlns:a16="http://schemas.microsoft.com/office/drawing/2014/main" id="{90BFA320-5ED9-5742-BD40-F2C81DC6813F}"/>
                  </a:ext>
                </a:extLst>
              </p:cNvPr>
              <p:cNvSpPr txBox="1"/>
              <p:nvPr/>
            </p:nvSpPr>
            <p:spPr>
              <a:xfrm rot="2870063">
                <a:off x="9158115" y="2443110"/>
                <a:ext cx="1354740" cy="348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58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350">
                    <a:solidFill>
                      <a:srgbClr val="FF0000"/>
                    </a:solidFill>
                    <a:latin typeface="Calibri" panose="020F0502020204030204"/>
                    <a:ea typeface="等线" panose="02010600030101010101" pitchFamily="2" charset="-122"/>
                  </a:rPr>
                  <a:t>commercial</a:t>
                </a:r>
                <a:endParaRPr lang="en-US" sz="1350">
                  <a:solidFill>
                    <a:srgbClr val="FF0000"/>
                  </a:solidFill>
                  <a:latin typeface="Calibri" panose="020F0502020204030204"/>
                  <a:ea typeface="+mn-ea"/>
                </a:endParaRPr>
              </a:p>
            </p:txBody>
          </p:sp>
          <p:grpSp>
            <p:nvGrpSpPr>
              <p:cNvPr id="181" name="Group 47">
                <a:extLst>
                  <a:ext uri="{FF2B5EF4-FFF2-40B4-BE49-F238E27FC236}">
                    <a16:creationId xmlns:a16="http://schemas.microsoft.com/office/drawing/2014/main" id="{FA874E12-771E-EC43-AA35-5A70E0AD6FED}"/>
                  </a:ext>
                </a:extLst>
              </p:cNvPr>
              <p:cNvGrpSpPr/>
              <p:nvPr/>
            </p:nvGrpSpPr>
            <p:grpSpPr>
              <a:xfrm>
                <a:off x="9636098" y="1198724"/>
                <a:ext cx="2126384" cy="1429869"/>
                <a:chOff x="9797077" y="1444604"/>
                <a:chExt cx="2126384" cy="1429869"/>
              </a:xfrm>
            </p:grpSpPr>
            <p:pic>
              <p:nvPicPr>
                <p:cNvPr id="263" name="Picture 3">
                  <a:extLst>
                    <a:ext uri="{FF2B5EF4-FFF2-40B4-BE49-F238E27FC236}">
                      <a16:creationId xmlns:a16="http://schemas.microsoft.com/office/drawing/2014/main" id="{291C6560-C801-5D43-9969-9162AF4BB02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>
                  <a:clrChange>
                    <a:clrFrom>
                      <a:srgbClr val="F7F7F7"/>
                    </a:clrFrom>
                    <a:clrTo>
                      <a:srgbClr val="F7F7F7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 rot="1461405">
                  <a:off x="9797077" y="1540874"/>
                  <a:ext cx="2126384" cy="1333599"/>
                </a:xfrm>
                <a:prstGeom prst="rect">
                  <a:avLst/>
                </a:prstGeom>
              </p:spPr>
            </p:pic>
            <p:pic>
              <p:nvPicPr>
                <p:cNvPr id="264" name="Picture 43">
                  <a:extLst>
                    <a:ext uri="{FF2B5EF4-FFF2-40B4-BE49-F238E27FC236}">
                      <a16:creationId xmlns:a16="http://schemas.microsoft.com/office/drawing/2014/main" id="{2C8D62F3-6BC2-384A-B7CB-CD21DED3A0A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flipV="1">
                  <a:off x="10963874" y="2040340"/>
                  <a:ext cx="95958" cy="95958"/>
                </a:xfrm>
                <a:prstGeom prst="rect">
                  <a:avLst/>
                </a:prstGeom>
              </p:spPr>
            </p:pic>
            <p:pic>
              <p:nvPicPr>
                <p:cNvPr id="265" name="Picture 44">
                  <a:extLst>
                    <a:ext uri="{FF2B5EF4-FFF2-40B4-BE49-F238E27FC236}">
                      <a16:creationId xmlns:a16="http://schemas.microsoft.com/office/drawing/2014/main" id="{079A5AA8-140F-6647-A954-6B0472CD17D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6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flipV="1">
                  <a:off x="11448253" y="2040340"/>
                  <a:ext cx="95958" cy="95958"/>
                </a:xfrm>
                <a:prstGeom prst="rect">
                  <a:avLst/>
                </a:prstGeom>
              </p:spPr>
            </p:pic>
            <p:cxnSp>
              <p:nvCxnSpPr>
                <p:cNvPr id="266" name="Straight Connector 6">
                  <a:extLst>
                    <a:ext uri="{FF2B5EF4-FFF2-40B4-BE49-F238E27FC236}">
                      <a16:creationId xmlns:a16="http://schemas.microsoft.com/office/drawing/2014/main" id="{5E5F6E69-53D9-AE41-B7E7-C39816F72FA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11011853" y="1767840"/>
                  <a:ext cx="0" cy="316940"/>
                </a:xfrm>
                <a:prstGeom prst="line">
                  <a:avLst/>
                </a:prstGeom>
                <a:ln w="19050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7" name="Straight Connector 45">
                  <a:extLst>
                    <a:ext uri="{FF2B5EF4-FFF2-40B4-BE49-F238E27FC236}">
                      <a16:creationId xmlns:a16="http://schemas.microsoft.com/office/drawing/2014/main" id="{97545B7F-DD92-6843-BCC9-A9DD6D40D8A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11496232" y="1767840"/>
                  <a:ext cx="0" cy="319621"/>
                </a:xfrm>
                <a:prstGeom prst="line">
                  <a:avLst/>
                </a:prstGeom>
                <a:ln w="19050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8" name="Straight Arrow Connector 15">
                  <a:extLst>
                    <a:ext uri="{FF2B5EF4-FFF2-40B4-BE49-F238E27FC236}">
                      <a16:creationId xmlns:a16="http://schemas.microsoft.com/office/drawing/2014/main" id="{BFF7067D-8864-A641-83ED-6A65911EFB5C}"/>
                    </a:ext>
                  </a:extLst>
                </p:cNvPr>
                <p:cNvCxnSpPr/>
                <p:nvPr/>
              </p:nvCxnSpPr>
              <p:spPr>
                <a:xfrm>
                  <a:off x="11011853" y="1851537"/>
                  <a:ext cx="464438" cy="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headEnd type="triangle"/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69" name="TextBox 18">
                  <a:extLst>
                    <a:ext uri="{FF2B5EF4-FFF2-40B4-BE49-F238E27FC236}">
                      <a16:creationId xmlns:a16="http://schemas.microsoft.com/office/drawing/2014/main" id="{A80DFB9C-EF02-9343-BE39-0090B3E458C4}"/>
                    </a:ext>
                  </a:extLst>
                </p:cNvPr>
                <p:cNvSpPr txBox="1"/>
                <p:nvPr/>
              </p:nvSpPr>
              <p:spPr>
                <a:xfrm>
                  <a:off x="10574358" y="1444604"/>
                  <a:ext cx="1306333" cy="3757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sz="1500">
                      <a:solidFill>
                        <a:prstClr val="black"/>
                      </a:solidFill>
                      <a:latin typeface="Calibri" panose="020F0502020204030204"/>
                      <a:ea typeface="+mn-ea"/>
                    </a:rPr>
                    <a:t>Impedance</a:t>
                  </a:r>
                </a:p>
              </p:txBody>
            </p:sp>
          </p:grpSp>
          <p:grpSp>
            <p:nvGrpSpPr>
              <p:cNvPr id="182" name="Group 147">
                <a:extLst>
                  <a:ext uri="{FF2B5EF4-FFF2-40B4-BE49-F238E27FC236}">
                    <a16:creationId xmlns:a16="http://schemas.microsoft.com/office/drawing/2014/main" id="{AC077E38-1739-9C49-87FE-7858CBF98B12}"/>
                  </a:ext>
                </a:extLst>
              </p:cNvPr>
              <p:cNvGrpSpPr/>
              <p:nvPr/>
            </p:nvGrpSpPr>
            <p:grpSpPr>
              <a:xfrm>
                <a:off x="10446319" y="2038654"/>
                <a:ext cx="1290953" cy="1014502"/>
                <a:chOff x="10482153" y="2150086"/>
                <a:chExt cx="1290953" cy="1014502"/>
              </a:xfrm>
            </p:grpSpPr>
            <p:cxnSp>
              <p:nvCxnSpPr>
                <p:cNvPr id="196" name="Straight Connector 57">
                  <a:extLst>
                    <a:ext uri="{FF2B5EF4-FFF2-40B4-BE49-F238E27FC236}">
                      <a16:creationId xmlns:a16="http://schemas.microsoft.com/office/drawing/2014/main" id="{8A9BECEB-AC8A-134E-9760-FD1A41D85347}"/>
                    </a:ext>
                  </a:extLst>
                </p:cNvPr>
                <p:cNvCxnSpPr/>
                <p:nvPr/>
              </p:nvCxnSpPr>
              <p:spPr>
                <a:xfrm>
                  <a:off x="11131247" y="2150086"/>
                  <a:ext cx="0" cy="178682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7" name="Straight Connector 58">
                  <a:extLst>
                    <a:ext uri="{FF2B5EF4-FFF2-40B4-BE49-F238E27FC236}">
                      <a16:creationId xmlns:a16="http://schemas.microsoft.com/office/drawing/2014/main" id="{D0C9990C-F814-7C40-B9A9-B252C44F06CE}"/>
                    </a:ext>
                  </a:extLst>
                </p:cNvPr>
                <p:cNvCxnSpPr/>
                <p:nvPr/>
              </p:nvCxnSpPr>
              <p:spPr>
                <a:xfrm>
                  <a:off x="11172173" y="2183704"/>
                  <a:ext cx="0" cy="101723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8" name="Straight Connector 59">
                  <a:extLst>
                    <a:ext uri="{FF2B5EF4-FFF2-40B4-BE49-F238E27FC236}">
                      <a16:creationId xmlns:a16="http://schemas.microsoft.com/office/drawing/2014/main" id="{E6E035DC-00A9-FA4F-B14E-C4288946916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0729680" y="2239427"/>
                  <a:ext cx="401567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9" name="Straight Connector 60">
                  <a:extLst>
                    <a:ext uri="{FF2B5EF4-FFF2-40B4-BE49-F238E27FC236}">
                      <a16:creationId xmlns:a16="http://schemas.microsoft.com/office/drawing/2014/main" id="{00FD958D-3BA3-EF43-B7E6-795FD3F11FF8}"/>
                    </a:ext>
                  </a:extLst>
                </p:cNvPr>
                <p:cNvCxnSpPr/>
                <p:nvPr/>
              </p:nvCxnSpPr>
              <p:spPr>
                <a:xfrm>
                  <a:off x="10729680" y="2239427"/>
                  <a:ext cx="0" cy="232225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00" name="Group 61">
                  <a:extLst>
                    <a:ext uri="{FF2B5EF4-FFF2-40B4-BE49-F238E27FC236}">
                      <a16:creationId xmlns:a16="http://schemas.microsoft.com/office/drawing/2014/main" id="{D98146A5-ACCF-4343-B70C-8959E897D300}"/>
                    </a:ext>
                  </a:extLst>
                </p:cNvPr>
                <p:cNvGrpSpPr/>
                <p:nvPr/>
              </p:nvGrpSpPr>
              <p:grpSpPr>
                <a:xfrm>
                  <a:off x="10491591" y="2470382"/>
                  <a:ext cx="408566" cy="455954"/>
                  <a:chOff x="7831644" y="4878624"/>
                  <a:chExt cx="1530507" cy="1708027"/>
                </a:xfrm>
              </p:grpSpPr>
              <p:cxnSp>
                <p:nvCxnSpPr>
                  <p:cNvPr id="245" name="Straight Connector 92">
                    <a:extLst>
                      <a:ext uri="{FF2B5EF4-FFF2-40B4-BE49-F238E27FC236}">
                        <a16:creationId xmlns:a16="http://schemas.microsoft.com/office/drawing/2014/main" id="{1A60ED1C-ED85-3141-84FA-E7197414722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13174" y="4878625"/>
                    <a:ext cx="510364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6" name="Straight Connector 93">
                    <a:extLst>
                      <a:ext uri="{FF2B5EF4-FFF2-40B4-BE49-F238E27FC236}">
                        <a16:creationId xmlns:a16="http://schemas.microsoft.com/office/drawing/2014/main" id="{E50C61EB-C5AF-2845-84CD-A75C39DC772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06957" y="4878624"/>
                    <a:ext cx="1215" cy="33227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7" name="Straight Connector 94">
                    <a:extLst>
                      <a:ext uri="{FF2B5EF4-FFF2-40B4-BE49-F238E27FC236}">
                        <a16:creationId xmlns:a16="http://schemas.microsoft.com/office/drawing/2014/main" id="{F6F78DE0-977E-124B-BEEC-152AC05226B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914229" y="5210902"/>
                    <a:ext cx="569088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8" name="Arc 95">
                    <a:extLst>
                      <a:ext uri="{FF2B5EF4-FFF2-40B4-BE49-F238E27FC236}">
                        <a16:creationId xmlns:a16="http://schemas.microsoft.com/office/drawing/2014/main" id="{5C591852-97F0-A64D-9F55-C7D08ECA2AED}"/>
                      </a:ext>
                    </a:extLst>
                  </p:cNvPr>
                  <p:cNvSpPr/>
                  <p:nvPr/>
                </p:nvSpPr>
                <p:spPr>
                  <a:xfrm rot="19340649">
                    <a:off x="7831644" y="5319225"/>
                    <a:ext cx="763060" cy="793852"/>
                  </a:xfrm>
                  <a:prstGeom prst="arc">
                    <a:avLst>
                      <a:gd name="adj1" fmla="val 15851075"/>
                      <a:gd name="adj2" fmla="val 21028967"/>
                    </a:avLst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:endParaRPr lang="en-US" sz="1350">
                      <a:solidFill>
                        <a:prstClr val="black"/>
                      </a:solidFill>
                      <a:latin typeface="Calibri" panose="020F0502020204030204"/>
                    </a:endParaRPr>
                  </a:p>
                </p:txBody>
              </p:sp>
              <p:cxnSp>
                <p:nvCxnSpPr>
                  <p:cNvPr id="249" name="Straight Connector 96">
                    <a:extLst>
                      <a:ext uri="{FF2B5EF4-FFF2-40B4-BE49-F238E27FC236}">
                        <a16:creationId xmlns:a16="http://schemas.microsoft.com/office/drawing/2014/main" id="{3498D07E-C818-3D49-9AE1-22BDB80BBBA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723537" y="4878625"/>
                    <a:ext cx="51902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0" name="Straight Connector 97">
                    <a:extLst>
                      <a:ext uri="{FF2B5EF4-FFF2-40B4-BE49-F238E27FC236}">
                        <a16:creationId xmlns:a16="http://schemas.microsoft.com/office/drawing/2014/main" id="{F72C1F12-FAF4-D04A-8296-C34C5C20DF16}"/>
                      </a:ext>
                    </a:extLst>
                  </p:cNvPr>
                  <p:cNvCxnSpPr/>
                  <p:nvPr/>
                </p:nvCxnSpPr>
                <p:spPr>
                  <a:xfrm>
                    <a:off x="9242558" y="4878624"/>
                    <a:ext cx="0" cy="2901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51" name="Group 98">
                    <a:extLst>
                      <a:ext uri="{FF2B5EF4-FFF2-40B4-BE49-F238E27FC236}">
                        <a16:creationId xmlns:a16="http://schemas.microsoft.com/office/drawing/2014/main" id="{F40E2B2C-6AA4-674F-B66E-2A653D594B40}"/>
                      </a:ext>
                    </a:extLst>
                  </p:cNvPr>
                  <p:cNvGrpSpPr/>
                  <p:nvPr/>
                </p:nvGrpSpPr>
                <p:grpSpPr>
                  <a:xfrm>
                    <a:off x="9127721" y="5168823"/>
                    <a:ext cx="234430" cy="356832"/>
                    <a:chOff x="9127721" y="5168823"/>
                    <a:chExt cx="234430" cy="356832"/>
                  </a:xfrm>
                </p:grpSpPr>
                <p:cxnSp>
                  <p:nvCxnSpPr>
                    <p:cNvPr id="257" name="Straight Connector 104">
                      <a:extLst>
                        <a:ext uri="{FF2B5EF4-FFF2-40B4-BE49-F238E27FC236}">
                          <a16:creationId xmlns:a16="http://schemas.microsoft.com/office/drawing/2014/main" id="{6921F8BA-32AA-6746-8959-F0F744392C76}"/>
                        </a:ext>
                      </a:extLst>
                    </p:cNvPr>
                    <p:cNvCxnSpPr/>
                    <p:nvPr/>
                  </p:nvCxnSpPr>
                  <p:spPr>
                    <a:xfrm flipH="1">
                      <a:off x="9137406" y="5168823"/>
                      <a:ext cx="105152" cy="58204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8" name="Straight Connector 105">
                      <a:extLst>
                        <a:ext uri="{FF2B5EF4-FFF2-40B4-BE49-F238E27FC236}">
                          <a16:creationId xmlns:a16="http://schemas.microsoft.com/office/drawing/2014/main" id="{030EEE03-C231-5341-8BFB-EE0ED7C125FF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9127721" y="5227027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9" name="Straight Connector 106">
                      <a:extLst>
                        <a:ext uri="{FF2B5EF4-FFF2-40B4-BE49-F238E27FC236}">
                          <a16:creationId xmlns:a16="http://schemas.microsoft.com/office/drawing/2014/main" id="{0E069B9F-0C97-A642-9093-09FAD046C0AB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9127721" y="5285231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0" name="Straight Connector 107">
                      <a:extLst>
                        <a:ext uri="{FF2B5EF4-FFF2-40B4-BE49-F238E27FC236}">
                          <a16:creationId xmlns:a16="http://schemas.microsoft.com/office/drawing/2014/main" id="{2E95E6B0-C0CF-2D43-84A1-05D74345A204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9127721" y="5349899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1" name="Straight Connector 108">
                      <a:extLst>
                        <a:ext uri="{FF2B5EF4-FFF2-40B4-BE49-F238E27FC236}">
                          <a16:creationId xmlns:a16="http://schemas.microsoft.com/office/drawing/2014/main" id="{9FAA7855-B4CF-DD47-AB35-D04117B9F01A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9132477" y="5409247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2" name="Straight Connector 109">
                      <a:extLst>
                        <a:ext uri="{FF2B5EF4-FFF2-40B4-BE49-F238E27FC236}">
                          <a16:creationId xmlns:a16="http://schemas.microsoft.com/office/drawing/2014/main" id="{0326B9FF-BA2B-FD4C-BFD6-6C05917C38F0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9137406" y="5467451"/>
                      <a:ext cx="105152" cy="58204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252" name="Straight Connector 99">
                    <a:extLst>
                      <a:ext uri="{FF2B5EF4-FFF2-40B4-BE49-F238E27FC236}">
                        <a16:creationId xmlns:a16="http://schemas.microsoft.com/office/drawing/2014/main" id="{CF8B1755-E585-254D-9F50-36DBA774B2CC}"/>
                      </a:ext>
                    </a:extLst>
                  </p:cNvPr>
                  <p:cNvCxnSpPr/>
                  <p:nvPr/>
                </p:nvCxnSpPr>
                <p:spPr>
                  <a:xfrm>
                    <a:off x="9242558" y="5525655"/>
                    <a:ext cx="0" cy="2901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3" name="Straight Connector 100">
                    <a:extLst>
                      <a:ext uri="{FF2B5EF4-FFF2-40B4-BE49-F238E27FC236}">
                        <a16:creationId xmlns:a16="http://schemas.microsoft.com/office/drawing/2014/main" id="{8BBBAE96-4DC0-204C-9FDC-EBBFF246A11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206957" y="5322351"/>
                    <a:ext cx="0" cy="493503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4" name="Straight Connector 101">
                    <a:extLst>
                      <a:ext uri="{FF2B5EF4-FFF2-40B4-BE49-F238E27FC236}">
                        <a16:creationId xmlns:a16="http://schemas.microsoft.com/office/drawing/2014/main" id="{1ED79B62-2681-8342-8453-13C0DB18D69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13173" y="5815854"/>
                    <a:ext cx="510364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5" name="Straight Connector 102">
                    <a:extLst>
                      <a:ext uri="{FF2B5EF4-FFF2-40B4-BE49-F238E27FC236}">
                        <a16:creationId xmlns:a16="http://schemas.microsoft.com/office/drawing/2014/main" id="{3244FBEF-E475-244E-A921-FB9EA61907D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723536" y="5815854"/>
                    <a:ext cx="51902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6" name="Straight Connector 103">
                    <a:extLst>
                      <a:ext uri="{FF2B5EF4-FFF2-40B4-BE49-F238E27FC236}">
                        <a16:creationId xmlns:a16="http://schemas.microsoft.com/office/drawing/2014/main" id="{DD5C7E62-5FE6-2343-A822-A546165BCF90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723536" y="5815852"/>
                    <a:ext cx="0" cy="7707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01" name="Straight Connector 62">
                  <a:extLst>
                    <a:ext uri="{FF2B5EF4-FFF2-40B4-BE49-F238E27FC236}">
                      <a16:creationId xmlns:a16="http://schemas.microsoft.com/office/drawing/2014/main" id="{2195CFBF-5CAF-3B4F-B56F-C2F8147BD41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0729680" y="2926336"/>
                  <a:ext cx="286428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2" name="Straight Connector 64">
                  <a:extLst>
                    <a:ext uri="{FF2B5EF4-FFF2-40B4-BE49-F238E27FC236}">
                      <a16:creationId xmlns:a16="http://schemas.microsoft.com/office/drawing/2014/main" id="{ED364849-67AA-D045-B0FE-D57E2B09D50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1267006" y="2938837"/>
                  <a:ext cx="258042" cy="1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03" name="Group 65">
                  <a:extLst>
                    <a:ext uri="{FF2B5EF4-FFF2-40B4-BE49-F238E27FC236}">
                      <a16:creationId xmlns:a16="http://schemas.microsoft.com/office/drawing/2014/main" id="{457C71E5-F389-BF43-A6C1-041BE564C0C1}"/>
                    </a:ext>
                  </a:extLst>
                </p:cNvPr>
                <p:cNvGrpSpPr/>
                <p:nvPr/>
              </p:nvGrpSpPr>
              <p:grpSpPr>
                <a:xfrm flipH="1">
                  <a:off x="11362516" y="2466010"/>
                  <a:ext cx="408566" cy="472827"/>
                  <a:chOff x="7831644" y="4878624"/>
                  <a:chExt cx="1530507" cy="1771233"/>
                </a:xfrm>
              </p:grpSpPr>
              <p:cxnSp>
                <p:nvCxnSpPr>
                  <p:cNvPr id="227" name="Straight Connector 68">
                    <a:extLst>
                      <a:ext uri="{FF2B5EF4-FFF2-40B4-BE49-F238E27FC236}">
                        <a16:creationId xmlns:a16="http://schemas.microsoft.com/office/drawing/2014/main" id="{7BC8494D-A88D-2D41-9DCD-096109210C1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13175" y="4878624"/>
                    <a:ext cx="510365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8" name="Straight Connector 69">
                    <a:extLst>
                      <a:ext uri="{FF2B5EF4-FFF2-40B4-BE49-F238E27FC236}">
                        <a16:creationId xmlns:a16="http://schemas.microsoft.com/office/drawing/2014/main" id="{38669AD9-9183-5545-A37D-E711101FEFB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06957" y="4878624"/>
                    <a:ext cx="1215" cy="33227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9" name="Straight Connector 70">
                    <a:extLst>
                      <a:ext uri="{FF2B5EF4-FFF2-40B4-BE49-F238E27FC236}">
                        <a16:creationId xmlns:a16="http://schemas.microsoft.com/office/drawing/2014/main" id="{8C2689A1-2B97-C24B-ABB9-A7C4E1D7185E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914231" y="5210903"/>
                    <a:ext cx="569447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30" name="Arc 71">
                    <a:extLst>
                      <a:ext uri="{FF2B5EF4-FFF2-40B4-BE49-F238E27FC236}">
                        <a16:creationId xmlns:a16="http://schemas.microsoft.com/office/drawing/2014/main" id="{447CA350-B88A-FC41-AC4B-BEE820169B0E}"/>
                      </a:ext>
                    </a:extLst>
                  </p:cNvPr>
                  <p:cNvSpPr/>
                  <p:nvPr/>
                </p:nvSpPr>
                <p:spPr>
                  <a:xfrm rot="19340649">
                    <a:off x="7831644" y="5319225"/>
                    <a:ext cx="763060" cy="793852"/>
                  </a:xfrm>
                  <a:prstGeom prst="arc">
                    <a:avLst>
                      <a:gd name="adj1" fmla="val 15851075"/>
                      <a:gd name="adj2" fmla="val 21028967"/>
                    </a:avLst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:endParaRPr lang="en-US" sz="1350">
                      <a:solidFill>
                        <a:prstClr val="black"/>
                      </a:solidFill>
                      <a:latin typeface="Calibri" panose="020F0502020204030204"/>
                    </a:endParaRPr>
                  </a:p>
                </p:txBody>
              </p:sp>
              <p:cxnSp>
                <p:nvCxnSpPr>
                  <p:cNvPr id="231" name="Straight Connector 72">
                    <a:extLst>
                      <a:ext uri="{FF2B5EF4-FFF2-40B4-BE49-F238E27FC236}">
                        <a16:creationId xmlns:a16="http://schemas.microsoft.com/office/drawing/2014/main" id="{736724EA-8A4B-6346-AF02-D9D30B98DEC5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723537" y="4878625"/>
                    <a:ext cx="51902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2" name="Straight Connector 73">
                    <a:extLst>
                      <a:ext uri="{FF2B5EF4-FFF2-40B4-BE49-F238E27FC236}">
                        <a16:creationId xmlns:a16="http://schemas.microsoft.com/office/drawing/2014/main" id="{B24BB027-F2D8-D847-B70D-EC48E8BF4540}"/>
                      </a:ext>
                    </a:extLst>
                  </p:cNvPr>
                  <p:cNvCxnSpPr/>
                  <p:nvPr/>
                </p:nvCxnSpPr>
                <p:spPr>
                  <a:xfrm>
                    <a:off x="9242558" y="4878624"/>
                    <a:ext cx="0" cy="2901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33" name="Group 74">
                    <a:extLst>
                      <a:ext uri="{FF2B5EF4-FFF2-40B4-BE49-F238E27FC236}">
                        <a16:creationId xmlns:a16="http://schemas.microsoft.com/office/drawing/2014/main" id="{2785D7ED-1670-154D-B041-55A518660908}"/>
                      </a:ext>
                    </a:extLst>
                  </p:cNvPr>
                  <p:cNvGrpSpPr/>
                  <p:nvPr/>
                </p:nvGrpSpPr>
                <p:grpSpPr>
                  <a:xfrm>
                    <a:off x="9127721" y="5168823"/>
                    <a:ext cx="234430" cy="356832"/>
                    <a:chOff x="9127721" y="5168823"/>
                    <a:chExt cx="234430" cy="356832"/>
                  </a:xfrm>
                </p:grpSpPr>
                <p:cxnSp>
                  <p:nvCxnSpPr>
                    <p:cNvPr id="239" name="Straight Connector 80">
                      <a:extLst>
                        <a:ext uri="{FF2B5EF4-FFF2-40B4-BE49-F238E27FC236}">
                          <a16:creationId xmlns:a16="http://schemas.microsoft.com/office/drawing/2014/main" id="{76791796-559C-1441-8354-06D8BA2DD8D5}"/>
                        </a:ext>
                      </a:extLst>
                    </p:cNvPr>
                    <p:cNvCxnSpPr/>
                    <p:nvPr/>
                  </p:nvCxnSpPr>
                  <p:spPr>
                    <a:xfrm flipH="1">
                      <a:off x="9137406" y="5168823"/>
                      <a:ext cx="105152" cy="58204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0" name="Straight Connector 81">
                      <a:extLst>
                        <a:ext uri="{FF2B5EF4-FFF2-40B4-BE49-F238E27FC236}">
                          <a16:creationId xmlns:a16="http://schemas.microsoft.com/office/drawing/2014/main" id="{6C180A43-5CAD-2440-8B42-47EB5D361543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9127721" y="5227027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1" name="Straight Connector 82">
                      <a:extLst>
                        <a:ext uri="{FF2B5EF4-FFF2-40B4-BE49-F238E27FC236}">
                          <a16:creationId xmlns:a16="http://schemas.microsoft.com/office/drawing/2014/main" id="{105E851A-1CA1-FD4B-8F7F-AAFF44516DE6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9127721" y="5285231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2" name="Straight Connector 83">
                      <a:extLst>
                        <a:ext uri="{FF2B5EF4-FFF2-40B4-BE49-F238E27FC236}">
                          <a16:creationId xmlns:a16="http://schemas.microsoft.com/office/drawing/2014/main" id="{B47DE8F2-7F04-8C47-9C0B-A8A791EFA1F3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9127721" y="5349899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3" name="Straight Connector 84">
                      <a:extLst>
                        <a:ext uri="{FF2B5EF4-FFF2-40B4-BE49-F238E27FC236}">
                          <a16:creationId xmlns:a16="http://schemas.microsoft.com/office/drawing/2014/main" id="{90471AE6-5B5B-B94A-8D40-0125DF15D0F2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9132477" y="5409247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4" name="Straight Connector 85">
                      <a:extLst>
                        <a:ext uri="{FF2B5EF4-FFF2-40B4-BE49-F238E27FC236}">
                          <a16:creationId xmlns:a16="http://schemas.microsoft.com/office/drawing/2014/main" id="{72E71FC1-DEE1-1646-8F97-6E2B48CB590F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9137406" y="5467451"/>
                      <a:ext cx="105152" cy="58204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234" name="Straight Connector 75">
                    <a:extLst>
                      <a:ext uri="{FF2B5EF4-FFF2-40B4-BE49-F238E27FC236}">
                        <a16:creationId xmlns:a16="http://schemas.microsoft.com/office/drawing/2014/main" id="{779602D5-58F8-7A47-BB0A-156D5181CE3F}"/>
                      </a:ext>
                    </a:extLst>
                  </p:cNvPr>
                  <p:cNvCxnSpPr/>
                  <p:nvPr/>
                </p:nvCxnSpPr>
                <p:spPr>
                  <a:xfrm>
                    <a:off x="9242558" y="5525655"/>
                    <a:ext cx="0" cy="2901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5" name="Straight Connector 76">
                    <a:extLst>
                      <a:ext uri="{FF2B5EF4-FFF2-40B4-BE49-F238E27FC236}">
                        <a16:creationId xmlns:a16="http://schemas.microsoft.com/office/drawing/2014/main" id="{39B5C723-139F-6445-A3A0-966C7ABDC8C9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206957" y="5322351"/>
                    <a:ext cx="0" cy="493503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6" name="Straight Connector 77">
                    <a:extLst>
                      <a:ext uri="{FF2B5EF4-FFF2-40B4-BE49-F238E27FC236}">
                        <a16:creationId xmlns:a16="http://schemas.microsoft.com/office/drawing/2014/main" id="{858D1771-1B7F-CB43-A64C-2CE816EDDB2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13173" y="5815854"/>
                    <a:ext cx="510364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7" name="Straight Connector 78">
                    <a:extLst>
                      <a:ext uri="{FF2B5EF4-FFF2-40B4-BE49-F238E27FC236}">
                        <a16:creationId xmlns:a16="http://schemas.microsoft.com/office/drawing/2014/main" id="{4A7C5308-A57B-164F-A71C-DBF8708F2AD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723536" y="5815854"/>
                    <a:ext cx="51902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8" name="Straight Connector 79">
                    <a:extLst>
                      <a:ext uri="{FF2B5EF4-FFF2-40B4-BE49-F238E27FC236}">
                        <a16:creationId xmlns:a16="http://schemas.microsoft.com/office/drawing/2014/main" id="{5BE47953-8ACC-5F4B-AC48-7BA3A8600BD0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723536" y="5815852"/>
                    <a:ext cx="4" cy="834005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04" name="Straight Connector 66">
                  <a:extLst>
                    <a:ext uri="{FF2B5EF4-FFF2-40B4-BE49-F238E27FC236}">
                      <a16:creationId xmlns:a16="http://schemas.microsoft.com/office/drawing/2014/main" id="{648E5AF9-2BA7-CA41-927E-734BB0C262E9}"/>
                    </a:ext>
                  </a:extLst>
                </p:cNvPr>
                <p:cNvCxnSpPr/>
                <p:nvPr/>
              </p:nvCxnSpPr>
              <p:spPr>
                <a:xfrm>
                  <a:off x="11542628" y="2239427"/>
                  <a:ext cx="0" cy="232225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5" name="Straight Connector 67">
                  <a:extLst>
                    <a:ext uri="{FF2B5EF4-FFF2-40B4-BE49-F238E27FC236}">
                      <a16:creationId xmlns:a16="http://schemas.microsoft.com/office/drawing/2014/main" id="{A7C01289-3350-024E-887B-A61EDF304C7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11172173" y="2238134"/>
                  <a:ext cx="369960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06" name="Group 113">
                  <a:extLst>
                    <a:ext uri="{FF2B5EF4-FFF2-40B4-BE49-F238E27FC236}">
                      <a16:creationId xmlns:a16="http://schemas.microsoft.com/office/drawing/2014/main" id="{8B4B4926-D96C-4A42-902B-DF63D12DD17F}"/>
                    </a:ext>
                  </a:extLst>
                </p:cNvPr>
                <p:cNvGrpSpPr/>
                <p:nvPr/>
              </p:nvGrpSpPr>
              <p:grpSpPr>
                <a:xfrm rot="16200000">
                  <a:off x="10971366" y="2795537"/>
                  <a:ext cx="408566" cy="329535"/>
                  <a:chOff x="7831644" y="4878624"/>
                  <a:chExt cx="1530507" cy="1234453"/>
                </a:xfrm>
              </p:grpSpPr>
              <p:cxnSp>
                <p:nvCxnSpPr>
                  <p:cNvPr id="210" name="Straight Connector 114">
                    <a:extLst>
                      <a:ext uri="{FF2B5EF4-FFF2-40B4-BE49-F238E27FC236}">
                        <a16:creationId xmlns:a16="http://schemas.microsoft.com/office/drawing/2014/main" id="{2CB3A9D2-FDA0-4045-843C-D51F1C7E1D8F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199195" y="4879302"/>
                    <a:ext cx="510365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1" name="Straight Connector 115">
                    <a:extLst>
                      <a:ext uri="{FF2B5EF4-FFF2-40B4-BE49-F238E27FC236}">
                        <a16:creationId xmlns:a16="http://schemas.microsoft.com/office/drawing/2014/main" id="{AB3B6FDA-E3FD-E048-9BDD-EE09B30C700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06957" y="4878624"/>
                    <a:ext cx="1215" cy="33227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2" name="Straight Connector 116">
                    <a:extLst>
                      <a:ext uri="{FF2B5EF4-FFF2-40B4-BE49-F238E27FC236}">
                        <a16:creationId xmlns:a16="http://schemas.microsoft.com/office/drawing/2014/main" id="{6D6A6E22-44ED-1246-BAC8-CC1152B7810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7914229" y="5210902"/>
                    <a:ext cx="569088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13" name="Arc 117">
                    <a:extLst>
                      <a:ext uri="{FF2B5EF4-FFF2-40B4-BE49-F238E27FC236}">
                        <a16:creationId xmlns:a16="http://schemas.microsoft.com/office/drawing/2014/main" id="{A7769269-B3F5-3849-B5FD-FF7880E5AC22}"/>
                      </a:ext>
                    </a:extLst>
                  </p:cNvPr>
                  <p:cNvSpPr/>
                  <p:nvPr/>
                </p:nvSpPr>
                <p:spPr>
                  <a:xfrm rot="19340649">
                    <a:off x="7831644" y="5319225"/>
                    <a:ext cx="763060" cy="793852"/>
                  </a:xfrm>
                  <a:prstGeom prst="arc">
                    <a:avLst>
                      <a:gd name="adj1" fmla="val 15851075"/>
                      <a:gd name="adj2" fmla="val 21028967"/>
                    </a:avLst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:endParaRPr lang="en-US" sz="1350">
                      <a:solidFill>
                        <a:prstClr val="black"/>
                      </a:solidFill>
                      <a:latin typeface="Calibri" panose="020F0502020204030204"/>
                    </a:endParaRPr>
                  </a:p>
                </p:txBody>
              </p:sp>
              <p:cxnSp>
                <p:nvCxnSpPr>
                  <p:cNvPr id="214" name="Straight Connector 118">
                    <a:extLst>
                      <a:ext uri="{FF2B5EF4-FFF2-40B4-BE49-F238E27FC236}">
                        <a16:creationId xmlns:a16="http://schemas.microsoft.com/office/drawing/2014/main" id="{D8FCF950-74D4-E745-B11A-0D2DE61C8786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723537" y="4878625"/>
                    <a:ext cx="51902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5" name="Straight Connector 119">
                    <a:extLst>
                      <a:ext uri="{FF2B5EF4-FFF2-40B4-BE49-F238E27FC236}">
                        <a16:creationId xmlns:a16="http://schemas.microsoft.com/office/drawing/2014/main" id="{700A616F-2402-1347-8C89-31C00965A3A5}"/>
                      </a:ext>
                    </a:extLst>
                  </p:cNvPr>
                  <p:cNvCxnSpPr/>
                  <p:nvPr/>
                </p:nvCxnSpPr>
                <p:spPr>
                  <a:xfrm>
                    <a:off x="9242558" y="4878624"/>
                    <a:ext cx="0" cy="2901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16" name="Group 120">
                    <a:extLst>
                      <a:ext uri="{FF2B5EF4-FFF2-40B4-BE49-F238E27FC236}">
                        <a16:creationId xmlns:a16="http://schemas.microsoft.com/office/drawing/2014/main" id="{21D3FD44-8BB1-F340-8A84-2116EAEABFC1}"/>
                      </a:ext>
                    </a:extLst>
                  </p:cNvPr>
                  <p:cNvGrpSpPr/>
                  <p:nvPr/>
                </p:nvGrpSpPr>
                <p:grpSpPr>
                  <a:xfrm>
                    <a:off x="9127721" y="5168823"/>
                    <a:ext cx="234430" cy="356832"/>
                    <a:chOff x="9127721" y="5168823"/>
                    <a:chExt cx="234430" cy="356832"/>
                  </a:xfrm>
                </p:grpSpPr>
                <p:cxnSp>
                  <p:nvCxnSpPr>
                    <p:cNvPr id="221" name="Straight Connector 126">
                      <a:extLst>
                        <a:ext uri="{FF2B5EF4-FFF2-40B4-BE49-F238E27FC236}">
                          <a16:creationId xmlns:a16="http://schemas.microsoft.com/office/drawing/2014/main" id="{FF41F0ED-D3C0-F449-9997-0DDE0526625F}"/>
                        </a:ext>
                      </a:extLst>
                    </p:cNvPr>
                    <p:cNvCxnSpPr/>
                    <p:nvPr/>
                  </p:nvCxnSpPr>
                  <p:spPr>
                    <a:xfrm flipH="1">
                      <a:off x="9137406" y="5168823"/>
                      <a:ext cx="105152" cy="58204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2" name="Straight Connector 127">
                      <a:extLst>
                        <a:ext uri="{FF2B5EF4-FFF2-40B4-BE49-F238E27FC236}">
                          <a16:creationId xmlns:a16="http://schemas.microsoft.com/office/drawing/2014/main" id="{ED70F74C-00DB-4040-AA92-2C5401649EE9}"/>
                        </a:ext>
                      </a:extLst>
                    </p:cNvPr>
                    <p:cNvCxnSpPr/>
                    <p:nvPr/>
                  </p:nvCxnSpPr>
                  <p:spPr>
                    <a:xfrm>
                      <a:off x="9127721" y="5227027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3" name="Straight Connector 128">
                      <a:extLst>
                        <a:ext uri="{FF2B5EF4-FFF2-40B4-BE49-F238E27FC236}">
                          <a16:creationId xmlns:a16="http://schemas.microsoft.com/office/drawing/2014/main" id="{4F765A9C-4EC0-4949-8ED9-0CDB6C7732F2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9127721" y="5285231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4" name="Straight Connector 129">
                      <a:extLst>
                        <a:ext uri="{FF2B5EF4-FFF2-40B4-BE49-F238E27FC236}">
                          <a16:creationId xmlns:a16="http://schemas.microsoft.com/office/drawing/2014/main" id="{D658AE0B-79B0-6F4F-A809-5982CD8B3201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9127721" y="5349899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5" name="Straight Connector 130">
                      <a:extLst>
                        <a:ext uri="{FF2B5EF4-FFF2-40B4-BE49-F238E27FC236}">
                          <a16:creationId xmlns:a16="http://schemas.microsoft.com/office/drawing/2014/main" id="{0DE36B93-57EE-1744-9F7F-385899821BB5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 flipH="1">
                      <a:off x="9132477" y="5409247"/>
                      <a:ext cx="229674" cy="59348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6" name="Straight Connector 131">
                      <a:extLst>
                        <a:ext uri="{FF2B5EF4-FFF2-40B4-BE49-F238E27FC236}">
                          <a16:creationId xmlns:a16="http://schemas.microsoft.com/office/drawing/2014/main" id="{15ABA610-1344-4A43-9DB3-16F1C94A366E}"/>
                        </a:ext>
                      </a:extLst>
                    </p:cNvPr>
                    <p:cNvCxnSpPr>
                      <a:cxnSpLocks/>
                    </p:cNvCxnSpPr>
                    <p:nvPr/>
                  </p:nvCxnSpPr>
                  <p:spPr>
                    <a:xfrm>
                      <a:off x="9137406" y="5467451"/>
                      <a:ext cx="105152" cy="58204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217" name="Straight Connector 121">
                    <a:extLst>
                      <a:ext uri="{FF2B5EF4-FFF2-40B4-BE49-F238E27FC236}">
                        <a16:creationId xmlns:a16="http://schemas.microsoft.com/office/drawing/2014/main" id="{73282E78-6121-2C4D-A62A-4E74DC79561D}"/>
                      </a:ext>
                    </a:extLst>
                  </p:cNvPr>
                  <p:cNvCxnSpPr/>
                  <p:nvPr/>
                </p:nvCxnSpPr>
                <p:spPr>
                  <a:xfrm>
                    <a:off x="9242558" y="5525655"/>
                    <a:ext cx="0" cy="290199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8" name="Straight Connector 122">
                    <a:extLst>
                      <a:ext uri="{FF2B5EF4-FFF2-40B4-BE49-F238E27FC236}">
                        <a16:creationId xmlns:a16="http://schemas.microsoft.com/office/drawing/2014/main" id="{6C2D0A76-8BEB-2A4E-8351-2ED74F12D1D3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8206957" y="5322351"/>
                    <a:ext cx="0" cy="493503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9" name="Straight Connector 123">
                    <a:extLst>
                      <a:ext uri="{FF2B5EF4-FFF2-40B4-BE49-F238E27FC236}">
                        <a16:creationId xmlns:a16="http://schemas.microsoft.com/office/drawing/2014/main" id="{2AFEB9FF-C307-964B-ACA1-82C609C859E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213173" y="5815854"/>
                    <a:ext cx="510364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0" name="Straight Connector 124">
                    <a:extLst>
                      <a:ext uri="{FF2B5EF4-FFF2-40B4-BE49-F238E27FC236}">
                        <a16:creationId xmlns:a16="http://schemas.microsoft.com/office/drawing/2014/main" id="{E8A0DC92-F967-0D4A-90A2-7513F9735B43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8723536" y="5815854"/>
                    <a:ext cx="51902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07" name="Rectangle 139">
                  <a:extLst>
                    <a:ext uri="{FF2B5EF4-FFF2-40B4-BE49-F238E27FC236}">
                      <a16:creationId xmlns:a16="http://schemas.microsoft.com/office/drawing/2014/main" id="{FD93C0E8-B6B6-A94F-BD6C-AF27E0B3C663}"/>
                    </a:ext>
                  </a:extLst>
                </p:cNvPr>
                <p:cNvSpPr/>
                <p:nvPr/>
              </p:nvSpPr>
              <p:spPr>
                <a:xfrm>
                  <a:off x="10482153" y="2424672"/>
                  <a:ext cx="424167" cy="354096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sz="1350">
                    <a:solidFill>
                      <a:prstClr val="white"/>
                    </a:solidFill>
                    <a:latin typeface="Calibri" panose="020F0502020204030204"/>
                  </a:endParaRPr>
                </a:p>
              </p:txBody>
            </p:sp>
            <p:sp>
              <p:nvSpPr>
                <p:cNvPr id="208" name="Rectangle 141">
                  <a:extLst>
                    <a:ext uri="{FF2B5EF4-FFF2-40B4-BE49-F238E27FC236}">
                      <a16:creationId xmlns:a16="http://schemas.microsoft.com/office/drawing/2014/main" id="{FFFA96D8-EE08-8247-87BA-315DAC661324}"/>
                    </a:ext>
                  </a:extLst>
                </p:cNvPr>
                <p:cNvSpPr/>
                <p:nvPr/>
              </p:nvSpPr>
              <p:spPr>
                <a:xfrm>
                  <a:off x="11348939" y="2402550"/>
                  <a:ext cx="424167" cy="354096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sz="1350">
                    <a:solidFill>
                      <a:prstClr val="black"/>
                    </a:solidFill>
                    <a:latin typeface="Calibri" panose="020F0502020204030204"/>
                  </a:endParaRPr>
                </a:p>
              </p:txBody>
            </p:sp>
            <p:sp>
              <p:nvSpPr>
                <p:cNvPr id="209" name="Rectangle 146">
                  <a:extLst>
                    <a:ext uri="{FF2B5EF4-FFF2-40B4-BE49-F238E27FC236}">
                      <a16:creationId xmlns:a16="http://schemas.microsoft.com/office/drawing/2014/main" id="{71903A7F-DA43-E047-98B6-92BC4730A6AD}"/>
                    </a:ext>
                  </a:extLst>
                </p:cNvPr>
                <p:cNvSpPr/>
                <p:nvPr/>
              </p:nvSpPr>
              <p:spPr>
                <a:xfrm rot="5400000">
                  <a:off x="10918681" y="2787575"/>
                  <a:ext cx="424167" cy="329457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sz="1350">
                    <a:solidFill>
                      <a:prstClr val="white"/>
                    </a:solidFill>
                    <a:latin typeface="Calibri" panose="020F0502020204030204"/>
                  </a:endParaRPr>
                </a:p>
              </p:txBody>
            </p:sp>
          </p:grpSp>
          <p:grpSp>
            <p:nvGrpSpPr>
              <p:cNvPr id="183" name="Group 155">
                <a:extLst>
                  <a:ext uri="{FF2B5EF4-FFF2-40B4-BE49-F238E27FC236}">
                    <a16:creationId xmlns:a16="http://schemas.microsoft.com/office/drawing/2014/main" id="{155F952E-C0C3-DD4E-AD88-0328C20E3EFC}"/>
                  </a:ext>
                </a:extLst>
              </p:cNvPr>
              <p:cNvGrpSpPr/>
              <p:nvPr/>
            </p:nvGrpSpPr>
            <p:grpSpPr>
              <a:xfrm>
                <a:off x="10545058" y="1838900"/>
                <a:ext cx="257837" cy="495124"/>
                <a:chOff x="10545058" y="1838900"/>
                <a:chExt cx="257837" cy="495124"/>
              </a:xfrm>
            </p:grpSpPr>
            <p:cxnSp>
              <p:nvCxnSpPr>
                <p:cNvPr id="194" name="Straight Connector 151">
                  <a:extLst>
                    <a:ext uri="{FF2B5EF4-FFF2-40B4-BE49-F238E27FC236}">
                      <a16:creationId xmlns:a16="http://schemas.microsoft.com/office/drawing/2014/main" id="{8A53F6DE-5FE1-4246-90AE-BE862117969B}"/>
                    </a:ext>
                  </a:extLst>
                </p:cNvPr>
                <p:cNvCxnSpPr>
                  <a:cxnSpLocks/>
                  <a:stCxn id="264" idx="1"/>
                </p:cNvCxnSpPr>
                <p:nvPr/>
              </p:nvCxnSpPr>
              <p:spPr>
                <a:xfrm flipH="1" flipV="1">
                  <a:off x="10545059" y="1838901"/>
                  <a:ext cx="257836" cy="3538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5" name="Straight Arrow Connector 153">
                  <a:extLst>
                    <a:ext uri="{FF2B5EF4-FFF2-40B4-BE49-F238E27FC236}">
                      <a16:creationId xmlns:a16="http://schemas.microsoft.com/office/drawing/2014/main" id="{0A05817D-6B64-7547-AC11-631D650BF774}"/>
                    </a:ext>
                  </a:extLst>
                </p:cNvPr>
                <p:cNvCxnSpPr/>
                <p:nvPr/>
              </p:nvCxnSpPr>
              <p:spPr>
                <a:xfrm>
                  <a:off x="10545058" y="1838900"/>
                  <a:ext cx="0" cy="495124"/>
                </a:xfrm>
                <a:prstGeom prst="straightConnector1">
                  <a:avLst/>
                </a:prstGeom>
                <a:ln w="9525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84" name="Group 156">
                <a:extLst>
                  <a:ext uri="{FF2B5EF4-FFF2-40B4-BE49-F238E27FC236}">
                    <a16:creationId xmlns:a16="http://schemas.microsoft.com/office/drawing/2014/main" id="{F8574FB5-A217-BB4F-A9F9-FF7C69C1584C}"/>
                  </a:ext>
                </a:extLst>
              </p:cNvPr>
              <p:cNvGrpSpPr/>
              <p:nvPr/>
            </p:nvGrpSpPr>
            <p:grpSpPr>
              <a:xfrm flipH="1">
                <a:off x="11337149" y="1833467"/>
                <a:ext cx="257837" cy="495124"/>
                <a:chOff x="10545058" y="1838900"/>
                <a:chExt cx="257837" cy="495124"/>
              </a:xfrm>
            </p:grpSpPr>
            <p:cxnSp>
              <p:nvCxnSpPr>
                <p:cNvPr id="192" name="Straight Connector 157">
                  <a:extLst>
                    <a:ext uri="{FF2B5EF4-FFF2-40B4-BE49-F238E27FC236}">
                      <a16:creationId xmlns:a16="http://schemas.microsoft.com/office/drawing/2014/main" id="{62B0AD09-3138-124A-A940-7CCA2C1D358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0545059" y="1838901"/>
                  <a:ext cx="257836" cy="3538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3" name="Straight Arrow Connector 158">
                  <a:extLst>
                    <a:ext uri="{FF2B5EF4-FFF2-40B4-BE49-F238E27FC236}">
                      <a16:creationId xmlns:a16="http://schemas.microsoft.com/office/drawing/2014/main" id="{27B283AF-7E3D-4A4B-A483-AE667B509216}"/>
                    </a:ext>
                  </a:extLst>
                </p:cNvPr>
                <p:cNvCxnSpPr/>
                <p:nvPr/>
              </p:nvCxnSpPr>
              <p:spPr>
                <a:xfrm>
                  <a:off x="10545058" y="1838900"/>
                  <a:ext cx="0" cy="495124"/>
                </a:xfrm>
                <a:prstGeom prst="straightConnector1">
                  <a:avLst/>
                </a:prstGeom>
                <a:ln w="9525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85" name="Straight Arrow Connector 161">
                <a:extLst>
                  <a:ext uri="{FF2B5EF4-FFF2-40B4-BE49-F238E27FC236}">
                    <a16:creationId xmlns:a16="http://schemas.microsoft.com/office/drawing/2014/main" id="{1F722DB0-3775-B74D-92FA-210BAB9EBBE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1046343" y="1877417"/>
                <a:ext cx="0" cy="766150"/>
              </a:xfrm>
              <a:prstGeom prst="straightConnector1">
                <a:avLst/>
              </a:prstGeom>
              <a:ln w="9525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6" name="Rectangle 4">
                    <a:extLst>
                      <a:ext uri="{FF2B5EF4-FFF2-40B4-BE49-F238E27FC236}">
                        <a16:creationId xmlns:a16="http://schemas.microsoft.com/office/drawing/2014/main" id="{636E0354-F6D6-6C42-A6B9-0F78A902DC12}"/>
                      </a:ext>
                    </a:extLst>
                  </p:cNvPr>
                  <p:cNvSpPr/>
                  <p:nvPr/>
                </p:nvSpPr>
                <p:spPr>
                  <a:xfrm>
                    <a:off x="10778750" y="2349926"/>
                    <a:ext cx="358722" cy="255005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pPr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</m:ctrlPr>
                            </m:sSubPr>
                            <m:e>
                              <m: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altLang="zh-CN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</m:oMath>
                      </m:oMathPara>
                    </a14:m>
                    <a:endParaRPr lang="en-US" sz="825">
                      <a:solidFill>
                        <a:prstClr val="black"/>
                      </a:solidFill>
                      <a:latin typeface="Calibri" panose="020F0502020204030204"/>
                      <a:ea typeface="+mn-ea"/>
                    </a:endParaRPr>
                  </a:p>
                </p:txBody>
              </p:sp>
            </mc:Choice>
            <mc:Fallback xmlns="">
              <p:sp>
                <p:nvSpPr>
                  <p:cNvPr id="186" name="Rectangle 4">
                    <a:extLst>
                      <a:ext uri="{FF2B5EF4-FFF2-40B4-BE49-F238E27FC236}">
                        <a16:creationId xmlns:a16="http://schemas.microsoft.com/office/drawing/2014/main" id="{636E0354-F6D6-6C42-A6B9-0F78A902DC12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778750" y="2349926"/>
                    <a:ext cx="358722" cy="255005"/>
                  </a:xfrm>
                  <a:prstGeom prst="rect">
                    <a:avLst/>
                  </a:prstGeom>
                  <a:blipFill>
                    <a:blip r:embed="rId1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7" name="Rectangle 5">
                    <a:extLst>
                      <a:ext uri="{FF2B5EF4-FFF2-40B4-BE49-F238E27FC236}">
                        <a16:creationId xmlns:a16="http://schemas.microsoft.com/office/drawing/2014/main" id="{05BEC198-2EA4-7444-88B0-25CC4F4B5495}"/>
                      </a:ext>
                    </a:extLst>
                  </p:cNvPr>
                  <p:cNvSpPr/>
                  <p:nvPr/>
                </p:nvSpPr>
                <p:spPr>
                  <a:xfrm>
                    <a:off x="11059091" y="2359942"/>
                    <a:ext cx="375275" cy="255005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pPr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</m:ctrlPr>
                            </m:sSubPr>
                            <m:e>
                              <m: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altLang="zh-CN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oMath>
                      </m:oMathPara>
                    </a14:m>
                    <a:endParaRPr lang="en-US" sz="825">
                      <a:solidFill>
                        <a:prstClr val="black"/>
                      </a:solidFill>
                      <a:latin typeface="Calibri" panose="020F0502020204030204"/>
                      <a:ea typeface="+mn-ea"/>
                    </a:endParaRPr>
                  </a:p>
                </p:txBody>
              </p:sp>
            </mc:Choice>
            <mc:Fallback xmlns="">
              <p:sp>
                <p:nvSpPr>
                  <p:cNvPr id="187" name="Rectangle 5">
                    <a:extLst>
                      <a:ext uri="{FF2B5EF4-FFF2-40B4-BE49-F238E27FC236}">
                        <a16:creationId xmlns:a16="http://schemas.microsoft.com/office/drawing/2014/main" id="{05BEC198-2EA4-7444-88B0-25CC4F4B5495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059091" y="2359942"/>
                    <a:ext cx="375275" cy="255005"/>
                  </a:xfrm>
                  <a:prstGeom prst="rect">
                    <a:avLst/>
                  </a:prstGeom>
                  <a:blipFill>
                    <a:blip r:embed="rId1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8" name="Rectangle 7">
                    <a:extLst>
                      <a:ext uri="{FF2B5EF4-FFF2-40B4-BE49-F238E27FC236}">
                        <a16:creationId xmlns:a16="http://schemas.microsoft.com/office/drawing/2014/main" id="{AD4AE1FF-EB2D-104F-BCA2-BECAF97F3990}"/>
                      </a:ext>
                    </a:extLst>
                  </p:cNvPr>
                  <p:cNvSpPr/>
                  <p:nvPr/>
                </p:nvSpPr>
                <p:spPr>
                  <a:xfrm>
                    <a:off x="10935867" y="2660130"/>
                    <a:ext cx="409425" cy="255005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pPr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</m:ctrlPr>
                            </m:sSubPr>
                            <m:e>
                              <m: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US" altLang="zh-CN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oMath>
                      </m:oMathPara>
                    </a14:m>
                    <a:endParaRPr lang="en-US" sz="825">
                      <a:solidFill>
                        <a:prstClr val="black"/>
                      </a:solidFill>
                      <a:latin typeface="Calibri" panose="020F0502020204030204"/>
                      <a:ea typeface="+mn-ea"/>
                    </a:endParaRPr>
                  </a:p>
                </p:txBody>
              </p:sp>
            </mc:Choice>
            <mc:Fallback xmlns="">
              <p:sp>
                <p:nvSpPr>
                  <p:cNvPr id="188" name="Rectangle 7">
                    <a:extLst>
                      <a:ext uri="{FF2B5EF4-FFF2-40B4-BE49-F238E27FC236}">
                        <a16:creationId xmlns:a16="http://schemas.microsoft.com/office/drawing/2014/main" id="{AD4AE1FF-EB2D-104F-BCA2-BECAF97F3990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935867" y="2660130"/>
                    <a:ext cx="409425" cy="255005"/>
                  </a:xfrm>
                  <a:prstGeom prst="rect">
                    <a:avLst/>
                  </a:prstGeom>
                  <a:blipFill>
                    <a:blip r:embed="rId1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9" name="Rectangle 9">
                    <a:extLst>
                      <a:ext uri="{FF2B5EF4-FFF2-40B4-BE49-F238E27FC236}">
                        <a16:creationId xmlns:a16="http://schemas.microsoft.com/office/drawing/2014/main" id="{A279F985-29E1-C640-B0F1-6A4145B6AB38}"/>
                      </a:ext>
                    </a:extLst>
                  </p:cNvPr>
                  <p:cNvSpPr/>
                  <p:nvPr/>
                </p:nvSpPr>
                <p:spPr>
                  <a:xfrm>
                    <a:off x="10170779" y="2365420"/>
                    <a:ext cx="347985" cy="255005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pPr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</m:ctrlPr>
                            </m:sSubPr>
                            <m:e>
                              <m: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altLang="zh-CN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𝑙</m:t>
                              </m:r>
                            </m:sub>
                          </m:sSub>
                        </m:oMath>
                      </m:oMathPara>
                    </a14:m>
                    <a:endParaRPr lang="en-US" sz="825">
                      <a:solidFill>
                        <a:prstClr val="black"/>
                      </a:solidFill>
                      <a:latin typeface="Calibri" panose="020F0502020204030204"/>
                      <a:ea typeface="+mn-ea"/>
                    </a:endParaRPr>
                  </a:p>
                </p:txBody>
              </p:sp>
            </mc:Choice>
            <mc:Fallback xmlns="">
              <p:sp>
                <p:nvSpPr>
                  <p:cNvPr id="189" name="Rectangle 9">
                    <a:extLst>
                      <a:ext uri="{FF2B5EF4-FFF2-40B4-BE49-F238E27FC236}">
                        <a16:creationId xmlns:a16="http://schemas.microsoft.com/office/drawing/2014/main" id="{A279F985-29E1-C640-B0F1-6A4145B6AB38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170779" y="2365420"/>
                    <a:ext cx="347985" cy="255005"/>
                  </a:xfrm>
                  <a:prstGeom prst="rect">
                    <a:avLst/>
                  </a:prstGeom>
                  <a:blipFill>
                    <a:blip r:embed="rId2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0" name="Rectangle 11">
                    <a:extLst>
                      <a:ext uri="{FF2B5EF4-FFF2-40B4-BE49-F238E27FC236}">
                        <a16:creationId xmlns:a16="http://schemas.microsoft.com/office/drawing/2014/main" id="{19410DF4-D74F-0141-A46C-565201765D08}"/>
                      </a:ext>
                    </a:extLst>
                  </p:cNvPr>
                  <p:cNvSpPr/>
                  <p:nvPr/>
                </p:nvSpPr>
                <p:spPr>
                  <a:xfrm>
                    <a:off x="11640316" y="2361547"/>
                    <a:ext cx="364652" cy="255005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</m:ctrlPr>
                            </m:sSubPr>
                            <m:e>
                              <m: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altLang="zh-CN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oMath>
                      </m:oMathPara>
                    </a14:m>
                    <a:endParaRPr lang="en-US" sz="825">
                      <a:solidFill>
                        <a:prstClr val="black"/>
                      </a:solidFill>
                      <a:latin typeface="Calibri" panose="020F0502020204030204"/>
                      <a:ea typeface="+mn-ea"/>
                    </a:endParaRPr>
                  </a:p>
                </p:txBody>
              </p:sp>
            </mc:Choice>
            <mc:Fallback xmlns="">
              <p:sp>
                <p:nvSpPr>
                  <p:cNvPr id="190" name="Rectangle 11">
                    <a:extLst>
                      <a:ext uri="{FF2B5EF4-FFF2-40B4-BE49-F238E27FC236}">
                        <a16:creationId xmlns:a16="http://schemas.microsoft.com/office/drawing/2014/main" id="{19410DF4-D74F-0141-A46C-565201765D08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640316" y="2361547"/>
                    <a:ext cx="364652" cy="255005"/>
                  </a:xfrm>
                  <a:prstGeom prst="rect">
                    <a:avLst/>
                  </a:prstGeom>
                  <a:blipFill>
                    <a:blip r:embed="rId2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1" name="Rectangle 13">
                    <a:extLst>
                      <a:ext uri="{FF2B5EF4-FFF2-40B4-BE49-F238E27FC236}">
                        <a16:creationId xmlns:a16="http://schemas.microsoft.com/office/drawing/2014/main" id="{039BCAC5-EB29-AA48-B82B-1BDCBB8427A0}"/>
                      </a:ext>
                    </a:extLst>
                  </p:cNvPr>
                  <p:cNvSpPr/>
                  <p:nvPr/>
                </p:nvSpPr>
                <p:spPr>
                  <a:xfrm>
                    <a:off x="10935582" y="2979168"/>
                    <a:ext cx="398689" cy="255005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pPr defTabSz="685800" fontAlgn="auto">
                      <a:spcBef>
                        <a:spcPts val="0"/>
                      </a:spcBef>
                      <a:spcAft>
                        <a:spcPts val="0"/>
                      </a:spcAft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</m:ctrlPr>
                            </m:sSubPr>
                            <m:e>
                              <m:r>
                                <a:rPr lang="en-US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n-ea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US" altLang="zh-CN" sz="825" i="1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oMath>
                      </m:oMathPara>
                    </a14:m>
                    <a:endParaRPr lang="en-US" sz="825">
                      <a:solidFill>
                        <a:prstClr val="black"/>
                      </a:solidFill>
                      <a:latin typeface="Calibri" panose="020F0502020204030204"/>
                      <a:ea typeface="+mn-ea"/>
                    </a:endParaRPr>
                  </a:p>
                </p:txBody>
              </p:sp>
            </mc:Choice>
            <mc:Fallback xmlns="">
              <p:sp>
                <p:nvSpPr>
                  <p:cNvPr id="191" name="Rectangle 13">
                    <a:extLst>
                      <a:ext uri="{FF2B5EF4-FFF2-40B4-BE49-F238E27FC236}">
                        <a16:creationId xmlns:a16="http://schemas.microsoft.com/office/drawing/2014/main" id="{039BCAC5-EB29-AA48-B82B-1BDCBB8427A0}"/>
                      </a:ext>
                    </a:extLst>
                  </p:cNvPr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935582" y="2979168"/>
                    <a:ext cx="398689" cy="255005"/>
                  </a:xfrm>
                  <a:prstGeom prst="rect">
                    <a:avLst/>
                  </a:prstGeom>
                  <a:blipFill>
                    <a:blip r:embed="rId2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60" name="TextBox 66">
              <a:extLst>
                <a:ext uri="{FF2B5EF4-FFF2-40B4-BE49-F238E27FC236}">
                  <a16:creationId xmlns:a16="http://schemas.microsoft.com/office/drawing/2014/main" id="{89AD769F-50E8-6B4E-8111-EBC40F5684EF}"/>
                </a:ext>
              </a:extLst>
            </p:cNvPr>
            <p:cNvSpPr txBox="1"/>
            <p:nvPr/>
          </p:nvSpPr>
          <p:spPr>
            <a:xfrm>
              <a:off x="1743459" y="132301"/>
              <a:ext cx="331959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b="1">
                  <a:solidFill>
                    <a:prstClr val="black"/>
                  </a:solidFill>
                  <a:latin typeface="Calibri" panose="020F0502020204030204"/>
                  <a:ea typeface="+mn-ea"/>
                </a:rPr>
                <a:t>a</a:t>
              </a:r>
            </a:p>
          </p:txBody>
        </p:sp>
        <p:sp>
          <p:nvSpPr>
            <p:cNvPr id="161" name="TextBox 66">
              <a:extLst>
                <a:ext uri="{FF2B5EF4-FFF2-40B4-BE49-F238E27FC236}">
                  <a16:creationId xmlns:a16="http://schemas.microsoft.com/office/drawing/2014/main" id="{16B7BB87-E1DA-5849-925B-BC97CC7D9AFA}"/>
                </a:ext>
              </a:extLst>
            </p:cNvPr>
            <p:cNvSpPr txBox="1"/>
            <p:nvPr/>
          </p:nvSpPr>
          <p:spPr>
            <a:xfrm>
              <a:off x="1828964" y="3282837"/>
              <a:ext cx="331959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b="1">
                  <a:solidFill>
                    <a:prstClr val="black"/>
                  </a:solidFill>
                  <a:latin typeface="Calibri" panose="020F0502020204030204"/>
                  <a:ea typeface="+mn-ea"/>
                </a:rPr>
                <a:t>b</a:t>
              </a:r>
            </a:p>
          </p:txBody>
        </p:sp>
        <p:sp>
          <p:nvSpPr>
            <p:cNvPr id="162" name="TextBox 66">
              <a:extLst>
                <a:ext uri="{FF2B5EF4-FFF2-40B4-BE49-F238E27FC236}">
                  <a16:creationId xmlns:a16="http://schemas.microsoft.com/office/drawing/2014/main" id="{512E93F5-B0F6-E84B-BB06-FE76ACAA414B}"/>
                </a:ext>
              </a:extLst>
            </p:cNvPr>
            <p:cNvSpPr txBox="1"/>
            <p:nvPr/>
          </p:nvSpPr>
          <p:spPr>
            <a:xfrm>
              <a:off x="5925417" y="120743"/>
              <a:ext cx="331959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685800" fontAlgn="auto">
                <a:spcBef>
                  <a:spcPts val="0"/>
                </a:spcBef>
                <a:spcAft>
                  <a:spcPts val="0"/>
                </a:spcAft>
              </a:pPr>
              <a:r>
                <a:rPr lang="en-US" b="1">
                  <a:solidFill>
                    <a:prstClr val="black"/>
                  </a:solidFill>
                  <a:latin typeface="Calibri" panose="020F0502020204030204"/>
                  <a:ea typeface="+mn-ea"/>
                </a:rPr>
                <a:t>c</a:t>
              </a:r>
            </a:p>
          </p:txBody>
        </p:sp>
        <p:grpSp>
          <p:nvGrpSpPr>
            <p:cNvPr id="163" name="Group 162">
              <a:extLst>
                <a:ext uri="{FF2B5EF4-FFF2-40B4-BE49-F238E27FC236}">
                  <a16:creationId xmlns:a16="http://schemas.microsoft.com/office/drawing/2014/main" id="{FD158B2D-CF83-BD4A-9E33-9F4D26C1F570}"/>
                </a:ext>
              </a:extLst>
            </p:cNvPr>
            <p:cNvGrpSpPr/>
            <p:nvPr/>
          </p:nvGrpSpPr>
          <p:grpSpPr>
            <a:xfrm>
              <a:off x="5372451" y="3434530"/>
              <a:ext cx="5562933" cy="1656000"/>
              <a:chOff x="5426678" y="1839558"/>
              <a:chExt cx="5562933" cy="1656000"/>
            </a:xfrm>
          </p:grpSpPr>
          <mc:AlternateContent xmlns:mc="http://schemas.openxmlformats.org/markup-compatibility/2006" xmlns:a14="http://schemas.microsoft.com/office/drawing/2010/main">
            <mc:Choice Requires="a14">
              <p:graphicFrame>
                <p:nvGraphicFramePr>
                  <p:cNvPr id="164" name="对象 25">
                    <a:extLst>
                      <a:ext uri="{FF2B5EF4-FFF2-40B4-BE49-F238E27FC236}">
                        <a16:creationId xmlns:a16="http://schemas.microsoft.com/office/drawing/2014/main" id="{9AF5EC91-F0E9-6C4B-B901-4D04C17C23DF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5426678" y="1839558"/>
                  <a:ext cx="5562933" cy="1656000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name="Graph" r:id="rId23" imgW="10079640" imgH="3000960" progId="Origin50.Graph">
                          <p:embed/>
                        </p:oleObj>
                      </mc:Choice>
                      <mc:Fallback>
                        <p:oleObj name="Graph" r:id="rId23" imgW="10079640" imgH="3000960" progId="Origin50.Graph">
                          <p:embed/>
                          <p:pic>
                            <p:nvPicPr>
                              <p:cNvPr id="164" name="对象 25">
                                <a:extLst>
                                  <a:ext uri="{FF2B5EF4-FFF2-40B4-BE49-F238E27FC236}">
                                    <a16:creationId xmlns:a16="http://schemas.microsoft.com/office/drawing/2014/main" id="{9AF5EC91-F0E9-6C4B-B901-4D04C17C23DF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24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5426678" y="1839558"/>
                                <a:ext cx="5562933" cy="165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Choice>
            <mc:Fallback xmlns="">
              <p:graphicFrame>
                <p:nvGraphicFramePr>
                  <p:cNvPr id="164" name="对象 25">
                    <a:extLst>
                      <a:ext uri="{FF2B5EF4-FFF2-40B4-BE49-F238E27FC236}">
                        <a16:creationId xmlns:a16="http://schemas.microsoft.com/office/drawing/2014/main" id="{9AF5EC91-F0E9-6C4B-B901-4D04C17C23DF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5426678" y="1839558"/>
                  <a:ext cx="5562933" cy="1656000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spid="_x0000_s97284" name="Graph" r:id="rId25" imgW="10079640" imgH="3000960" progId="Origin50.Graph">
                          <p:embed/>
                        </p:oleObj>
                      </mc:Choice>
                      <mc:Fallback>
                        <p:oleObj name="Graph" r:id="rId25" imgW="10079640" imgH="3000960" progId="Origin50.Graph">
                          <p:embed/>
                          <p:pic>
                            <p:nvPicPr>
                              <p:cNvPr id="164" name="对象 25">
                                <a:extLst>
                                  <a:ext uri="{FF2B5EF4-FFF2-40B4-BE49-F238E27FC236}">
                                    <a16:creationId xmlns:a16="http://schemas.microsoft.com/office/drawing/2014/main" id="{9AF5EC91-F0E9-6C4B-B901-4D04C17C23DF}"/>
                                  </a:ext>
                                </a:extLst>
                              </p:cNvPr>
                              <p:cNvPicPr/>
                              <p:nvPr/>
                            </p:nvPicPr>
                            <p:blipFill>
                              <a:blip r:embed="rId26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5426678" y="1839558"/>
                                <a:ext cx="5562933" cy="1656000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mc:Fallback>
          </mc:AlternateContent>
          <p:sp>
            <p:nvSpPr>
              <p:cNvPr id="165" name="TextBox 66">
                <a:extLst>
                  <a:ext uri="{FF2B5EF4-FFF2-40B4-BE49-F238E27FC236}">
                    <a16:creationId xmlns:a16="http://schemas.microsoft.com/office/drawing/2014/main" id="{3545294D-CA30-0B4E-A291-6A99614BEC83}"/>
                  </a:ext>
                </a:extLst>
              </p:cNvPr>
              <p:cNvSpPr txBox="1"/>
              <p:nvPr/>
            </p:nvSpPr>
            <p:spPr>
              <a:xfrm>
                <a:off x="10024668" y="1874577"/>
                <a:ext cx="331959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58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b="1">
                    <a:solidFill>
                      <a:prstClr val="black"/>
                    </a:solidFill>
                    <a:latin typeface="Calibri" panose="020F0502020204030204"/>
                    <a:ea typeface="+mn-ea"/>
                  </a:rPr>
                  <a:t>d</a:t>
                </a:r>
              </a:p>
            </p:txBody>
          </p:sp>
          <p:sp>
            <p:nvSpPr>
              <p:cNvPr id="166" name="矩形 27">
                <a:extLst>
                  <a:ext uri="{FF2B5EF4-FFF2-40B4-BE49-F238E27FC236}">
                    <a16:creationId xmlns:a16="http://schemas.microsoft.com/office/drawing/2014/main" id="{3A53A35A-0E11-4E40-9778-DB534D67CC0B}"/>
                  </a:ext>
                </a:extLst>
              </p:cNvPr>
              <p:cNvSpPr/>
              <p:nvPr/>
            </p:nvSpPr>
            <p:spPr>
              <a:xfrm>
                <a:off x="7045351" y="2676918"/>
                <a:ext cx="719173" cy="382727"/>
              </a:xfrm>
              <a:prstGeom prst="rect">
                <a:avLst/>
              </a:prstGeom>
              <a:noFill/>
              <a:ln w="31750">
                <a:solidFill>
                  <a:srgbClr val="FF000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 fontAlgn="auto">
                  <a:spcBef>
                    <a:spcPts val="0"/>
                  </a:spcBef>
                  <a:spcAft>
                    <a:spcPts val="0"/>
                  </a:spcAft>
                </a:pPr>
                <a:endParaRPr lang="zh-CN" altLang="en-US" sz="1350">
                  <a:solidFill>
                    <a:prstClr val="white"/>
                  </a:solidFill>
                  <a:latin typeface="Calibri" panose="020F0502020204030204"/>
                  <a:ea typeface="等线" panose="02010600030101010101" pitchFamily="2" charset="-122"/>
                </a:endParaRPr>
              </a:p>
            </p:txBody>
          </p:sp>
          <p:grpSp>
            <p:nvGrpSpPr>
              <p:cNvPr id="167" name="组合 28">
                <a:extLst>
                  <a:ext uri="{FF2B5EF4-FFF2-40B4-BE49-F238E27FC236}">
                    <a16:creationId xmlns:a16="http://schemas.microsoft.com/office/drawing/2014/main" id="{D92DB4EA-A2BC-3A42-8E6F-6A10B8CF4703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8035248" y="1889552"/>
                <a:ext cx="1471150" cy="1002512"/>
                <a:chOff x="7780897" y="5086752"/>
                <a:chExt cx="1525028" cy="1039227"/>
              </a:xfrm>
            </p:grpSpPr>
            <p:pic>
              <p:nvPicPr>
                <p:cNvPr id="169" name="图片 24">
                  <a:extLst>
                    <a:ext uri="{FF2B5EF4-FFF2-40B4-BE49-F238E27FC236}">
                      <a16:creationId xmlns:a16="http://schemas.microsoft.com/office/drawing/2014/main" id="{B187162C-47CA-7545-9733-833BB5745B0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7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tretch>
                  <a:fillRect/>
                </a:stretch>
              </p:blipFill>
              <p:spPr>
                <a:xfrm>
                  <a:off x="7874877" y="5129332"/>
                  <a:ext cx="1354847" cy="840939"/>
                </a:xfrm>
                <a:prstGeom prst="rect">
                  <a:avLst/>
                </a:prstGeom>
              </p:spPr>
            </p:pic>
            <p:sp>
              <p:nvSpPr>
                <p:cNvPr id="170" name="文本框 26">
                  <a:extLst>
                    <a:ext uri="{FF2B5EF4-FFF2-40B4-BE49-F238E27FC236}">
                      <a16:creationId xmlns:a16="http://schemas.microsoft.com/office/drawing/2014/main" id="{4BB7B275-9EB7-E84A-AB1F-39B9F5275195}"/>
                    </a:ext>
                  </a:extLst>
                </p:cNvPr>
                <p:cNvSpPr txBox="1"/>
                <p:nvPr/>
              </p:nvSpPr>
              <p:spPr>
                <a:xfrm>
                  <a:off x="7780897" y="5334357"/>
                  <a:ext cx="330540" cy="47857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650">
                      <a:solidFill>
                        <a:prstClr val="black"/>
                      </a:solidFill>
                      <a:latin typeface="Calibri" panose="020F0502020204030204"/>
                      <a:ea typeface="等线" panose="02010600030101010101" pitchFamily="2" charset="-122"/>
                    </a:rPr>
                    <a:t>P</a:t>
                  </a:r>
                  <a:endParaRPr lang="zh-CN" altLang="en-US" sz="165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  <p:sp>
              <p:nvSpPr>
                <p:cNvPr id="171" name="文本框 168">
                  <a:extLst>
                    <a:ext uri="{FF2B5EF4-FFF2-40B4-BE49-F238E27FC236}">
                      <a16:creationId xmlns:a16="http://schemas.microsoft.com/office/drawing/2014/main" id="{2C9D4BE1-E596-CA40-9A22-6E8E2A9EEDA8}"/>
                    </a:ext>
                  </a:extLst>
                </p:cNvPr>
                <p:cNvSpPr txBox="1"/>
                <p:nvPr/>
              </p:nvSpPr>
              <p:spPr>
                <a:xfrm>
                  <a:off x="7993157" y="5679312"/>
                  <a:ext cx="330540" cy="44666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500">
                      <a:solidFill>
                        <a:prstClr val="black"/>
                      </a:solidFill>
                      <a:latin typeface="Calibri" panose="020F0502020204030204"/>
                      <a:ea typeface="等线" panose="02010600030101010101" pitchFamily="2" charset="-122"/>
                    </a:rPr>
                    <a:t>Q</a:t>
                  </a:r>
                  <a:endParaRPr lang="zh-CN" altLang="en-US" sz="150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  <p:sp>
              <p:nvSpPr>
                <p:cNvPr id="172" name="文本框 169">
                  <a:extLst>
                    <a:ext uri="{FF2B5EF4-FFF2-40B4-BE49-F238E27FC236}">
                      <a16:creationId xmlns:a16="http://schemas.microsoft.com/office/drawing/2014/main" id="{9CC1A79A-5461-0246-B90B-3D6DC3488266}"/>
                    </a:ext>
                  </a:extLst>
                </p:cNvPr>
                <p:cNvSpPr txBox="1"/>
                <p:nvPr/>
              </p:nvSpPr>
              <p:spPr>
                <a:xfrm>
                  <a:off x="8252569" y="5086752"/>
                  <a:ext cx="330540" cy="44666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500">
                      <a:solidFill>
                        <a:prstClr val="black"/>
                      </a:solidFill>
                      <a:latin typeface="Calibri" panose="020F0502020204030204"/>
                      <a:ea typeface="等线" panose="02010600030101010101" pitchFamily="2" charset="-122"/>
                    </a:rPr>
                    <a:t>R</a:t>
                  </a:r>
                  <a:endParaRPr lang="zh-CN" altLang="en-US" sz="150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  <p:sp>
              <p:nvSpPr>
                <p:cNvPr id="173" name="文本框 170">
                  <a:extLst>
                    <a:ext uri="{FF2B5EF4-FFF2-40B4-BE49-F238E27FC236}">
                      <a16:creationId xmlns:a16="http://schemas.microsoft.com/office/drawing/2014/main" id="{9A7ED5D9-7B7F-794F-B662-7E3678EBF05B}"/>
                    </a:ext>
                  </a:extLst>
                </p:cNvPr>
                <p:cNvSpPr txBox="1"/>
                <p:nvPr/>
              </p:nvSpPr>
              <p:spPr>
                <a:xfrm>
                  <a:off x="8364773" y="5679312"/>
                  <a:ext cx="330540" cy="44666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500">
                      <a:solidFill>
                        <a:prstClr val="black"/>
                      </a:solidFill>
                      <a:latin typeface="Calibri" panose="020F0502020204030204"/>
                      <a:ea typeface="等线" panose="02010600030101010101" pitchFamily="2" charset="-122"/>
                    </a:rPr>
                    <a:t>S</a:t>
                  </a:r>
                  <a:endParaRPr lang="zh-CN" altLang="en-US" sz="150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  <p:sp>
              <p:nvSpPr>
                <p:cNvPr id="174" name="文本框 171">
                  <a:extLst>
                    <a:ext uri="{FF2B5EF4-FFF2-40B4-BE49-F238E27FC236}">
                      <a16:creationId xmlns:a16="http://schemas.microsoft.com/office/drawing/2014/main" id="{4D59B65B-D1A9-6440-B5B3-E3199E91DA2F}"/>
                    </a:ext>
                  </a:extLst>
                </p:cNvPr>
                <p:cNvSpPr txBox="1"/>
                <p:nvPr/>
              </p:nvSpPr>
              <p:spPr>
                <a:xfrm>
                  <a:off x="8597780" y="5112257"/>
                  <a:ext cx="330540" cy="44666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500">
                      <a:solidFill>
                        <a:prstClr val="black"/>
                      </a:solidFill>
                      <a:latin typeface="Calibri" panose="020F0502020204030204"/>
                      <a:ea typeface="等线" panose="02010600030101010101" pitchFamily="2" charset="-122"/>
                    </a:rPr>
                    <a:t>T</a:t>
                  </a:r>
                  <a:endParaRPr lang="zh-CN" altLang="en-US" sz="150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  <p:sp>
              <p:nvSpPr>
                <p:cNvPr id="175" name="文本框 172">
                  <a:extLst>
                    <a:ext uri="{FF2B5EF4-FFF2-40B4-BE49-F238E27FC236}">
                      <a16:creationId xmlns:a16="http://schemas.microsoft.com/office/drawing/2014/main" id="{1BB4EBE3-64B5-E244-BA25-3F4D818C44C0}"/>
                    </a:ext>
                  </a:extLst>
                </p:cNvPr>
                <p:cNvSpPr txBox="1"/>
                <p:nvPr/>
              </p:nvSpPr>
              <p:spPr>
                <a:xfrm>
                  <a:off x="8877405" y="5376982"/>
                  <a:ext cx="330540" cy="44666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r>
                    <a:rPr lang="en-US" altLang="zh-CN" sz="1500">
                      <a:solidFill>
                        <a:prstClr val="black"/>
                      </a:solidFill>
                      <a:latin typeface="Calibri" panose="020F0502020204030204"/>
                      <a:ea typeface="等线" panose="02010600030101010101" pitchFamily="2" charset="-122"/>
                    </a:rPr>
                    <a:t>U</a:t>
                  </a:r>
                  <a:endParaRPr lang="zh-CN" altLang="en-US" sz="150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  <p:sp>
              <p:nvSpPr>
                <p:cNvPr id="176" name="矩形 174">
                  <a:extLst>
                    <a:ext uri="{FF2B5EF4-FFF2-40B4-BE49-F238E27FC236}">
                      <a16:creationId xmlns:a16="http://schemas.microsoft.com/office/drawing/2014/main" id="{8C3DC109-8474-7047-B952-A0960FB1B206}"/>
                    </a:ext>
                  </a:extLst>
                </p:cNvPr>
                <p:cNvSpPr/>
                <p:nvPr/>
              </p:nvSpPr>
              <p:spPr>
                <a:xfrm>
                  <a:off x="7780897" y="5172208"/>
                  <a:ext cx="1525028" cy="826534"/>
                </a:xfrm>
                <a:prstGeom prst="rect">
                  <a:avLst/>
                </a:prstGeom>
                <a:noFill/>
                <a:ln w="28575">
                  <a:solidFill>
                    <a:srgbClr val="FF0000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defTabSz="685800" fontAlgn="auto">
                    <a:spcBef>
                      <a:spcPts val="0"/>
                    </a:spcBef>
                    <a:spcAft>
                      <a:spcPts val="0"/>
                    </a:spcAft>
                  </a:pPr>
                  <a:endParaRPr lang="zh-CN" altLang="en-US" sz="1350">
                    <a:solidFill>
                      <a:prstClr val="white"/>
                    </a:solidFill>
                    <a:latin typeface="Calibri" panose="020F0502020204030204"/>
                    <a:ea typeface="等线" panose="02010600030101010101" pitchFamily="2" charset="-122"/>
                  </a:endParaRPr>
                </a:p>
              </p:txBody>
            </p:sp>
          </p:grpSp>
          <p:sp>
            <p:nvSpPr>
              <p:cNvPr id="168" name="文本框 47">
                <a:extLst>
                  <a:ext uri="{FF2B5EF4-FFF2-40B4-BE49-F238E27FC236}">
                    <a16:creationId xmlns:a16="http://schemas.microsoft.com/office/drawing/2014/main" id="{650E4F8C-F0B2-9E46-857A-D14F2529983E}"/>
                  </a:ext>
                </a:extLst>
              </p:cNvPr>
              <p:cNvSpPr txBox="1"/>
              <p:nvPr/>
            </p:nvSpPr>
            <p:spPr>
              <a:xfrm>
                <a:off x="6590947" y="1914157"/>
                <a:ext cx="1382687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defTabSz="685800" fontAlgn="auto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altLang="zh-CN" sz="1500">
                    <a:solidFill>
                      <a:prstClr val="black"/>
                    </a:solidFill>
                    <a:latin typeface="Calibri" panose="020F0502020204030204"/>
                    <a:ea typeface="等线" panose="02010600030101010101" pitchFamily="2" charset="-122"/>
                  </a:rPr>
                  <a:t>20 Hz filter</a:t>
                </a:r>
                <a:endParaRPr lang="zh-CN" altLang="en-US" sz="1500">
                  <a:solidFill>
                    <a:prstClr val="black"/>
                  </a:solidFill>
                  <a:latin typeface="Calibri" panose="020F0502020204030204"/>
                  <a:ea typeface="等线" panose="02010600030101010101" pitchFamily="2" charset="-122"/>
                </a:endParaRPr>
              </a:p>
            </p:txBody>
          </p:sp>
        </p:grpSp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B50FFD4C-41BF-784E-ADC7-4337172B84D2}"/>
              </a:ext>
            </a:extLst>
          </p:cNvPr>
          <p:cNvGrpSpPr/>
          <p:nvPr/>
        </p:nvGrpSpPr>
        <p:grpSpPr>
          <a:xfrm>
            <a:off x="4275279" y="4549964"/>
            <a:ext cx="3811675" cy="2205398"/>
            <a:chOff x="5700372" y="4923619"/>
            <a:chExt cx="5082233" cy="2940530"/>
          </a:xfrm>
        </p:grpSpPr>
        <p:graphicFrame>
          <p:nvGraphicFramePr>
            <p:cNvPr id="124" name="对象 2">
              <a:extLst>
                <a:ext uri="{FF2B5EF4-FFF2-40B4-BE49-F238E27FC236}">
                  <a16:creationId xmlns:a16="http://schemas.microsoft.com/office/drawing/2014/main" id="{B466717B-9BB4-7345-AF6D-0C57004D385D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5700372" y="4923619"/>
            <a:ext cx="5082233" cy="29405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28" imgW="5040000" imgH="2916000" progId="Origin50.Graph">
                    <p:embed/>
                  </p:oleObj>
                </mc:Choice>
                <mc:Fallback>
                  <p:oleObj name="Graph" r:id="rId28" imgW="5040000" imgH="2916000" progId="Origin50.Graph">
                    <p:embed/>
                    <p:pic>
                      <p:nvPicPr>
                        <p:cNvPr id="124" name="对象 2">
                          <a:extLst>
                            <a:ext uri="{FF2B5EF4-FFF2-40B4-BE49-F238E27FC236}">
                              <a16:creationId xmlns:a16="http://schemas.microsoft.com/office/drawing/2014/main" id="{B466717B-9BB4-7345-AF6D-0C57004D385D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29"/>
                        <a:stretch>
                          <a:fillRect/>
                        </a:stretch>
                      </p:blipFill>
                      <p:spPr>
                        <a:xfrm>
                          <a:off x="5700372" y="4923619"/>
                          <a:ext cx="5082233" cy="294053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5" name="TextBox 66">
              <a:extLst>
                <a:ext uri="{FF2B5EF4-FFF2-40B4-BE49-F238E27FC236}">
                  <a16:creationId xmlns:a16="http://schemas.microsoft.com/office/drawing/2014/main" id="{78857818-154D-D94D-B1B8-18B5F7221B02}"/>
                </a:ext>
              </a:extLst>
            </p:cNvPr>
            <p:cNvSpPr txBox="1"/>
            <p:nvPr/>
          </p:nvSpPr>
          <p:spPr>
            <a:xfrm>
              <a:off x="9970440" y="5105060"/>
              <a:ext cx="331959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/>
                <a:t>e</a:t>
              </a:r>
            </a:p>
          </p:txBody>
        </p:sp>
        <p:sp>
          <p:nvSpPr>
            <p:cNvPr id="126" name="文本框 36">
              <a:extLst>
                <a:ext uri="{FF2B5EF4-FFF2-40B4-BE49-F238E27FC236}">
                  <a16:creationId xmlns:a16="http://schemas.microsoft.com/office/drawing/2014/main" id="{D6E440A2-BB25-3B4E-B7A8-FC47023CD43B}"/>
                </a:ext>
              </a:extLst>
            </p:cNvPr>
            <p:cNvSpPr txBox="1"/>
            <p:nvPr/>
          </p:nvSpPr>
          <p:spPr>
            <a:xfrm>
              <a:off x="7797963" y="5581255"/>
              <a:ext cx="2516357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500"/>
                <a:t>Main frequency</a:t>
              </a:r>
              <a:endParaRPr lang="zh-CN" altLang="en-US" sz="1500"/>
            </a:p>
          </p:txBody>
        </p:sp>
        <p:sp>
          <p:nvSpPr>
            <p:cNvPr id="127" name="矩形 46">
              <a:extLst>
                <a:ext uri="{FF2B5EF4-FFF2-40B4-BE49-F238E27FC236}">
                  <a16:creationId xmlns:a16="http://schemas.microsoft.com/office/drawing/2014/main" id="{B703526F-83C0-564D-A618-AACC7E1FFCC9}"/>
                </a:ext>
              </a:extLst>
            </p:cNvPr>
            <p:cNvSpPr/>
            <p:nvPr/>
          </p:nvSpPr>
          <p:spPr>
            <a:xfrm>
              <a:off x="6687130" y="5307605"/>
              <a:ext cx="1062358" cy="871893"/>
            </a:xfrm>
            <a:prstGeom prst="rect">
              <a:avLst/>
            </a:prstGeom>
            <a:noFill/>
            <a:ln w="19050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8" name="文本框 175">
              <a:extLst>
                <a:ext uri="{FF2B5EF4-FFF2-40B4-BE49-F238E27FC236}">
                  <a16:creationId xmlns:a16="http://schemas.microsoft.com/office/drawing/2014/main" id="{B9A852AF-3C2D-CC43-AEE9-F054E97C875E}"/>
                </a:ext>
              </a:extLst>
            </p:cNvPr>
            <p:cNvSpPr txBox="1"/>
            <p:nvPr/>
          </p:nvSpPr>
          <p:spPr>
            <a:xfrm>
              <a:off x="8313238" y="5326604"/>
              <a:ext cx="855103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500"/>
                <a:t>ECG</a:t>
              </a:r>
              <a:endParaRPr lang="zh-CN" altLang="en-US" sz="1500"/>
            </a:p>
          </p:txBody>
        </p:sp>
      </p:grpSp>
    </p:spTree>
    <p:extLst>
      <p:ext uri="{BB962C8B-B14F-4D97-AF65-F5344CB8AC3E}">
        <p14:creationId xmlns:p14="http://schemas.microsoft.com/office/powerpoint/2010/main" val="350230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5621D95-5A29-8845-9C78-12D0944ED039}"/>
              </a:ext>
            </a:extLst>
          </p:cNvPr>
          <p:cNvGrpSpPr/>
          <p:nvPr/>
        </p:nvGrpSpPr>
        <p:grpSpPr>
          <a:xfrm>
            <a:off x="1174533" y="210985"/>
            <a:ext cx="7050776" cy="3111591"/>
            <a:chOff x="1174533" y="210985"/>
            <a:chExt cx="7050776" cy="3111591"/>
          </a:xfrm>
        </p:grpSpPr>
        <p:graphicFrame>
          <p:nvGraphicFramePr>
            <p:cNvPr id="146" name="Object 145">
              <a:extLst>
                <a:ext uri="{FF2B5EF4-FFF2-40B4-BE49-F238E27FC236}">
                  <a16:creationId xmlns:a16="http://schemas.microsoft.com/office/drawing/2014/main" id="{67456C86-EBFC-7646-B84D-3B323A6906DA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174533" y="1925235"/>
            <a:ext cx="1939313" cy="13716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2" imgW="4132800" imgH="2923200" progId="Origin50.Graph">
                    <p:embed/>
                  </p:oleObj>
                </mc:Choice>
                <mc:Fallback>
                  <p:oleObj name="Graph" r:id="rId2" imgW="4132800" imgH="2923200" progId="Origin50.Graph">
                    <p:embed/>
                    <p:pic>
                      <p:nvPicPr>
                        <p:cNvPr id="146" name="Object 145">
                          <a:extLst>
                            <a:ext uri="{FF2B5EF4-FFF2-40B4-BE49-F238E27FC236}">
                              <a16:creationId xmlns:a16="http://schemas.microsoft.com/office/drawing/2014/main" id="{67456C86-EBFC-7646-B84D-3B323A6906DA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174533" y="1925235"/>
                          <a:ext cx="1939313" cy="13716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7" name="Object 146">
              <a:extLst>
                <a:ext uri="{FF2B5EF4-FFF2-40B4-BE49-F238E27FC236}">
                  <a16:creationId xmlns:a16="http://schemas.microsoft.com/office/drawing/2014/main" id="{26CF0F79-8810-6541-B668-51538BDD4990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6273617" y="1950976"/>
            <a:ext cx="1939313" cy="13716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4" imgW="4132800" imgH="2923200" progId="Origin50.Graph">
                    <p:embed/>
                  </p:oleObj>
                </mc:Choice>
                <mc:Fallback>
                  <p:oleObj name="Graph" r:id="rId4" imgW="4132800" imgH="2923200" progId="Origin50.Graph">
                    <p:embed/>
                    <p:pic>
                      <p:nvPicPr>
                        <p:cNvPr id="147" name="Object 146">
                          <a:extLst>
                            <a:ext uri="{FF2B5EF4-FFF2-40B4-BE49-F238E27FC236}">
                              <a16:creationId xmlns:a16="http://schemas.microsoft.com/office/drawing/2014/main" id="{26CF0F79-8810-6541-B668-51538BDD4990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6273617" y="1950976"/>
                          <a:ext cx="1939313" cy="13716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8" name="Object 147">
              <a:extLst>
                <a:ext uri="{FF2B5EF4-FFF2-40B4-BE49-F238E27FC236}">
                  <a16:creationId xmlns:a16="http://schemas.microsoft.com/office/drawing/2014/main" id="{97D0C79D-6B73-004F-972D-E6E9451DA84F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174533" y="869438"/>
            <a:ext cx="1939313" cy="13716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6" imgW="4132800" imgH="2923200" progId="Origin50.Graph">
                    <p:embed/>
                  </p:oleObj>
                </mc:Choice>
                <mc:Fallback>
                  <p:oleObj name="Graph" r:id="rId6" imgW="4132800" imgH="2923200" progId="Origin50.Graph">
                    <p:embed/>
                    <p:pic>
                      <p:nvPicPr>
                        <p:cNvPr id="148" name="Object 147">
                          <a:extLst>
                            <a:ext uri="{FF2B5EF4-FFF2-40B4-BE49-F238E27FC236}">
                              <a16:creationId xmlns:a16="http://schemas.microsoft.com/office/drawing/2014/main" id="{97D0C79D-6B73-004F-972D-E6E9451DA84F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174533" y="869438"/>
                          <a:ext cx="1939313" cy="13716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9" name="Object 148">
              <a:extLst>
                <a:ext uri="{FF2B5EF4-FFF2-40B4-BE49-F238E27FC236}">
                  <a16:creationId xmlns:a16="http://schemas.microsoft.com/office/drawing/2014/main" id="{238023E5-E8D2-3041-9951-7F28E5045442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6273616" y="870094"/>
            <a:ext cx="1939313" cy="13716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Graph" r:id="rId8" imgW="4132800" imgH="2923200" progId="Origin50.Graph">
                    <p:embed/>
                  </p:oleObj>
                </mc:Choice>
                <mc:Fallback>
                  <p:oleObj name="Graph" r:id="rId8" imgW="4132800" imgH="2923200" progId="Origin50.Graph">
                    <p:embed/>
                    <p:pic>
                      <p:nvPicPr>
                        <p:cNvPr id="149" name="Object 148">
                          <a:extLst>
                            <a:ext uri="{FF2B5EF4-FFF2-40B4-BE49-F238E27FC236}">
                              <a16:creationId xmlns:a16="http://schemas.microsoft.com/office/drawing/2014/main" id="{238023E5-E8D2-3041-9951-7F28E5045442}"/>
                            </a:ext>
                          </a:extLst>
                        </p:cNvPr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6273616" y="870094"/>
                          <a:ext cx="1939313" cy="13716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50" name="TextBox 149">
              <a:extLst>
                <a:ext uri="{FF2B5EF4-FFF2-40B4-BE49-F238E27FC236}">
                  <a16:creationId xmlns:a16="http://schemas.microsoft.com/office/drawing/2014/main" id="{FE7B12ED-BDA5-0149-83DC-B0FF7B082F72}"/>
                </a:ext>
              </a:extLst>
            </p:cNvPr>
            <p:cNvSpPr txBox="1"/>
            <p:nvPr/>
          </p:nvSpPr>
          <p:spPr>
            <a:xfrm>
              <a:off x="6466998" y="3031034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31</a:t>
              </a:r>
            </a:p>
          </p:txBody>
        </p:sp>
        <p:sp>
          <p:nvSpPr>
            <p:cNvPr id="151" name="TextBox 150">
              <a:extLst>
                <a:ext uri="{FF2B5EF4-FFF2-40B4-BE49-F238E27FC236}">
                  <a16:creationId xmlns:a16="http://schemas.microsoft.com/office/drawing/2014/main" id="{E2D96A37-2288-F343-8A15-DCD2D88A7818}"/>
                </a:ext>
              </a:extLst>
            </p:cNvPr>
            <p:cNvSpPr txBox="1"/>
            <p:nvPr/>
          </p:nvSpPr>
          <p:spPr>
            <a:xfrm>
              <a:off x="6791099" y="3030075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32</a:t>
              </a:r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3D58BBDA-A184-8445-A0CB-D457D21E40E5}"/>
                </a:ext>
              </a:extLst>
            </p:cNvPr>
            <p:cNvSpPr txBox="1"/>
            <p:nvPr/>
          </p:nvSpPr>
          <p:spPr>
            <a:xfrm>
              <a:off x="7115200" y="3037391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33</a:t>
              </a:r>
            </a:p>
          </p:txBody>
        </p:sp>
        <p:sp>
          <p:nvSpPr>
            <p:cNvPr id="153" name="TextBox 152">
              <a:extLst>
                <a:ext uri="{FF2B5EF4-FFF2-40B4-BE49-F238E27FC236}">
                  <a16:creationId xmlns:a16="http://schemas.microsoft.com/office/drawing/2014/main" id="{47E1E868-D6F6-4043-9279-0D0ED0C701F7}"/>
                </a:ext>
              </a:extLst>
            </p:cNvPr>
            <p:cNvSpPr txBox="1"/>
            <p:nvPr/>
          </p:nvSpPr>
          <p:spPr>
            <a:xfrm>
              <a:off x="7439301" y="3044707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34</a:t>
              </a:r>
            </a:p>
          </p:txBody>
        </p:sp>
        <p:sp>
          <p:nvSpPr>
            <p:cNvPr id="154" name="TextBox 153">
              <a:extLst>
                <a:ext uri="{FF2B5EF4-FFF2-40B4-BE49-F238E27FC236}">
                  <a16:creationId xmlns:a16="http://schemas.microsoft.com/office/drawing/2014/main" id="{0D64C073-E993-F74D-8697-09C322FD5E07}"/>
                </a:ext>
              </a:extLst>
            </p:cNvPr>
            <p:cNvSpPr txBox="1"/>
            <p:nvPr/>
          </p:nvSpPr>
          <p:spPr>
            <a:xfrm>
              <a:off x="7763401" y="3030258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35</a:t>
              </a:r>
            </a:p>
          </p:txBody>
        </p:sp>
        <p:sp>
          <p:nvSpPr>
            <p:cNvPr id="155" name="TextBox 154">
              <a:extLst>
                <a:ext uri="{FF2B5EF4-FFF2-40B4-BE49-F238E27FC236}">
                  <a16:creationId xmlns:a16="http://schemas.microsoft.com/office/drawing/2014/main" id="{817EFEDE-3CEC-F646-B27A-CCB40024C267}"/>
                </a:ext>
              </a:extLst>
            </p:cNvPr>
            <p:cNvSpPr txBox="1"/>
            <p:nvPr/>
          </p:nvSpPr>
          <p:spPr>
            <a:xfrm>
              <a:off x="1671612" y="3003412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</a:p>
          </p:txBody>
        </p:sp>
        <p:sp>
          <p:nvSpPr>
            <p:cNvPr id="270" name="TextBox 269">
              <a:extLst>
                <a:ext uri="{FF2B5EF4-FFF2-40B4-BE49-F238E27FC236}">
                  <a16:creationId xmlns:a16="http://schemas.microsoft.com/office/drawing/2014/main" id="{819A049E-A3FA-7845-8F43-415CEABCE322}"/>
                </a:ext>
              </a:extLst>
            </p:cNvPr>
            <p:cNvSpPr txBox="1"/>
            <p:nvPr/>
          </p:nvSpPr>
          <p:spPr>
            <a:xfrm>
              <a:off x="2001027" y="3003412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12</a:t>
              </a:r>
            </a:p>
          </p:txBody>
        </p:sp>
        <p:sp>
          <p:nvSpPr>
            <p:cNvPr id="271" name="TextBox 270">
              <a:extLst>
                <a:ext uri="{FF2B5EF4-FFF2-40B4-BE49-F238E27FC236}">
                  <a16:creationId xmlns:a16="http://schemas.microsoft.com/office/drawing/2014/main" id="{EE1D8B17-9BB7-974F-9EBD-659FC26E92FF}"/>
                </a:ext>
              </a:extLst>
            </p:cNvPr>
            <p:cNvSpPr txBox="1"/>
            <p:nvPr/>
          </p:nvSpPr>
          <p:spPr>
            <a:xfrm>
              <a:off x="2330442" y="3003412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13</a:t>
              </a:r>
            </a:p>
          </p:txBody>
        </p:sp>
        <p:sp>
          <p:nvSpPr>
            <p:cNvPr id="272" name="TextBox 271">
              <a:extLst>
                <a:ext uri="{FF2B5EF4-FFF2-40B4-BE49-F238E27FC236}">
                  <a16:creationId xmlns:a16="http://schemas.microsoft.com/office/drawing/2014/main" id="{667937B9-3B65-854B-8812-839B7ED3C450}"/>
                </a:ext>
              </a:extLst>
            </p:cNvPr>
            <p:cNvSpPr txBox="1"/>
            <p:nvPr/>
          </p:nvSpPr>
          <p:spPr>
            <a:xfrm>
              <a:off x="2659856" y="3003412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14</a:t>
              </a:r>
            </a:p>
          </p:txBody>
        </p:sp>
        <p:sp>
          <p:nvSpPr>
            <p:cNvPr id="273" name="TextBox 272">
              <a:extLst>
                <a:ext uri="{FF2B5EF4-FFF2-40B4-BE49-F238E27FC236}">
                  <a16:creationId xmlns:a16="http://schemas.microsoft.com/office/drawing/2014/main" id="{8BA4539B-0E25-974C-97FE-71C5CF977788}"/>
                </a:ext>
              </a:extLst>
            </p:cNvPr>
            <p:cNvSpPr txBox="1"/>
            <p:nvPr/>
          </p:nvSpPr>
          <p:spPr>
            <a:xfrm>
              <a:off x="1342197" y="3003412"/>
              <a:ext cx="4619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</a:p>
          </p:txBody>
        </p:sp>
        <p:cxnSp>
          <p:nvCxnSpPr>
            <p:cNvPr id="274" name="Straight Arrow Connector 273">
              <a:extLst>
                <a:ext uri="{FF2B5EF4-FFF2-40B4-BE49-F238E27FC236}">
                  <a16:creationId xmlns:a16="http://schemas.microsoft.com/office/drawing/2014/main" id="{42F400DC-96FF-C441-9D68-31F2E70D2B17}"/>
                </a:ext>
              </a:extLst>
            </p:cNvPr>
            <p:cNvCxnSpPr/>
            <p:nvPr/>
          </p:nvCxnSpPr>
          <p:spPr>
            <a:xfrm>
              <a:off x="2336409" y="1052243"/>
              <a:ext cx="0" cy="27432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Arrow Connector 274">
              <a:extLst>
                <a:ext uri="{FF2B5EF4-FFF2-40B4-BE49-F238E27FC236}">
                  <a16:creationId xmlns:a16="http://schemas.microsoft.com/office/drawing/2014/main" id="{F1D2FA21-D8CA-6D4D-A9D2-1ECBE6038C23}"/>
                </a:ext>
              </a:extLst>
            </p:cNvPr>
            <p:cNvCxnSpPr/>
            <p:nvPr/>
          </p:nvCxnSpPr>
          <p:spPr>
            <a:xfrm>
              <a:off x="7455091" y="1628973"/>
              <a:ext cx="0" cy="27432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6" name="Group 275">
              <a:extLst>
                <a:ext uri="{FF2B5EF4-FFF2-40B4-BE49-F238E27FC236}">
                  <a16:creationId xmlns:a16="http://schemas.microsoft.com/office/drawing/2014/main" id="{9C054B78-0430-054E-9CD0-F1C442A9F9F4}"/>
                </a:ext>
              </a:extLst>
            </p:cNvPr>
            <p:cNvGrpSpPr/>
            <p:nvPr/>
          </p:nvGrpSpPr>
          <p:grpSpPr>
            <a:xfrm>
              <a:off x="2696918" y="210985"/>
              <a:ext cx="4132263" cy="2954219"/>
              <a:chOff x="3858849" y="3277334"/>
              <a:chExt cx="4132263" cy="2954219"/>
            </a:xfrm>
          </p:grpSpPr>
          <p:graphicFrame>
            <p:nvGraphicFramePr>
              <p:cNvPr id="277" name="Object 276">
                <a:extLst>
                  <a:ext uri="{FF2B5EF4-FFF2-40B4-BE49-F238E27FC236}">
                    <a16:creationId xmlns:a16="http://schemas.microsoft.com/office/drawing/2014/main" id="{34CFEF57-3A4F-3144-A35E-2E8FDFA43A3E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3858849" y="3277334"/>
              <a:ext cx="4132263" cy="292258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10" imgW="4132800" imgH="2923200" progId="Origin50.Graph">
                      <p:embed/>
                    </p:oleObj>
                  </mc:Choice>
                  <mc:Fallback>
                    <p:oleObj name="Graph" r:id="rId10" imgW="4132800" imgH="2923200" progId="Origin50.Graph">
                      <p:embed/>
                      <p:pic>
                        <p:nvPicPr>
                          <p:cNvPr id="277" name="Object 276">
                            <a:extLst>
                              <a:ext uri="{FF2B5EF4-FFF2-40B4-BE49-F238E27FC236}">
                                <a16:creationId xmlns:a16="http://schemas.microsoft.com/office/drawing/2014/main" id="{34CFEF57-3A4F-3144-A35E-2E8FDFA43A3E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1"/>
                          <a:stretch>
                            <a:fillRect/>
                          </a:stretch>
                        </p:blipFill>
                        <p:spPr>
                          <a:xfrm>
                            <a:off x="3858849" y="3277334"/>
                            <a:ext cx="4132263" cy="292258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78" name="TextBox 277">
                <a:extLst>
                  <a:ext uri="{FF2B5EF4-FFF2-40B4-BE49-F238E27FC236}">
                    <a16:creationId xmlns:a16="http://schemas.microsoft.com/office/drawing/2014/main" id="{17EF6AD1-2E59-FF45-8DAD-B4CAC8FA8595}"/>
                  </a:ext>
                </a:extLst>
              </p:cNvPr>
              <p:cNvSpPr txBox="1"/>
              <p:nvPr/>
            </p:nvSpPr>
            <p:spPr>
              <a:xfrm>
                <a:off x="4340625" y="5752065"/>
                <a:ext cx="46190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</a:t>
                </a:r>
              </a:p>
            </p:txBody>
          </p:sp>
          <p:sp>
            <p:nvSpPr>
              <p:cNvPr id="279" name="TextBox 278">
                <a:extLst>
                  <a:ext uri="{FF2B5EF4-FFF2-40B4-BE49-F238E27FC236}">
                    <a16:creationId xmlns:a16="http://schemas.microsoft.com/office/drawing/2014/main" id="{5F526591-E5CC-9C49-B76D-36D9922C8302}"/>
                  </a:ext>
                </a:extLst>
              </p:cNvPr>
              <p:cNvSpPr txBox="1"/>
              <p:nvPr/>
            </p:nvSpPr>
            <p:spPr>
              <a:xfrm>
                <a:off x="5262756" y="5752065"/>
                <a:ext cx="46190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12</a:t>
                </a:r>
              </a:p>
            </p:txBody>
          </p:sp>
          <p:sp>
            <p:nvSpPr>
              <p:cNvPr id="280" name="TextBox 279">
                <a:extLst>
                  <a:ext uri="{FF2B5EF4-FFF2-40B4-BE49-F238E27FC236}">
                    <a16:creationId xmlns:a16="http://schemas.microsoft.com/office/drawing/2014/main" id="{99DA4B65-E45E-A346-8043-29ED00EB59B7}"/>
                  </a:ext>
                </a:extLst>
              </p:cNvPr>
              <p:cNvSpPr txBox="1"/>
              <p:nvPr/>
            </p:nvSpPr>
            <p:spPr>
              <a:xfrm>
                <a:off x="6244681" y="5746142"/>
                <a:ext cx="46190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24</a:t>
                </a:r>
              </a:p>
            </p:txBody>
          </p:sp>
          <p:sp>
            <p:nvSpPr>
              <p:cNvPr id="281" name="TextBox 280">
                <a:extLst>
                  <a:ext uri="{FF2B5EF4-FFF2-40B4-BE49-F238E27FC236}">
                    <a16:creationId xmlns:a16="http://schemas.microsoft.com/office/drawing/2014/main" id="{DFC663B2-D2D1-B340-A3C1-08F59C0C7047}"/>
                  </a:ext>
                </a:extLst>
              </p:cNvPr>
              <p:cNvSpPr txBox="1"/>
              <p:nvPr/>
            </p:nvSpPr>
            <p:spPr>
              <a:xfrm>
                <a:off x="7221926" y="5753458"/>
                <a:ext cx="46190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36</a:t>
                </a:r>
              </a:p>
            </p:txBody>
          </p:sp>
          <p:sp>
            <p:nvSpPr>
              <p:cNvPr id="282" name="TextBox 281">
                <a:extLst>
                  <a:ext uri="{FF2B5EF4-FFF2-40B4-BE49-F238E27FC236}">
                    <a16:creationId xmlns:a16="http://schemas.microsoft.com/office/drawing/2014/main" id="{A3DA59EC-EAB6-5B40-95F8-8502F95713B5}"/>
                  </a:ext>
                </a:extLst>
              </p:cNvPr>
              <p:cNvSpPr txBox="1"/>
              <p:nvPr/>
            </p:nvSpPr>
            <p:spPr>
              <a:xfrm>
                <a:off x="5584579" y="5923776"/>
                <a:ext cx="91674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Time (s)</a:t>
                </a:r>
              </a:p>
            </p:txBody>
          </p:sp>
          <p:sp>
            <p:nvSpPr>
              <p:cNvPr id="283" name="TextBox 282">
                <a:extLst>
                  <a:ext uri="{FF2B5EF4-FFF2-40B4-BE49-F238E27FC236}">
                    <a16:creationId xmlns:a16="http://schemas.microsoft.com/office/drawing/2014/main" id="{B753EB8E-9D61-2D4B-8855-BFFFB00EB1E6}"/>
                  </a:ext>
                </a:extLst>
              </p:cNvPr>
              <p:cNvSpPr txBox="1"/>
              <p:nvPr/>
            </p:nvSpPr>
            <p:spPr>
              <a:xfrm>
                <a:off x="4402777" y="3563904"/>
                <a:ext cx="1119504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>
                    <a:solidFill>
                      <a:srgbClr val="FF00FF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Commercial</a:t>
                </a:r>
              </a:p>
            </p:txBody>
          </p:sp>
          <p:sp>
            <p:nvSpPr>
              <p:cNvPr id="284" name="TextBox 283">
                <a:extLst>
                  <a:ext uri="{FF2B5EF4-FFF2-40B4-BE49-F238E27FC236}">
                    <a16:creationId xmlns:a16="http://schemas.microsoft.com/office/drawing/2014/main" id="{64D48D27-8475-5749-A49F-5D7FC84820CD}"/>
                  </a:ext>
                </a:extLst>
              </p:cNvPr>
              <p:cNvSpPr txBox="1"/>
              <p:nvPr/>
            </p:nvSpPr>
            <p:spPr>
              <a:xfrm>
                <a:off x="5130211" y="3333290"/>
                <a:ext cx="737772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Stretch</a:t>
                </a:r>
                <a:endParaRPr lang="en-US" sz="14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5" name="TextBox 284">
                <a:extLst>
                  <a:ext uri="{FF2B5EF4-FFF2-40B4-BE49-F238E27FC236}">
                    <a16:creationId xmlns:a16="http://schemas.microsoft.com/office/drawing/2014/main" id="{E3A6AD34-F8A3-DE44-A56A-BEF543A05485}"/>
                  </a:ext>
                </a:extLst>
              </p:cNvPr>
              <p:cNvSpPr txBox="1"/>
              <p:nvPr/>
            </p:nvSpPr>
            <p:spPr>
              <a:xfrm flipH="1">
                <a:off x="6576828" y="3315444"/>
                <a:ext cx="94476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Compress</a:t>
                </a:r>
                <a:endParaRPr lang="en-US" sz="14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6" name="TextBox 285">
                <a:extLst>
                  <a:ext uri="{FF2B5EF4-FFF2-40B4-BE49-F238E27FC236}">
                    <a16:creationId xmlns:a16="http://schemas.microsoft.com/office/drawing/2014/main" id="{27CB2D5D-B651-634A-983E-0471F8B652AA}"/>
                  </a:ext>
                </a:extLst>
              </p:cNvPr>
              <p:cNvSpPr txBox="1"/>
              <p:nvPr/>
            </p:nvSpPr>
            <p:spPr>
              <a:xfrm rot="16200000">
                <a:off x="3431982" y="4911896"/>
                <a:ext cx="170457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Magnitude (</a:t>
                </a:r>
                <a:r>
                  <a:rPr lang="en-US" altLang="zh-CN" sz="140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a.u</a:t>
                </a:r>
                <a:r>
                  <a:rPr lang="en-US" altLang="zh-CN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.)</a:t>
                </a:r>
                <a:endParaRPr lang="en-US" sz="14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7" name="Rectangle 286">
                <a:extLst>
                  <a:ext uri="{FF2B5EF4-FFF2-40B4-BE49-F238E27FC236}">
                    <a16:creationId xmlns:a16="http://schemas.microsoft.com/office/drawing/2014/main" id="{BD2DACE8-8CDF-654C-A132-F6EBAC5D842E}"/>
                  </a:ext>
                </a:extLst>
              </p:cNvPr>
              <p:cNvSpPr/>
              <p:nvPr/>
            </p:nvSpPr>
            <p:spPr>
              <a:xfrm>
                <a:off x="4485954" y="4450666"/>
                <a:ext cx="2916936" cy="88986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8" name="Rectangle 287">
                <a:extLst>
                  <a:ext uri="{FF2B5EF4-FFF2-40B4-BE49-F238E27FC236}">
                    <a16:creationId xmlns:a16="http://schemas.microsoft.com/office/drawing/2014/main" id="{E6FDF3DA-3EAA-EC42-87F7-CC87B66190A4}"/>
                  </a:ext>
                </a:extLst>
              </p:cNvPr>
              <p:cNvSpPr/>
              <p:nvPr/>
            </p:nvSpPr>
            <p:spPr>
              <a:xfrm>
                <a:off x="5406654" y="3608598"/>
                <a:ext cx="185540" cy="2175164"/>
              </a:xfrm>
              <a:prstGeom prst="rect">
                <a:avLst/>
              </a:prstGeom>
              <a:solidFill>
                <a:srgbClr val="FF0000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9" name="Rectangle 288">
                <a:extLst>
                  <a:ext uri="{FF2B5EF4-FFF2-40B4-BE49-F238E27FC236}">
                    <a16:creationId xmlns:a16="http://schemas.microsoft.com/office/drawing/2014/main" id="{7F6342C5-0252-4341-B413-971E1D33B7BF}"/>
                  </a:ext>
                </a:extLst>
              </p:cNvPr>
              <p:cNvSpPr/>
              <p:nvPr/>
            </p:nvSpPr>
            <p:spPr>
              <a:xfrm>
                <a:off x="7139310" y="3604244"/>
                <a:ext cx="138212" cy="2175164"/>
              </a:xfrm>
              <a:prstGeom prst="rect">
                <a:avLst/>
              </a:prstGeom>
              <a:solidFill>
                <a:srgbClr val="0000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290" name="Picture 289">
                <a:extLst>
                  <a:ext uri="{FF2B5EF4-FFF2-40B4-BE49-F238E27FC236}">
                    <a16:creationId xmlns:a16="http://schemas.microsoft.com/office/drawing/2014/main" id="{D23224D9-8466-6C4E-9D33-27477474327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433666" y="4263069"/>
                <a:ext cx="3016251" cy="990600"/>
              </a:xfrm>
              <a:prstGeom prst="rect">
                <a:avLst/>
              </a:prstGeom>
            </p:spPr>
          </p:pic>
          <p:sp>
            <p:nvSpPr>
              <p:cNvPr id="291" name="TextBox 290">
                <a:extLst>
                  <a:ext uri="{FF2B5EF4-FFF2-40B4-BE49-F238E27FC236}">
                    <a16:creationId xmlns:a16="http://schemas.microsoft.com/office/drawing/2014/main" id="{27231B00-A8AE-1A4F-AE99-2B9555E273F8}"/>
                  </a:ext>
                </a:extLst>
              </p:cNvPr>
              <p:cNvSpPr txBox="1"/>
              <p:nvPr/>
            </p:nvSpPr>
            <p:spPr>
              <a:xfrm>
                <a:off x="4408397" y="5019668"/>
                <a:ext cx="99342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4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Our sensor</a:t>
                </a:r>
                <a:endParaRPr lang="en-US" sz="14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92" name="Rectangle 291">
                <a:extLst>
                  <a:ext uri="{FF2B5EF4-FFF2-40B4-BE49-F238E27FC236}">
                    <a16:creationId xmlns:a16="http://schemas.microsoft.com/office/drawing/2014/main" id="{77C9E345-615E-804D-9156-B037907F79E4}"/>
                  </a:ext>
                </a:extLst>
              </p:cNvPr>
              <p:cNvSpPr/>
              <p:nvPr/>
            </p:nvSpPr>
            <p:spPr>
              <a:xfrm>
                <a:off x="4433666" y="3317791"/>
                <a:ext cx="3016251" cy="9512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C7B41D09-301D-174A-8BE7-FF677F2B0B5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3589" y="4118592"/>
                <a:ext cx="1370407" cy="351761"/>
              </a:xfrm>
              <a:prstGeom prst="line">
                <a:avLst/>
              </a:prstGeom>
              <a:ln w="12700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1CB56F1E-D68B-7B44-BC25-BD6C205C320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003588" y="5048286"/>
                <a:ext cx="1404904" cy="34570"/>
              </a:xfrm>
              <a:prstGeom prst="line">
                <a:avLst/>
              </a:prstGeom>
              <a:ln w="12700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5" name="Straight Connector 294">
              <a:extLst>
                <a:ext uri="{FF2B5EF4-FFF2-40B4-BE49-F238E27FC236}">
                  <a16:creationId xmlns:a16="http://schemas.microsoft.com/office/drawing/2014/main" id="{7C6F3D50-C4EF-0641-B522-33A433835526}"/>
                </a:ext>
              </a:extLst>
            </p:cNvPr>
            <p:cNvCxnSpPr>
              <a:cxnSpLocks/>
            </p:cNvCxnSpPr>
            <p:nvPr/>
          </p:nvCxnSpPr>
          <p:spPr>
            <a:xfrm>
              <a:off x="2841657" y="2100003"/>
              <a:ext cx="1370408" cy="167958"/>
            </a:xfrm>
            <a:prstGeom prst="line">
              <a:avLst/>
            </a:prstGeom>
            <a:ln w="127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Connector 295">
              <a:extLst>
                <a:ext uri="{FF2B5EF4-FFF2-40B4-BE49-F238E27FC236}">
                  <a16:creationId xmlns:a16="http://schemas.microsoft.com/office/drawing/2014/main" id="{6667EA5B-843D-0446-9D55-C27A59F265D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35810" y="2700715"/>
              <a:ext cx="1437609" cy="381581"/>
            </a:xfrm>
            <a:prstGeom prst="line">
              <a:avLst/>
            </a:prstGeom>
            <a:ln w="127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Connector 296">
              <a:extLst>
                <a:ext uri="{FF2B5EF4-FFF2-40B4-BE49-F238E27FC236}">
                  <a16:creationId xmlns:a16="http://schemas.microsoft.com/office/drawing/2014/main" id="{B3F3AF95-299A-CF47-95AD-824BD83E1A2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05895" y="1049881"/>
              <a:ext cx="522330" cy="364152"/>
            </a:xfrm>
            <a:prstGeom prst="line">
              <a:avLst/>
            </a:prstGeom>
            <a:ln w="127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>
              <a:extLst>
                <a:ext uri="{FF2B5EF4-FFF2-40B4-BE49-F238E27FC236}">
                  <a16:creationId xmlns:a16="http://schemas.microsoft.com/office/drawing/2014/main" id="{7936AE9A-10A6-614F-95C5-F2386D29942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15591" y="2016346"/>
              <a:ext cx="511535" cy="1"/>
            </a:xfrm>
            <a:prstGeom prst="line">
              <a:avLst/>
            </a:prstGeom>
            <a:ln w="127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>
              <a:extLst>
                <a:ext uri="{FF2B5EF4-FFF2-40B4-BE49-F238E27FC236}">
                  <a16:creationId xmlns:a16="http://schemas.microsoft.com/office/drawing/2014/main" id="{E980D6C4-D73A-B34A-969F-895DE84CE646}"/>
                </a:ext>
              </a:extLst>
            </p:cNvPr>
            <p:cNvCxnSpPr>
              <a:cxnSpLocks/>
            </p:cNvCxnSpPr>
            <p:nvPr/>
          </p:nvCxnSpPr>
          <p:spPr>
            <a:xfrm>
              <a:off x="6050559" y="2714637"/>
              <a:ext cx="576567" cy="384361"/>
            </a:xfrm>
            <a:prstGeom prst="line">
              <a:avLst/>
            </a:prstGeom>
            <a:ln w="127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0" name="Straight Connector 299">
              <a:extLst>
                <a:ext uri="{FF2B5EF4-FFF2-40B4-BE49-F238E27FC236}">
                  <a16:creationId xmlns:a16="http://schemas.microsoft.com/office/drawing/2014/main" id="{A5234367-E972-5240-8CF6-667CE166484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63207" y="2120458"/>
              <a:ext cx="563919" cy="160485"/>
            </a:xfrm>
            <a:prstGeom prst="line">
              <a:avLst/>
            </a:prstGeom>
            <a:ln w="127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C5483829-4D8A-7448-ABA1-26FB5FB7B8B6}"/>
              </a:ext>
            </a:extLst>
          </p:cNvPr>
          <p:cNvSpPr txBox="1">
            <a:spLocks/>
          </p:cNvSpPr>
          <p:nvPr/>
        </p:nvSpPr>
        <p:spPr>
          <a:xfrm>
            <a:off x="-72008" y="162286"/>
            <a:ext cx="9396536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1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>
                <a:latin typeface="Arial Black" panose="020B0A04020102020204" pitchFamily="34" charset="0"/>
              </a:rPr>
              <a:t>Motion artifact-free sensing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4DC39D8-6106-DC4E-A08E-C405B8A8B7C2}"/>
              </a:ext>
            </a:extLst>
          </p:cNvPr>
          <p:cNvGrpSpPr/>
          <p:nvPr/>
        </p:nvGrpSpPr>
        <p:grpSpPr>
          <a:xfrm>
            <a:off x="1000689" y="3401039"/>
            <a:ext cx="3263030" cy="2570373"/>
            <a:chOff x="5216872" y="3361899"/>
            <a:chExt cx="3263030" cy="2570373"/>
          </a:xfrm>
        </p:grpSpPr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F5048470-F109-5B4B-B280-1526ABE2CA99}"/>
                </a:ext>
              </a:extLst>
            </p:cNvPr>
            <p:cNvGrpSpPr/>
            <p:nvPr/>
          </p:nvGrpSpPr>
          <p:grpSpPr>
            <a:xfrm rot="5400000">
              <a:off x="6094416" y="2770680"/>
              <a:ext cx="1344657" cy="3093345"/>
              <a:chOff x="174219" y="57314"/>
              <a:chExt cx="1089599" cy="2579308"/>
            </a:xfrm>
          </p:grpSpPr>
          <p:pic>
            <p:nvPicPr>
              <p:cNvPr id="130" name="Picture 129">
                <a:extLst>
                  <a:ext uri="{FF2B5EF4-FFF2-40B4-BE49-F238E27FC236}">
                    <a16:creationId xmlns:a16="http://schemas.microsoft.com/office/drawing/2014/main" id="{7D34A10B-F3E4-1B4D-834D-F4F1F5DAF74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983" t="36492" r="3633" b="12598"/>
              <a:stretch/>
            </p:blipFill>
            <p:spPr>
              <a:xfrm rot="16200000">
                <a:off x="-570635" y="802168"/>
                <a:ext cx="2579308" cy="1089599"/>
              </a:xfrm>
              <a:prstGeom prst="rect">
                <a:avLst/>
              </a:prstGeom>
            </p:spPr>
          </p:pic>
          <p:sp>
            <p:nvSpPr>
              <p:cNvPr id="131" name="Rectangle 130">
                <a:extLst>
                  <a:ext uri="{FF2B5EF4-FFF2-40B4-BE49-F238E27FC236}">
                    <a16:creationId xmlns:a16="http://schemas.microsoft.com/office/drawing/2014/main" id="{81B397F8-69A1-F84C-962F-5740645FBFBB}"/>
                  </a:ext>
                </a:extLst>
              </p:cNvPr>
              <p:cNvSpPr/>
              <p:nvPr/>
            </p:nvSpPr>
            <p:spPr>
              <a:xfrm>
                <a:off x="557887" y="105416"/>
                <a:ext cx="618797" cy="527029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id="{FBBDB2C8-FAB9-7844-BAAF-4B8E28049526}"/>
                  </a:ext>
                </a:extLst>
              </p:cNvPr>
              <p:cNvSpPr/>
              <p:nvPr/>
            </p:nvSpPr>
            <p:spPr>
              <a:xfrm>
                <a:off x="955967" y="731540"/>
                <a:ext cx="244365" cy="265638"/>
              </a:xfrm>
              <a:prstGeom prst="rect">
                <a:avLst/>
              </a:prstGeom>
              <a:noFill/>
              <a:ln>
                <a:solidFill>
                  <a:srgbClr val="0000FF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3" name="Rectangle 132">
                <a:extLst>
                  <a:ext uri="{FF2B5EF4-FFF2-40B4-BE49-F238E27FC236}">
                    <a16:creationId xmlns:a16="http://schemas.microsoft.com/office/drawing/2014/main" id="{904F182F-5DF3-E44D-B33A-76CDFBB574A5}"/>
                  </a:ext>
                </a:extLst>
              </p:cNvPr>
              <p:cNvSpPr/>
              <p:nvPr/>
            </p:nvSpPr>
            <p:spPr>
              <a:xfrm>
                <a:off x="692320" y="802213"/>
                <a:ext cx="244365" cy="265638"/>
              </a:xfrm>
              <a:prstGeom prst="rect">
                <a:avLst/>
              </a:prstGeom>
              <a:noFill/>
              <a:ln>
                <a:solidFill>
                  <a:srgbClr val="FF00FF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4" name="Rectangle 133">
                <a:extLst>
                  <a:ext uri="{FF2B5EF4-FFF2-40B4-BE49-F238E27FC236}">
                    <a16:creationId xmlns:a16="http://schemas.microsoft.com/office/drawing/2014/main" id="{B8168AA0-50EA-E04B-AD07-221F689A169F}"/>
                  </a:ext>
                </a:extLst>
              </p:cNvPr>
              <p:cNvSpPr/>
              <p:nvPr/>
            </p:nvSpPr>
            <p:spPr>
              <a:xfrm>
                <a:off x="695634" y="1707128"/>
                <a:ext cx="244365" cy="265638"/>
              </a:xfrm>
              <a:prstGeom prst="rect">
                <a:avLst/>
              </a:prstGeom>
              <a:noFill/>
              <a:ln>
                <a:solidFill>
                  <a:srgbClr val="FFC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5" name="Rectangle 134">
                <a:extLst>
                  <a:ext uri="{FF2B5EF4-FFF2-40B4-BE49-F238E27FC236}">
                    <a16:creationId xmlns:a16="http://schemas.microsoft.com/office/drawing/2014/main" id="{E50B579C-3AD7-9F48-85AA-861A94C04F4A}"/>
                  </a:ext>
                </a:extLst>
              </p:cNvPr>
              <p:cNvSpPr/>
              <p:nvPr/>
            </p:nvSpPr>
            <p:spPr>
              <a:xfrm>
                <a:off x="565768" y="1107844"/>
                <a:ext cx="618797" cy="527029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6" name="Rectangle 135">
                <a:extLst>
                  <a:ext uri="{FF2B5EF4-FFF2-40B4-BE49-F238E27FC236}">
                    <a16:creationId xmlns:a16="http://schemas.microsoft.com/office/drawing/2014/main" id="{D7745043-68E4-6644-B274-42D1C92705E3}"/>
                  </a:ext>
                </a:extLst>
              </p:cNvPr>
              <p:cNvSpPr/>
              <p:nvPr/>
            </p:nvSpPr>
            <p:spPr>
              <a:xfrm>
                <a:off x="565768" y="2080704"/>
                <a:ext cx="618797" cy="527029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7" name="Rectangle 136">
                <a:extLst>
                  <a:ext uri="{FF2B5EF4-FFF2-40B4-BE49-F238E27FC236}">
                    <a16:creationId xmlns:a16="http://schemas.microsoft.com/office/drawing/2014/main" id="{6CC71E00-50B2-0848-8605-BF2C4FE3FF66}"/>
                  </a:ext>
                </a:extLst>
              </p:cNvPr>
              <p:cNvSpPr/>
              <p:nvPr/>
            </p:nvSpPr>
            <p:spPr>
              <a:xfrm>
                <a:off x="957892" y="1703897"/>
                <a:ext cx="244365" cy="265638"/>
              </a:xfrm>
              <a:prstGeom prst="rect">
                <a:avLst/>
              </a:prstGeom>
              <a:noFill/>
              <a:ln>
                <a:solidFill>
                  <a:srgbClr val="0000FF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pic>
          <p:nvPicPr>
            <p:cNvPr id="138" name="Picture 137">
              <a:extLst>
                <a:ext uri="{FF2B5EF4-FFF2-40B4-BE49-F238E27FC236}">
                  <a16:creationId xmlns:a16="http://schemas.microsoft.com/office/drawing/2014/main" id="{406A849E-8BCE-7642-B674-083F6C41EE6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45357" y="5202260"/>
              <a:ext cx="949819" cy="712365"/>
            </a:xfrm>
            <a:prstGeom prst="rect">
              <a:avLst/>
            </a:prstGeom>
          </p:spPr>
        </p:pic>
        <p:pic>
          <p:nvPicPr>
            <p:cNvPr id="139" name="Picture 138">
              <a:extLst>
                <a:ext uri="{FF2B5EF4-FFF2-40B4-BE49-F238E27FC236}">
                  <a16:creationId xmlns:a16="http://schemas.microsoft.com/office/drawing/2014/main" id="{CF019568-59AB-4949-A894-ACA04E819FD1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55665" y="5201560"/>
              <a:ext cx="965782" cy="724336"/>
            </a:xfrm>
            <a:prstGeom prst="rect">
              <a:avLst/>
            </a:prstGeom>
          </p:spPr>
        </p:pic>
        <p:pic>
          <p:nvPicPr>
            <p:cNvPr id="140" name="Picture 139">
              <a:extLst>
                <a:ext uri="{FF2B5EF4-FFF2-40B4-BE49-F238E27FC236}">
                  <a16:creationId xmlns:a16="http://schemas.microsoft.com/office/drawing/2014/main" id="{29BD4166-50B1-6949-959D-20B200AC35FB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81936" y="5190176"/>
              <a:ext cx="989462" cy="742096"/>
            </a:xfrm>
            <a:prstGeom prst="rect">
              <a:avLst/>
            </a:prstGeom>
          </p:spPr>
        </p:pic>
        <p:sp>
          <p:nvSpPr>
            <p:cNvPr id="141" name="TextBox 140">
              <a:extLst>
                <a:ext uri="{FF2B5EF4-FFF2-40B4-BE49-F238E27FC236}">
                  <a16:creationId xmlns:a16="http://schemas.microsoft.com/office/drawing/2014/main" id="{2E382323-5BBA-B443-9E38-9C8871A85D4C}"/>
                </a:ext>
              </a:extLst>
            </p:cNvPr>
            <p:cNvSpPr txBox="1"/>
            <p:nvPr/>
          </p:nvSpPr>
          <p:spPr>
            <a:xfrm>
              <a:off x="5216872" y="4933574"/>
              <a:ext cx="106423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ECG/EMG</a:t>
              </a:r>
              <a:endParaRPr lang="en-US" sz="1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2" name="TextBox 141">
              <a:extLst>
                <a:ext uri="{FF2B5EF4-FFF2-40B4-BE49-F238E27FC236}">
                  <a16:creationId xmlns:a16="http://schemas.microsoft.com/office/drawing/2014/main" id="{5D72BC90-72FC-014D-970F-5C1F10D52D01}"/>
                </a:ext>
              </a:extLst>
            </p:cNvPr>
            <p:cNvSpPr txBox="1"/>
            <p:nvPr/>
          </p:nvSpPr>
          <p:spPr>
            <a:xfrm>
              <a:off x="6829181" y="3361899"/>
              <a:ext cx="112203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>
                  <a:solidFill>
                    <a:srgbClr val="FF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pH/glucose</a:t>
              </a:r>
            </a:p>
          </p:txBody>
        </p:sp>
        <p:sp>
          <p:nvSpPr>
            <p:cNvPr id="143" name="TextBox 142">
              <a:extLst>
                <a:ext uri="{FF2B5EF4-FFF2-40B4-BE49-F238E27FC236}">
                  <a16:creationId xmlns:a16="http://schemas.microsoft.com/office/drawing/2014/main" id="{87D8874C-99BB-6646-BC9D-D1CA703FE59A}"/>
                </a:ext>
              </a:extLst>
            </p:cNvPr>
            <p:cNvSpPr txBox="1"/>
            <p:nvPr/>
          </p:nvSpPr>
          <p:spPr>
            <a:xfrm>
              <a:off x="6546625" y="4940999"/>
              <a:ext cx="193327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400" b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Electrical Stimulation</a:t>
              </a:r>
              <a:endParaRPr lang="en-US" sz="1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4" name="TextBox 143">
              <a:extLst>
                <a:ext uri="{FF2B5EF4-FFF2-40B4-BE49-F238E27FC236}">
                  <a16:creationId xmlns:a16="http://schemas.microsoft.com/office/drawing/2014/main" id="{ED97F084-2829-A246-96FB-C4C20D48B197}"/>
                </a:ext>
              </a:extLst>
            </p:cNvPr>
            <p:cNvSpPr txBox="1"/>
            <p:nvPr/>
          </p:nvSpPr>
          <p:spPr>
            <a:xfrm>
              <a:off x="5307547" y="3370508"/>
              <a:ext cx="134864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>
                  <a:solidFill>
                    <a:srgbClr val="FFC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Drug delivery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150E4F1-924E-5240-9170-63DEA542B52E}"/>
              </a:ext>
            </a:extLst>
          </p:cNvPr>
          <p:cNvGrpSpPr/>
          <p:nvPr/>
        </p:nvGrpSpPr>
        <p:grpSpPr>
          <a:xfrm>
            <a:off x="4862774" y="3340228"/>
            <a:ext cx="4132263" cy="2922587"/>
            <a:chOff x="587775" y="3362832"/>
            <a:chExt cx="4132263" cy="2922587"/>
          </a:xfrm>
        </p:grpSpPr>
        <p:grpSp>
          <p:nvGrpSpPr>
            <p:cNvPr id="301" name="Group 300">
              <a:extLst>
                <a:ext uri="{FF2B5EF4-FFF2-40B4-BE49-F238E27FC236}">
                  <a16:creationId xmlns:a16="http://schemas.microsoft.com/office/drawing/2014/main" id="{064C99BD-E879-7D40-8E19-FD7D972A3401}"/>
                </a:ext>
              </a:extLst>
            </p:cNvPr>
            <p:cNvGrpSpPr/>
            <p:nvPr/>
          </p:nvGrpSpPr>
          <p:grpSpPr>
            <a:xfrm>
              <a:off x="587775" y="3362832"/>
              <a:ext cx="4132263" cy="2922587"/>
              <a:chOff x="3023866" y="5818301"/>
              <a:chExt cx="4132263" cy="2922587"/>
            </a:xfrm>
          </p:grpSpPr>
          <p:graphicFrame>
            <p:nvGraphicFramePr>
              <p:cNvPr id="302" name="Object 301">
                <a:extLst>
                  <a:ext uri="{FF2B5EF4-FFF2-40B4-BE49-F238E27FC236}">
                    <a16:creationId xmlns:a16="http://schemas.microsoft.com/office/drawing/2014/main" id="{0EC1BDC6-D260-8C4A-89FF-2CE021BB014E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3023866" y="5818301"/>
              <a:ext cx="4132263" cy="292258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Graph" r:id="rId18" imgW="4132800" imgH="2923200" progId="Origin50.Graph">
                      <p:embed/>
                    </p:oleObj>
                  </mc:Choice>
                  <mc:Fallback>
                    <p:oleObj name="Graph" r:id="rId18" imgW="4132800" imgH="2923200" progId="Origin50.Graph">
                      <p:embed/>
                      <p:pic>
                        <p:nvPicPr>
                          <p:cNvPr id="302" name="Object 301">
                            <a:extLst>
                              <a:ext uri="{FF2B5EF4-FFF2-40B4-BE49-F238E27FC236}">
                                <a16:creationId xmlns:a16="http://schemas.microsoft.com/office/drawing/2014/main" id="{0EC1BDC6-D260-8C4A-89FF-2CE021BB014E}"/>
                              </a:ext>
                            </a:extLst>
                          </p:cNvPr>
                          <p:cNvPicPr/>
                          <p:nvPr/>
                        </p:nvPicPr>
                        <p:blipFill>
                          <a:blip r:embed="rId19"/>
                          <a:stretch>
                            <a:fillRect/>
                          </a:stretch>
                        </p:blipFill>
                        <p:spPr>
                          <a:xfrm>
                            <a:off x="3023866" y="5818301"/>
                            <a:ext cx="4132263" cy="292258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03" name="TextBox 302">
                <a:extLst>
                  <a:ext uri="{FF2B5EF4-FFF2-40B4-BE49-F238E27FC236}">
                    <a16:creationId xmlns:a16="http://schemas.microsoft.com/office/drawing/2014/main" id="{CCA16798-0B50-C642-8DBF-4C2AFCAE06FF}"/>
                  </a:ext>
                </a:extLst>
              </p:cNvPr>
              <p:cNvSpPr txBox="1"/>
              <p:nvPr/>
            </p:nvSpPr>
            <p:spPr>
              <a:xfrm>
                <a:off x="3623921" y="8198632"/>
                <a:ext cx="338978" cy="353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</a:t>
                </a:r>
              </a:p>
            </p:txBody>
          </p:sp>
          <p:sp>
            <p:nvSpPr>
              <p:cNvPr id="304" name="TextBox 303">
                <a:extLst>
                  <a:ext uri="{FF2B5EF4-FFF2-40B4-BE49-F238E27FC236}">
                    <a16:creationId xmlns:a16="http://schemas.microsoft.com/office/drawing/2014/main" id="{66401AE6-959B-0549-950D-0CFD21CC7237}"/>
                  </a:ext>
                </a:extLst>
              </p:cNvPr>
              <p:cNvSpPr txBox="1"/>
              <p:nvPr/>
            </p:nvSpPr>
            <p:spPr>
              <a:xfrm>
                <a:off x="4474295" y="8198632"/>
                <a:ext cx="477829" cy="353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15</a:t>
                </a:r>
              </a:p>
            </p:txBody>
          </p:sp>
          <p:sp>
            <p:nvSpPr>
              <p:cNvPr id="305" name="TextBox 304">
                <a:extLst>
                  <a:ext uri="{FF2B5EF4-FFF2-40B4-BE49-F238E27FC236}">
                    <a16:creationId xmlns:a16="http://schemas.microsoft.com/office/drawing/2014/main" id="{B787B31C-610D-0D41-ADF8-EE20DA614C72}"/>
                  </a:ext>
                </a:extLst>
              </p:cNvPr>
              <p:cNvSpPr txBox="1"/>
              <p:nvPr/>
            </p:nvSpPr>
            <p:spPr>
              <a:xfrm>
                <a:off x="5424769" y="8198632"/>
                <a:ext cx="493216" cy="353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30</a:t>
                </a:r>
              </a:p>
            </p:txBody>
          </p:sp>
          <p:sp>
            <p:nvSpPr>
              <p:cNvPr id="306" name="TextBox 305">
                <a:extLst>
                  <a:ext uri="{FF2B5EF4-FFF2-40B4-BE49-F238E27FC236}">
                    <a16:creationId xmlns:a16="http://schemas.microsoft.com/office/drawing/2014/main" id="{BBA1C3C2-2D86-A847-9363-1ABAF7B14D0B}"/>
                  </a:ext>
                </a:extLst>
              </p:cNvPr>
              <p:cNvSpPr txBox="1"/>
              <p:nvPr/>
            </p:nvSpPr>
            <p:spPr>
              <a:xfrm>
                <a:off x="6355906" y="8198632"/>
                <a:ext cx="546879" cy="353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45</a:t>
                </a:r>
              </a:p>
            </p:txBody>
          </p:sp>
          <p:sp>
            <p:nvSpPr>
              <p:cNvPr id="307" name="TextBox 306">
                <a:extLst>
                  <a:ext uri="{FF2B5EF4-FFF2-40B4-BE49-F238E27FC236}">
                    <a16:creationId xmlns:a16="http://schemas.microsoft.com/office/drawing/2014/main" id="{86E85067-1714-7647-88B9-1C1D653D36FA}"/>
                  </a:ext>
                </a:extLst>
              </p:cNvPr>
              <p:cNvSpPr txBox="1"/>
              <p:nvPr/>
            </p:nvSpPr>
            <p:spPr>
              <a:xfrm>
                <a:off x="4729743" y="8386945"/>
                <a:ext cx="1006314" cy="353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Time (s)</a:t>
                </a:r>
                <a:endParaRPr lang="en-US" sz="17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08" name="TextBox 307">
                <a:extLst>
                  <a:ext uri="{FF2B5EF4-FFF2-40B4-BE49-F238E27FC236}">
                    <a16:creationId xmlns:a16="http://schemas.microsoft.com/office/drawing/2014/main" id="{928095B2-CC1B-4E4A-9D95-F05D0C637D85}"/>
                  </a:ext>
                </a:extLst>
              </p:cNvPr>
              <p:cNvSpPr txBox="1"/>
              <p:nvPr/>
            </p:nvSpPr>
            <p:spPr>
              <a:xfrm rot="16200000">
                <a:off x="2710675" y="6981059"/>
                <a:ext cx="1704577" cy="3539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Magnitude (</a:t>
                </a:r>
                <a:r>
                  <a:rPr lang="en-US" altLang="zh-CN" sz="170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a.u</a:t>
                </a:r>
                <a:r>
                  <a:rPr lang="en-US" altLang="zh-CN" sz="17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.)</a:t>
                </a:r>
                <a:endParaRPr lang="en-US" sz="17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09" name="Rectangle 308">
                <a:extLst>
                  <a:ext uri="{FF2B5EF4-FFF2-40B4-BE49-F238E27FC236}">
                    <a16:creationId xmlns:a16="http://schemas.microsoft.com/office/drawing/2014/main" id="{EC55C2F7-039F-3143-B9D5-C8E37E08C7DA}"/>
                  </a:ext>
                </a:extLst>
              </p:cNvPr>
              <p:cNvSpPr/>
              <p:nvPr/>
            </p:nvSpPr>
            <p:spPr>
              <a:xfrm>
                <a:off x="5328835" y="6172040"/>
                <a:ext cx="1228240" cy="2084832"/>
              </a:xfrm>
              <a:prstGeom prst="rect">
                <a:avLst/>
              </a:prstGeom>
              <a:solidFill>
                <a:srgbClr val="0000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0" name="Rectangle 309">
                <a:extLst>
                  <a:ext uri="{FF2B5EF4-FFF2-40B4-BE49-F238E27FC236}">
                    <a16:creationId xmlns:a16="http://schemas.microsoft.com/office/drawing/2014/main" id="{89B0C071-DEDB-8E47-935C-BE45C3663DFF}"/>
                  </a:ext>
                </a:extLst>
              </p:cNvPr>
              <p:cNvSpPr/>
              <p:nvPr/>
            </p:nvSpPr>
            <p:spPr>
              <a:xfrm>
                <a:off x="4032056" y="6169428"/>
                <a:ext cx="1066682" cy="2084832"/>
              </a:xfrm>
              <a:prstGeom prst="rect">
                <a:avLst/>
              </a:prstGeom>
              <a:solidFill>
                <a:srgbClr val="FF0000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1" name="TextBox 310">
                <a:extLst>
                  <a:ext uri="{FF2B5EF4-FFF2-40B4-BE49-F238E27FC236}">
                    <a16:creationId xmlns:a16="http://schemas.microsoft.com/office/drawing/2014/main" id="{9A48B26E-EB7E-BD4A-9CA7-990DFCEC465C}"/>
                  </a:ext>
                </a:extLst>
              </p:cNvPr>
              <p:cNvSpPr txBox="1"/>
              <p:nvPr/>
            </p:nvSpPr>
            <p:spPr>
              <a:xfrm>
                <a:off x="4288930" y="7876832"/>
                <a:ext cx="59344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Dry</a:t>
                </a:r>
              </a:p>
            </p:txBody>
          </p:sp>
          <p:sp>
            <p:nvSpPr>
              <p:cNvPr id="312" name="TextBox 311">
                <a:extLst>
                  <a:ext uri="{FF2B5EF4-FFF2-40B4-BE49-F238E27FC236}">
                    <a16:creationId xmlns:a16="http://schemas.microsoft.com/office/drawing/2014/main" id="{0EC40E86-92EB-FD41-9AA1-45B88F628F3D}"/>
                  </a:ext>
                </a:extLst>
              </p:cNvPr>
              <p:cNvSpPr txBox="1"/>
              <p:nvPr/>
            </p:nvSpPr>
            <p:spPr>
              <a:xfrm>
                <a:off x="5646234" y="7876832"/>
                <a:ext cx="59344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Wet</a:t>
                </a:r>
              </a:p>
            </p:txBody>
          </p:sp>
        </p:grpSp>
        <p:pic>
          <p:nvPicPr>
            <p:cNvPr id="313" name="Picture 312">
              <a:extLst>
                <a:ext uri="{FF2B5EF4-FFF2-40B4-BE49-F238E27FC236}">
                  <a16:creationId xmlns:a16="http://schemas.microsoft.com/office/drawing/2014/main" id="{7C831BAF-9AAD-2E44-BEF6-86214B1923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42" t="30417" r="17890"/>
            <a:stretch/>
          </p:blipFill>
          <p:spPr>
            <a:xfrm>
              <a:off x="1508544" y="3712129"/>
              <a:ext cx="1118489" cy="777996"/>
            </a:xfrm>
            <a:prstGeom prst="rect">
              <a:avLst/>
            </a:prstGeom>
          </p:spPr>
        </p:pic>
        <p:pic>
          <p:nvPicPr>
            <p:cNvPr id="314" name="Picture 313">
              <a:extLst>
                <a:ext uri="{FF2B5EF4-FFF2-40B4-BE49-F238E27FC236}">
                  <a16:creationId xmlns:a16="http://schemas.microsoft.com/office/drawing/2014/main" id="{49DD1B6D-F497-7E4E-B841-228C116A6AF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141" t="35030"/>
            <a:stretch/>
          </p:blipFill>
          <p:spPr>
            <a:xfrm>
              <a:off x="2954767" y="3712129"/>
              <a:ext cx="1118943" cy="768139"/>
            </a:xfrm>
            <a:prstGeom prst="rect">
              <a:avLst/>
            </a:prstGeom>
          </p:spPr>
        </p:pic>
      </p:grpSp>
      <p:sp>
        <p:nvSpPr>
          <p:cNvPr id="315" name="Rectangle 314">
            <a:extLst>
              <a:ext uri="{FF2B5EF4-FFF2-40B4-BE49-F238E27FC236}">
                <a16:creationId xmlns:a16="http://schemas.microsoft.com/office/drawing/2014/main" id="{173360F3-C442-504E-BE5D-EBBE3B4B06DE}"/>
              </a:ext>
            </a:extLst>
          </p:cNvPr>
          <p:cNvSpPr/>
          <p:nvPr/>
        </p:nvSpPr>
        <p:spPr>
          <a:xfrm>
            <a:off x="2885304" y="6318060"/>
            <a:ext cx="126669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/>
              <a:t>Unpublished</a:t>
            </a:r>
          </a:p>
        </p:txBody>
      </p:sp>
    </p:spTree>
    <p:extLst>
      <p:ext uri="{BB962C8B-B14F-4D97-AF65-F5344CB8AC3E}">
        <p14:creationId xmlns:p14="http://schemas.microsoft.com/office/powerpoint/2010/main" val="206040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5CC99AE-0487-824F-9AE9-605F50D3F1E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altLang="zh-CN" sz="3600">
                <a:latin typeface="Arial Black" panose="020B0A04020102020204" pitchFamily="34" charset="0"/>
              </a:rPr>
              <a:t>Easy removal of sensors</a:t>
            </a:r>
            <a:endParaRPr lang="en-US" sz="3600">
              <a:latin typeface="Arial Black" panose="020B0A0402010202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28EFBB0-1D20-B841-B7EA-C8DD0FD19E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7" t="26603" r="17544" b="31139"/>
          <a:stretch/>
        </p:blipFill>
        <p:spPr>
          <a:xfrm>
            <a:off x="1681315" y="865072"/>
            <a:ext cx="1931671" cy="1935349"/>
          </a:xfrm>
          <a:prstGeom prst="ellipse">
            <a:avLst/>
          </a:prstGeom>
          <a:effectLst>
            <a:outerShdw blurRad="533400" dist="50800" dir="5400000" sx="91000" sy="91000" algn="ctr" rotWithShape="0">
              <a:srgbClr val="000000"/>
            </a:outerShdw>
          </a:effec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4738BC27-9C15-B147-8E43-3F05250F056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2" t="28694" r="16354" b="28178"/>
          <a:stretch/>
        </p:blipFill>
        <p:spPr>
          <a:xfrm>
            <a:off x="3718666" y="882901"/>
            <a:ext cx="1975585" cy="1975256"/>
          </a:xfrm>
          <a:prstGeom prst="ellipse">
            <a:avLst/>
          </a:prstGeom>
          <a:effectLst>
            <a:outerShdw blurRad="533400" dist="50800" dir="5400000" sx="91000" sy="91000" algn="ctr" rotWithShape="0">
              <a:srgbClr val="000000"/>
            </a:outerShdw>
          </a:effec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E694285-7226-2F49-9F7C-3A97DE578B6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57" t="22768" r="7155" b="30871"/>
          <a:stretch/>
        </p:blipFill>
        <p:spPr>
          <a:xfrm>
            <a:off x="5818330" y="865073"/>
            <a:ext cx="2010590" cy="1975318"/>
          </a:xfrm>
          <a:prstGeom prst="ellipse">
            <a:avLst/>
          </a:prstGeom>
          <a:effectLst>
            <a:outerShdw blurRad="533400" dist="50800" dir="5400000" sx="91000" sy="91000" algn="ctr" rotWithShape="0">
              <a:srgbClr val="000000"/>
            </a:outerShdw>
          </a:effec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CDA9379-4A7A-F24E-83FC-DCDA351E1107}"/>
              </a:ext>
            </a:extLst>
          </p:cNvPr>
          <p:cNvGrpSpPr/>
          <p:nvPr/>
        </p:nvGrpSpPr>
        <p:grpSpPr>
          <a:xfrm>
            <a:off x="1591700" y="3364497"/>
            <a:ext cx="6326277" cy="2606291"/>
            <a:chOff x="1591700" y="3364497"/>
            <a:chExt cx="6326277" cy="2606291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A791A393-2CE7-EB43-AD0B-965511CB056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1739"/>
            <a:stretch/>
          </p:blipFill>
          <p:spPr>
            <a:xfrm>
              <a:off x="6378896" y="3450788"/>
              <a:ext cx="1432852" cy="2520000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2FF24488-5DC7-684F-AB14-D5EDAC9BADC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91700" y="3450788"/>
              <a:ext cx="1477241" cy="2520000"/>
            </a:xfrm>
            <a:prstGeom prst="rect">
              <a:avLst/>
            </a:prstGeom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4D2320B0-4E7B-7E4C-9862-C9F14746F1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003"/>
            <a:stretch/>
          </p:blipFill>
          <p:spPr>
            <a:xfrm>
              <a:off x="3185328" y="3450788"/>
              <a:ext cx="1470614" cy="2520000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42874BE2-D4CE-CF41-BBE6-5979304B07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86"/>
            <a:stretch/>
          </p:blipFill>
          <p:spPr>
            <a:xfrm>
              <a:off x="4762171" y="3450788"/>
              <a:ext cx="1510496" cy="2520000"/>
            </a:xfrm>
            <a:prstGeom prst="rect">
              <a:avLst/>
            </a:prstGeom>
          </p:spPr>
        </p:pic>
        <p:sp>
          <p:nvSpPr>
            <p:cNvPr id="47" name="TextBox 66">
              <a:extLst>
                <a:ext uri="{FF2B5EF4-FFF2-40B4-BE49-F238E27FC236}">
                  <a16:creationId xmlns:a16="http://schemas.microsoft.com/office/drawing/2014/main" id="{E58B8E9E-22D6-4C4C-92FC-61A3AFC63FCD}"/>
                </a:ext>
              </a:extLst>
            </p:cNvPr>
            <p:cNvSpPr txBox="1"/>
            <p:nvPr/>
          </p:nvSpPr>
          <p:spPr>
            <a:xfrm>
              <a:off x="2704141" y="3388329"/>
              <a:ext cx="55261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(</a:t>
              </a:r>
              <a:r>
                <a:rPr kumimoji="0" lang="en-US" sz="2400" b="0" i="0" u="none" strike="noStrike" kern="0" cap="none" spc="0" normalizeH="0" baseline="0" noProof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i</a:t>
              </a:r>
              <a:r>
                <a:rPr kumimoji="0" 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)</a:t>
              </a:r>
            </a:p>
          </p:txBody>
        </p:sp>
        <p:sp>
          <p:nvSpPr>
            <p:cNvPr id="48" name="TextBox 66">
              <a:extLst>
                <a:ext uri="{FF2B5EF4-FFF2-40B4-BE49-F238E27FC236}">
                  <a16:creationId xmlns:a16="http://schemas.microsoft.com/office/drawing/2014/main" id="{C34FEB71-BBAE-FE45-A03A-59161CBFB849}"/>
                </a:ext>
              </a:extLst>
            </p:cNvPr>
            <p:cNvSpPr txBox="1"/>
            <p:nvPr/>
          </p:nvSpPr>
          <p:spPr>
            <a:xfrm>
              <a:off x="4214411" y="3364497"/>
              <a:ext cx="55261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(ii)</a:t>
              </a:r>
            </a:p>
          </p:txBody>
        </p:sp>
        <p:sp>
          <p:nvSpPr>
            <p:cNvPr id="49" name="TextBox 66">
              <a:extLst>
                <a:ext uri="{FF2B5EF4-FFF2-40B4-BE49-F238E27FC236}">
                  <a16:creationId xmlns:a16="http://schemas.microsoft.com/office/drawing/2014/main" id="{3315BF51-FCE0-1143-B6A8-E54CFDDAEF13}"/>
                </a:ext>
              </a:extLst>
            </p:cNvPr>
            <p:cNvSpPr txBox="1"/>
            <p:nvPr/>
          </p:nvSpPr>
          <p:spPr>
            <a:xfrm>
              <a:off x="5754069" y="3371881"/>
              <a:ext cx="5994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(iii)</a:t>
              </a:r>
            </a:p>
          </p:txBody>
        </p:sp>
        <p:sp>
          <p:nvSpPr>
            <p:cNvPr id="50" name="TextBox 66">
              <a:extLst>
                <a:ext uri="{FF2B5EF4-FFF2-40B4-BE49-F238E27FC236}">
                  <a16:creationId xmlns:a16="http://schemas.microsoft.com/office/drawing/2014/main" id="{A5351EA3-B651-6341-B62E-E7FA2A553687}"/>
                </a:ext>
              </a:extLst>
            </p:cNvPr>
            <p:cNvSpPr txBox="1"/>
            <p:nvPr/>
          </p:nvSpPr>
          <p:spPr>
            <a:xfrm>
              <a:off x="7285691" y="3371881"/>
              <a:ext cx="6322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(iv)</a:t>
              </a:r>
            </a:p>
          </p:txBody>
        </p:sp>
      </p:grpSp>
      <p:sp>
        <p:nvSpPr>
          <p:cNvPr id="52" name="TextBox 66">
            <a:extLst>
              <a:ext uri="{FF2B5EF4-FFF2-40B4-BE49-F238E27FC236}">
                <a16:creationId xmlns:a16="http://schemas.microsoft.com/office/drawing/2014/main" id="{5718660D-0122-284C-88E2-A21C6615DD48}"/>
              </a:ext>
            </a:extLst>
          </p:cNvPr>
          <p:cNvSpPr txBox="1"/>
          <p:nvPr/>
        </p:nvSpPr>
        <p:spPr>
          <a:xfrm>
            <a:off x="2420797" y="804764"/>
            <a:ext cx="552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</a:rPr>
              <a:t>(</a:t>
            </a:r>
            <a:r>
              <a:rPr kumimoji="0" lang="en-US" sz="24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</a:rPr>
              <a:t>i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</a:rPr>
              <a:t>)</a:t>
            </a:r>
          </a:p>
        </p:txBody>
      </p:sp>
      <p:sp>
        <p:nvSpPr>
          <p:cNvPr id="53" name="TextBox 66">
            <a:extLst>
              <a:ext uri="{FF2B5EF4-FFF2-40B4-BE49-F238E27FC236}">
                <a16:creationId xmlns:a16="http://schemas.microsoft.com/office/drawing/2014/main" id="{25863D09-F5D6-8B43-A94D-FD63507762C0}"/>
              </a:ext>
            </a:extLst>
          </p:cNvPr>
          <p:cNvSpPr txBox="1"/>
          <p:nvPr/>
        </p:nvSpPr>
        <p:spPr>
          <a:xfrm>
            <a:off x="4471851" y="810478"/>
            <a:ext cx="552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</a:rPr>
              <a:t>(ii)</a:t>
            </a:r>
          </a:p>
        </p:txBody>
      </p:sp>
      <p:sp>
        <p:nvSpPr>
          <p:cNvPr id="54" name="TextBox 66">
            <a:extLst>
              <a:ext uri="{FF2B5EF4-FFF2-40B4-BE49-F238E27FC236}">
                <a16:creationId xmlns:a16="http://schemas.microsoft.com/office/drawing/2014/main" id="{E9CFD011-AFE6-B64C-AA40-DCB9E03FAD4C}"/>
              </a:ext>
            </a:extLst>
          </p:cNvPr>
          <p:cNvSpPr txBox="1"/>
          <p:nvPr/>
        </p:nvSpPr>
        <p:spPr>
          <a:xfrm>
            <a:off x="6549584" y="834390"/>
            <a:ext cx="599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</a:rPr>
              <a:t>(iii)</a:t>
            </a:r>
          </a:p>
        </p:txBody>
      </p:sp>
      <p:sp>
        <p:nvSpPr>
          <p:cNvPr id="55" name="文本框 6">
            <a:extLst>
              <a:ext uri="{FF2B5EF4-FFF2-40B4-BE49-F238E27FC236}">
                <a16:creationId xmlns:a16="http://schemas.microsoft.com/office/drawing/2014/main" id="{62545177-6BF8-F24C-86C4-EC183234D31A}"/>
              </a:ext>
            </a:extLst>
          </p:cNvPr>
          <p:cNvSpPr txBox="1"/>
          <p:nvPr/>
        </p:nvSpPr>
        <p:spPr>
          <a:xfrm>
            <a:off x="1999650" y="1142804"/>
            <a:ext cx="1472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</a:rPr>
              <a:t>2 h at 25 °C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56" name="文本框 26">
            <a:extLst>
              <a:ext uri="{FF2B5EF4-FFF2-40B4-BE49-F238E27FC236}">
                <a16:creationId xmlns:a16="http://schemas.microsoft.com/office/drawing/2014/main" id="{FE545CCC-0973-984F-9C75-73498383B160}"/>
              </a:ext>
            </a:extLst>
          </p:cNvPr>
          <p:cNvSpPr txBox="1"/>
          <p:nvPr/>
        </p:nvSpPr>
        <p:spPr>
          <a:xfrm>
            <a:off x="3812097" y="1151119"/>
            <a:ext cx="1927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</a:rPr>
              <a:t>10 mins at 60 °C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57" name="文本框 27">
            <a:extLst>
              <a:ext uri="{FF2B5EF4-FFF2-40B4-BE49-F238E27FC236}">
                <a16:creationId xmlns:a16="http://schemas.microsoft.com/office/drawing/2014/main" id="{C689FD13-A92B-E144-B099-941F7EAA89B3}"/>
              </a:ext>
            </a:extLst>
          </p:cNvPr>
          <p:cNvSpPr txBox="1"/>
          <p:nvPr/>
        </p:nvSpPr>
        <p:spPr>
          <a:xfrm>
            <a:off x="6022731" y="1165079"/>
            <a:ext cx="18613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</a:rPr>
              <a:t>5 mins at 60 °C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58" name="文本框 30">
            <a:extLst>
              <a:ext uri="{FF2B5EF4-FFF2-40B4-BE49-F238E27FC236}">
                <a16:creationId xmlns:a16="http://schemas.microsoft.com/office/drawing/2014/main" id="{4C4D2808-B1F7-EA4A-B0AE-E819C8029584}"/>
              </a:ext>
            </a:extLst>
          </p:cNvPr>
          <p:cNvSpPr txBox="1"/>
          <p:nvPr/>
        </p:nvSpPr>
        <p:spPr>
          <a:xfrm>
            <a:off x="6284881" y="1427032"/>
            <a:ext cx="1128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等线" panose="02010600030101010101" pitchFamily="2" charset="-122"/>
              </a:rPr>
              <a:t>+ Stirring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等线" panose="02010600030101010101" pitchFamily="2" charset="-122"/>
            </a:endParaRPr>
          </a:p>
        </p:txBody>
      </p:sp>
      <p:sp>
        <p:nvSpPr>
          <p:cNvPr id="59" name="직사각형 168">
            <a:extLst>
              <a:ext uri="{FF2B5EF4-FFF2-40B4-BE49-F238E27FC236}">
                <a16:creationId xmlns:a16="http://schemas.microsoft.com/office/drawing/2014/main" id="{C474E1D3-D0F3-E446-8B09-B9ECCE3BC2E6}"/>
              </a:ext>
            </a:extLst>
          </p:cNvPr>
          <p:cNvSpPr/>
          <p:nvPr/>
        </p:nvSpPr>
        <p:spPr>
          <a:xfrm>
            <a:off x="1591700" y="3011485"/>
            <a:ext cx="6237220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Removal of the device from the skin in warm water flow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94E4775-9F85-424F-B567-AC06332E649C}"/>
              </a:ext>
            </a:extLst>
          </p:cNvPr>
          <p:cNvSpPr/>
          <p:nvPr/>
        </p:nvSpPr>
        <p:spPr>
          <a:xfrm>
            <a:off x="1084986" y="6165304"/>
            <a:ext cx="37768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/>
              <a:t>ACS Appl. Mater. Interfaces</a:t>
            </a:r>
            <a:r>
              <a:rPr lang="en-US" sz="1400"/>
              <a:t> 12, 45504 (2020)</a:t>
            </a:r>
          </a:p>
        </p:txBody>
      </p:sp>
    </p:spTree>
    <p:extLst>
      <p:ext uri="{BB962C8B-B14F-4D97-AF65-F5344CB8AC3E}">
        <p14:creationId xmlns:p14="http://schemas.microsoft.com/office/powerpoint/2010/main" val="297837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875712" y="6381328"/>
            <a:ext cx="34644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i="1" err="1"/>
              <a:t>Biosens</a:t>
            </a:r>
            <a:r>
              <a:rPr lang="en-US" sz="1400" i="1"/>
              <a:t>. </a:t>
            </a:r>
            <a:r>
              <a:rPr lang="en-US" sz="1400" i="1" err="1"/>
              <a:t>Bioelectron</a:t>
            </a:r>
            <a:r>
              <a:rPr lang="en-US" sz="1400" i="1"/>
              <a:t>.</a:t>
            </a:r>
            <a:r>
              <a:rPr lang="en-US" sz="1400"/>
              <a:t> 168, 112569 (2020)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5CC99AE-0487-824F-9AE9-605F50D3F1E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altLang="zh-CN" sz="3600">
                <a:latin typeface="Arial Black" panose="020B0A04020102020204" pitchFamily="34" charset="0"/>
              </a:rPr>
              <a:t>Future perspective</a:t>
            </a:r>
            <a:endParaRPr lang="en-US" sz="3600">
              <a:latin typeface="Arial Black" panose="020B0A04020102020204" pitchFamily="34" charset="0"/>
            </a:endParaRPr>
          </a:p>
        </p:txBody>
      </p:sp>
      <p:pic>
        <p:nvPicPr>
          <p:cNvPr id="203778" name="Picture 2">
            <a:extLst>
              <a:ext uri="{FF2B5EF4-FFF2-40B4-BE49-F238E27FC236}">
                <a16:creationId xmlns:a16="http://schemas.microsoft.com/office/drawing/2014/main" id="{5E61A3E6-02F5-2C4D-97DD-023E73CF6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141" y="669623"/>
            <a:ext cx="6655718" cy="551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직사각형 168">
            <a:extLst>
              <a:ext uri="{FF2B5EF4-FFF2-40B4-BE49-F238E27FC236}">
                <a16:creationId xmlns:a16="http://schemas.microsoft.com/office/drawing/2014/main" id="{75F30A95-8D3F-534C-AA76-3D408C630C1C}"/>
              </a:ext>
            </a:extLst>
          </p:cNvPr>
          <p:cNvSpPr/>
          <p:nvPr/>
        </p:nvSpPr>
        <p:spPr>
          <a:xfrm>
            <a:off x="6865492" y="5548454"/>
            <a:ext cx="1656184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Self-powered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직사각형 168">
            <a:extLst>
              <a:ext uri="{FF2B5EF4-FFF2-40B4-BE49-F238E27FC236}">
                <a16:creationId xmlns:a16="http://schemas.microsoft.com/office/drawing/2014/main" id="{FA9B1B32-5377-8C41-9BCE-E7B53919920C}"/>
              </a:ext>
            </a:extLst>
          </p:cNvPr>
          <p:cNvSpPr/>
          <p:nvPr/>
        </p:nvSpPr>
        <p:spPr>
          <a:xfrm>
            <a:off x="7071513" y="5182900"/>
            <a:ext cx="1244649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Wireless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6717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63688" y="3978710"/>
            <a:ext cx="2904200" cy="3143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/>
              <a:t>Nano Energy </a:t>
            </a:r>
            <a:r>
              <a:rPr lang="en-US" sz="1400"/>
              <a:t>81,</a:t>
            </a:r>
            <a:r>
              <a:rPr lang="en-US" sz="1400" i="1"/>
              <a:t> </a:t>
            </a:r>
            <a:r>
              <a:rPr lang="en-US" sz="1400"/>
              <a:t>105609 (2021)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5CC99AE-0487-824F-9AE9-605F50D3F1E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altLang="zh-CN" sz="3600">
                <a:latin typeface="Arial Black" panose="020B0A04020102020204" pitchFamily="34" charset="0"/>
              </a:rPr>
              <a:t>self-powered </a:t>
            </a:r>
            <a:r>
              <a:rPr lang="en-US" altLang="zh-CN" sz="3600" err="1">
                <a:latin typeface="Arial Black" panose="020B0A04020102020204" pitchFamily="34" charset="0"/>
              </a:rPr>
              <a:t>stretchables</a:t>
            </a:r>
            <a:endParaRPr lang="en-US" sz="3600">
              <a:latin typeface="Arial Black" panose="020B0A04020102020204" pitchFamily="34" charset="0"/>
            </a:endParaRPr>
          </a:p>
        </p:txBody>
      </p:sp>
      <p:sp>
        <p:nvSpPr>
          <p:cNvPr id="5" name="직사각형 168">
            <a:extLst>
              <a:ext uri="{FF2B5EF4-FFF2-40B4-BE49-F238E27FC236}">
                <a16:creationId xmlns:a16="http://schemas.microsoft.com/office/drawing/2014/main" id="{75F30A95-8D3F-534C-AA76-3D408C630C1C}"/>
              </a:ext>
            </a:extLst>
          </p:cNvPr>
          <p:cNvSpPr/>
          <p:nvPr/>
        </p:nvSpPr>
        <p:spPr>
          <a:xfrm>
            <a:off x="539368" y="940054"/>
            <a:ext cx="4248656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Stretchable </a:t>
            </a:r>
            <a:r>
              <a:rPr lang="en-US" altLang="zh-CN" b="1" kern="0" err="1">
                <a:solidFill>
                  <a:sysClr val="windowText" lastClr="000000"/>
                </a:solidFill>
              </a:rPr>
              <a:t>ZnP@LIG</a:t>
            </a:r>
            <a:r>
              <a:rPr lang="en-US" altLang="zh-CN" b="1" kern="0">
                <a:solidFill>
                  <a:sysClr val="windowText" lastClr="000000"/>
                </a:solidFill>
              </a:rPr>
              <a:t> supercapacitor</a:t>
            </a:r>
            <a:endParaRPr kumimoji="0" lang="en-US" altLang="ko-KR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219138" name="Picture 2" descr="On the left is a gloved hand is holding a prototype of a micro-supercapacitor, and on the right is the prototype displayed on a human wrist. ">
            <a:extLst>
              <a:ext uri="{FF2B5EF4-FFF2-40B4-BE49-F238E27FC236}">
                <a16:creationId xmlns:a16="http://schemas.microsoft.com/office/drawing/2014/main" id="{BA7BAE8D-FC05-C444-AD81-998A30F0B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0" y="1333628"/>
            <a:ext cx="3873500" cy="258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D454EEC-F2ED-724B-84C6-040B2F586FB7}"/>
              </a:ext>
            </a:extLst>
          </p:cNvPr>
          <p:cNvGrpSpPr/>
          <p:nvPr/>
        </p:nvGrpSpPr>
        <p:grpSpPr>
          <a:xfrm>
            <a:off x="11936" y="4690032"/>
            <a:ext cx="9082670" cy="2167968"/>
            <a:chOff x="30665" y="4187788"/>
            <a:chExt cx="9082670" cy="2167968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6F4A4E6-B214-7B4E-98D0-EEC3258E21F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8964" y="4248420"/>
              <a:ext cx="9034371" cy="2107336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18651A2-FEF3-464B-8F5E-1972DE64407D}"/>
                </a:ext>
              </a:extLst>
            </p:cNvPr>
            <p:cNvSpPr/>
            <p:nvPr/>
          </p:nvSpPr>
          <p:spPr>
            <a:xfrm>
              <a:off x="30665" y="4187788"/>
              <a:ext cx="381987" cy="2150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379CAFFD-4E15-E346-8894-6D525C643F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96845" y="692696"/>
            <a:ext cx="2823242" cy="376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3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itle 1">
            <a:extLst>
              <a:ext uri="{FF2B5EF4-FFF2-40B4-BE49-F238E27FC236}">
                <a16:creationId xmlns:a16="http://schemas.microsoft.com/office/drawing/2014/main" id="{19D84E76-0C63-834D-BA36-9181EC1AAF85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US" sz="3600">
                <a:latin typeface="Arial Black" panose="020B0A04020102020204" pitchFamily="34" charset="0"/>
              </a:rPr>
              <a:t>Standalone Stretchable Sys.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C11CE6D-6FEA-7849-A6E9-AC29D8E9FC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2"/>
          <a:stretch/>
        </p:blipFill>
        <p:spPr>
          <a:xfrm>
            <a:off x="57026" y="677399"/>
            <a:ext cx="4442966" cy="3255657"/>
          </a:xfrm>
          <a:prstGeom prst="rect">
            <a:avLst/>
          </a:prstGeom>
        </p:spPr>
      </p:pic>
      <p:sp>
        <p:nvSpPr>
          <p:cNvPr id="104" name="Rectangle 103">
            <a:extLst>
              <a:ext uri="{FF2B5EF4-FFF2-40B4-BE49-F238E27FC236}">
                <a16:creationId xmlns:a16="http://schemas.microsoft.com/office/drawing/2014/main" id="{89F9A621-17BC-9E45-A9ED-B2E27B3EEC9D}"/>
              </a:ext>
            </a:extLst>
          </p:cNvPr>
          <p:cNvSpPr/>
          <p:nvPr/>
        </p:nvSpPr>
        <p:spPr>
          <a:xfrm>
            <a:off x="57026" y="3861048"/>
            <a:ext cx="433094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400" i="1" dirty="0"/>
              <a:t>Appl. Phys. Rev. </a:t>
            </a:r>
            <a:r>
              <a:rPr lang="en-US" sz="1400" dirty="0"/>
              <a:t>9, 011413 (2022), </a:t>
            </a:r>
            <a:r>
              <a:rPr lang="en-US" sz="1400" b="1" dirty="0"/>
              <a:t>Cover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EFC9D154-171B-3D4E-B63A-2D3F3D0BB295}"/>
              </a:ext>
            </a:extLst>
          </p:cNvPr>
          <p:cNvSpPr/>
          <p:nvPr/>
        </p:nvSpPr>
        <p:spPr>
          <a:xfrm>
            <a:off x="1471308" y="4514876"/>
            <a:ext cx="60573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/>
              <a:t>Pulse sensor powered by the self-charging units</a:t>
            </a:r>
            <a:endParaRPr lang="en-US" sz="2000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4C7801-70A4-0747-B92F-47892A61E0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4" y="4970178"/>
            <a:ext cx="9144000" cy="1753547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FBFFF11B-FA32-6C46-9D5C-F0D367B42978}"/>
              </a:ext>
            </a:extLst>
          </p:cNvPr>
          <p:cNvGrpSpPr/>
          <p:nvPr/>
        </p:nvGrpSpPr>
        <p:grpSpPr>
          <a:xfrm>
            <a:off x="4534213" y="687018"/>
            <a:ext cx="4532022" cy="3638814"/>
            <a:chOff x="4534213" y="687018"/>
            <a:chExt cx="4532022" cy="3638814"/>
          </a:xfrm>
        </p:grpSpPr>
        <p:grpSp>
          <p:nvGrpSpPr>
            <p:cNvPr id="48" name="组合 19">
              <a:extLst>
                <a:ext uri="{FF2B5EF4-FFF2-40B4-BE49-F238E27FC236}">
                  <a16:creationId xmlns:a16="http://schemas.microsoft.com/office/drawing/2014/main" id="{2FA8B2E9-177F-D04F-9906-A424DE20723A}"/>
                </a:ext>
              </a:extLst>
            </p:cNvPr>
            <p:cNvGrpSpPr/>
            <p:nvPr/>
          </p:nvGrpSpPr>
          <p:grpSpPr>
            <a:xfrm>
              <a:off x="4534213" y="878521"/>
              <a:ext cx="4532022" cy="3188451"/>
              <a:chOff x="294110" y="796910"/>
              <a:chExt cx="3958503" cy="2725706"/>
            </a:xfrm>
          </p:grpSpPr>
          <p:grpSp>
            <p:nvGrpSpPr>
              <p:cNvPr id="49" name="组合 239">
                <a:extLst>
                  <a:ext uri="{FF2B5EF4-FFF2-40B4-BE49-F238E27FC236}">
                    <a16:creationId xmlns:a16="http://schemas.microsoft.com/office/drawing/2014/main" id="{59DBFD56-3CC4-8A48-9857-1B28D8355056}"/>
                  </a:ext>
                </a:extLst>
              </p:cNvPr>
              <p:cNvGrpSpPr/>
              <p:nvPr/>
            </p:nvGrpSpPr>
            <p:grpSpPr>
              <a:xfrm>
                <a:off x="469741" y="796910"/>
                <a:ext cx="3782872" cy="2725706"/>
                <a:chOff x="826489" y="1862726"/>
                <a:chExt cx="3559580" cy="2558041"/>
              </a:xfrm>
            </p:grpSpPr>
            <p:pic>
              <p:nvPicPr>
                <p:cNvPr id="60" name="图片 175">
                  <a:extLst>
                    <a:ext uri="{FF2B5EF4-FFF2-40B4-BE49-F238E27FC236}">
                      <a16:creationId xmlns:a16="http://schemas.microsoft.com/office/drawing/2014/main" id="{03885AB7-29F6-7945-BB8B-4BF5392130C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15817" t="24004" b="6430"/>
                <a:stretch/>
              </p:blipFill>
              <p:spPr>
                <a:xfrm>
                  <a:off x="826490" y="1909538"/>
                  <a:ext cx="3559579" cy="2511229"/>
                </a:xfrm>
                <a:prstGeom prst="rect">
                  <a:avLst/>
                </a:prstGeom>
              </p:spPr>
            </p:pic>
            <p:sp>
              <p:nvSpPr>
                <p:cNvPr id="61" name="矩形 179">
                  <a:extLst>
                    <a:ext uri="{FF2B5EF4-FFF2-40B4-BE49-F238E27FC236}">
                      <a16:creationId xmlns:a16="http://schemas.microsoft.com/office/drawing/2014/main" id="{74B7A257-384A-ED47-B538-EFBE4F63DC34}"/>
                    </a:ext>
                  </a:extLst>
                </p:cNvPr>
                <p:cNvSpPr/>
                <p:nvPr/>
              </p:nvSpPr>
              <p:spPr>
                <a:xfrm>
                  <a:off x="1680419" y="1862726"/>
                  <a:ext cx="1670050" cy="11946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2" name="矩形 180">
                  <a:extLst>
                    <a:ext uri="{FF2B5EF4-FFF2-40B4-BE49-F238E27FC236}">
                      <a16:creationId xmlns:a16="http://schemas.microsoft.com/office/drawing/2014/main" id="{84916274-2CD2-2645-81FC-876BA848DF87}"/>
                    </a:ext>
                  </a:extLst>
                </p:cNvPr>
                <p:cNvSpPr/>
                <p:nvPr/>
              </p:nvSpPr>
              <p:spPr>
                <a:xfrm>
                  <a:off x="826489" y="2670594"/>
                  <a:ext cx="858099" cy="1155215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3" name="矩形 181">
                  <a:extLst>
                    <a:ext uri="{FF2B5EF4-FFF2-40B4-BE49-F238E27FC236}">
                      <a16:creationId xmlns:a16="http://schemas.microsoft.com/office/drawing/2014/main" id="{E6F83137-A447-BC49-BCFA-FA03DBCFD6D8}"/>
                    </a:ext>
                  </a:extLst>
                </p:cNvPr>
                <p:cNvSpPr/>
                <p:nvPr/>
              </p:nvSpPr>
              <p:spPr>
                <a:xfrm>
                  <a:off x="1655552" y="2974906"/>
                  <a:ext cx="217302" cy="5715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  <p:sp>
              <p:nvSpPr>
                <p:cNvPr id="64" name="矩形 182">
                  <a:extLst>
                    <a:ext uri="{FF2B5EF4-FFF2-40B4-BE49-F238E27FC236}">
                      <a16:creationId xmlns:a16="http://schemas.microsoft.com/office/drawing/2014/main" id="{F0D3B588-C2DB-1640-ACA5-F65395DEEAEE}"/>
                    </a:ext>
                  </a:extLst>
                </p:cNvPr>
                <p:cNvSpPr/>
                <p:nvPr/>
              </p:nvSpPr>
              <p:spPr>
                <a:xfrm>
                  <a:off x="826491" y="2403406"/>
                  <a:ext cx="217302" cy="5715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cxnSp>
            <p:nvCxnSpPr>
              <p:cNvPr id="50" name="直接连接符 266">
                <a:extLst>
                  <a:ext uri="{FF2B5EF4-FFF2-40B4-BE49-F238E27FC236}">
                    <a16:creationId xmlns:a16="http://schemas.microsoft.com/office/drawing/2014/main" id="{50D95AB5-ACA2-4541-A89A-E4DD9AA44A4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491242" y="1875733"/>
                <a:ext cx="858535" cy="388449"/>
              </a:xfrm>
              <a:prstGeom prst="line">
                <a:avLst/>
              </a:prstGeom>
              <a:ln w="9525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" name="矩形 275">
                <a:extLst>
                  <a:ext uri="{FF2B5EF4-FFF2-40B4-BE49-F238E27FC236}">
                    <a16:creationId xmlns:a16="http://schemas.microsoft.com/office/drawing/2014/main" id="{CB907037-8C78-3044-88A6-F483CEBB4E18}"/>
                  </a:ext>
                </a:extLst>
              </p:cNvPr>
              <p:cNvSpPr/>
              <p:nvPr/>
            </p:nvSpPr>
            <p:spPr>
              <a:xfrm>
                <a:off x="382963" y="3023324"/>
                <a:ext cx="1242130" cy="14975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pic>
            <p:nvPicPr>
              <p:cNvPr id="52" name="图片 282">
                <a:extLst>
                  <a:ext uri="{FF2B5EF4-FFF2-40B4-BE49-F238E27FC236}">
                    <a16:creationId xmlns:a16="http://schemas.microsoft.com/office/drawing/2014/main" id="{383635A5-7B60-B744-BD1B-168E929796F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1348" t="86712" r="89850" b="182"/>
              <a:stretch/>
            </p:blipFill>
            <p:spPr>
              <a:xfrm>
                <a:off x="886547" y="3163382"/>
                <a:ext cx="333219" cy="357967"/>
              </a:xfrm>
              <a:prstGeom prst="rect">
                <a:avLst/>
              </a:prstGeom>
            </p:spPr>
          </p:pic>
          <p:pic>
            <p:nvPicPr>
              <p:cNvPr id="53" name="图片 283">
                <a:extLst>
                  <a:ext uri="{FF2B5EF4-FFF2-40B4-BE49-F238E27FC236}">
                    <a16:creationId xmlns:a16="http://schemas.microsoft.com/office/drawing/2014/main" id="{34F6FA85-E4B5-3D42-AECB-346323524DC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1348" t="86712" r="89850" b="182"/>
              <a:stretch/>
            </p:blipFill>
            <p:spPr>
              <a:xfrm>
                <a:off x="1218341" y="3163424"/>
                <a:ext cx="333219" cy="357967"/>
              </a:xfrm>
              <a:prstGeom prst="rect">
                <a:avLst/>
              </a:prstGeom>
            </p:spPr>
          </p:pic>
          <p:pic>
            <p:nvPicPr>
              <p:cNvPr id="54" name="图片 284">
                <a:extLst>
                  <a:ext uri="{FF2B5EF4-FFF2-40B4-BE49-F238E27FC236}">
                    <a16:creationId xmlns:a16="http://schemas.microsoft.com/office/drawing/2014/main" id="{2D1D7F69-A937-BB4C-B2FF-73F08249042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74943" y="2451093"/>
                <a:ext cx="443544" cy="553629"/>
              </a:xfrm>
              <a:prstGeom prst="rect">
                <a:avLst/>
              </a:prstGeom>
            </p:spPr>
          </p:pic>
          <p:pic>
            <p:nvPicPr>
              <p:cNvPr id="55" name="图片 1">
                <a:extLst>
                  <a:ext uri="{FF2B5EF4-FFF2-40B4-BE49-F238E27FC236}">
                    <a16:creationId xmlns:a16="http://schemas.microsoft.com/office/drawing/2014/main" id="{16C2F759-ED9F-854D-B196-B414E2193B7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51515" y="2595060"/>
                <a:ext cx="430019" cy="563923"/>
              </a:xfrm>
              <a:prstGeom prst="rect">
                <a:avLst/>
              </a:prstGeom>
            </p:spPr>
          </p:pic>
          <p:sp>
            <p:nvSpPr>
              <p:cNvPr id="56" name="文本框 7">
                <a:extLst>
                  <a:ext uri="{FF2B5EF4-FFF2-40B4-BE49-F238E27FC236}">
                    <a16:creationId xmlns:a16="http://schemas.microsoft.com/office/drawing/2014/main" id="{9A707B4B-2318-F94F-8442-D9D06E7BE692}"/>
                  </a:ext>
                </a:extLst>
              </p:cNvPr>
              <p:cNvSpPr txBox="1"/>
              <p:nvPr/>
            </p:nvSpPr>
            <p:spPr>
              <a:xfrm>
                <a:off x="294110" y="2244759"/>
                <a:ext cx="1005146" cy="2205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1000"/>
                  </a:lnSpc>
                </a:pPr>
                <a:r>
                  <a:rPr lang="en-US" altLang="zh-CN" sz="900">
                    <a:solidFill>
                      <a:schemeClr val="accent6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Supercapacitor</a:t>
                </a:r>
                <a:endParaRPr lang="zh-CN" altLang="en-US" sz="900">
                  <a:solidFill>
                    <a:schemeClr val="accent6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7" name="矩形 254">
                <a:extLst>
                  <a:ext uri="{FF2B5EF4-FFF2-40B4-BE49-F238E27FC236}">
                    <a16:creationId xmlns:a16="http://schemas.microsoft.com/office/drawing/2014/main" id="{6230D673-7493-D946-B72E-7342244E102C}"/>
                  </a:ext>
                </a:extLst>
              </p:cNvPr>
              <p:cNvSpPr/>
              <p:nvPr/>
            </p:nvSpPr>
            <p:spPr>
              <a:xfrm>
                <a:off x="360166" y="2266403"/>
                <a:ext cx="1131075" cy="1053046"/>
              </a:xfrm>
              <a:prstGeom prst="rect">
                <a:avLst/>
              </a:prstGeom>
              <a:noFill/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58" name="直接连接符 268">
                <a:extLst>
                  <a:ext uri="{FF2B5EF4-FFF2-40B4-BE49-F238E27FC236}">
                    <a16:creationId xmlns:a16="http://schemas.microsoft.com/office/drawing/2014/main" id="{72CB1EBD-C456-9348-93A2-7C8D7E1E10F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491993" y="2003708"/>
                <a:ext cx="929743" cy="1307412"/>
              </a:xfrm>
              <a:prstGeom prst="line">
                <a:avLst/>
              </a:prstGeom>
              <a:ln w="9525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9" name="文本框 61">
                <a:extLst>
                  <a:ext uri="{FF2B5EF4-FFF2-40B4-BE49-F238E27FC236}">
                    <a16:creationId xmlns:a16="http://schemas.microsoft.com/office/drawing/2014/main" id="{010F454B-F18B-144A-884E-C120FE932135}"/>
                  </a:ext>
                </a:extLst>
              </p:cNvPr>
              <p:cNvSpPr txBox="1"/>
              <p:nvPr/>
            </p:nvSpPr>
            <p:spPr>
              <a:xfrm>
                <a:off x="660510" y="3126178"/>
                <a:ext cx="898986" cy="2205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ts val="1000"/>
                  </a:lnSpc>
                </a:pPr>
                <a:r>
                  <a:rPr lang="en-US" altLang="zh-CN" sz="900">
                    <a:solidFill>
                      <a:schemeClr val="accent6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Strain Sensor</a:t>
                </a:r>
                <a:endParaRPr lang="zh-CN" altLang="en-US" sz="900">
                  <a:solidFill>
                    <a:schemeClr val="accent6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641B3E16-2322-E340-9A9B-33DAF7405813}"/>
                </a:ext>
              </a:extLst>
            </p:cNvPr>
            <p:cNvSpPr/>
            <p:nvPr/>
          </p:nvSpPr>
          <p:spPr>
            <a:xfrm>
              <a:off x="6279330" y="4018055"/>
              <a:ext cx="2786905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sz="1400" i="1"/>
                <a:t>Nano Energy</a:t>
              </a:r>
              <a:r>
                <a:rPr lang="en-US" sz="1400"/>
                <a:t> 96,</a:t>
              </a:r>
              <a:r>
                <a:rPr lang="en-US" sz="1400" i="1"/>
                <a:t> </a:t>
              </a:r>
              <a:r>
                <a:rPr lang="en-US" sz="1400"/>
                <a:t>107069 (2022)</a:t>
              </a:r>
              <a:endParaRPr lang="en-US" sz="1400" b="1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18C120E2-4626-4343-9BAF-FBB0448754DF}"/>
                </a:ext>
              </a:extLst>
            </p:cNvPr>
            <p:cNvSpPr/>
            <p:nvPr/>
          </p:nvSpPr>
          <p:spPr>
            <a:xfrm>
              <a:off x="6078914" y="687018"/>
              <a:ext cx="1782363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2000" b="1"/>
                <a:t>RF charging</a:t>
              </a:r>
              <a:endParaRPr lang="en-US" sz="2000" b="1"/>
            </a:p>
          </p:txBody>
        </p:sp>
      </p:grpSp>
    </p:spTree>
    <p:extLst>
      <p:ext uri="{BB962C8B-B14F-4D97-AF65-F5344CB8AC3E}">
        <p14:creationId xmlns:p14="http://schemas.microsoft.com/office/powerpoint/2010/main" val="126041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/>
    </mc:Choice>
    <mc:Fallback xmlns=""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 descr="A picture containing snow, sitting, covered, toy&#10;&#10;Description automatically generated">
            <a:extLst>
              <a:ext uri="{FF2B5EF4-FFF2-40B4-BE49-F238E27FC236}">
                <a16:creationId xmlns:a16="http://schemas.microsoft.com/office/drawing/2014/main" id="{CA7F4B5B-4DC6-794B-94E9-F7B7E45F0F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03" y="1022051"/>
            <a:ext cx="3153201" cy="228110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31C513E9-5DB7-0646-80D2-C6C42B033055}"/>
              </a:ext>
            </a:extLst>
          </p:cNvPr>
          <p:cNvSpPr/>
          <p:nvPr/>
        </p:nvSpPr>
        <p:spPr>
          <a:xfrm>
            <a:off x="4939359" y="6003828"/>
            <a:ext cx="4204641" cy="8541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9C6570-0037-4D63-B0F7-810D2ABF78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917" y="1019819"/>
            <a:ext cx="3635894" cy="2258836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6B06E7E8-2272-E443-8067-DB9DD90F019C}"/>
              </a:ext>
            </a:extLst>
          </p:cNvPr>
          <p:cNvSpPr txBox="1">
            <a:spLocks/>
          </p:cNvSpPr>
          <p:nvPr/>
        </p:nvSpPr>
        <p:spPr>
          <a:xfrm>
            <a:off x="0" y="162286"/>
            <a:ext cx="9144000" cy="7535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200" b="0" kern="1200" cap="all" baseline="0">
                <a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zh-CN" sz="3600">
                <a:latin typeface="Arial Black" panose="020B0A04020102020204" pitchFamily="34" charset="0"/>
              </a:rPr>
              <a:t>Thank You for Your Attention!</a:t>
            </a:r>
            <a:endParaRPr lang="en-US" sz="3600">
              <a:latin typeface="Arial Black" panose="020B0A040201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55617" y="759974"/>
            <a:ext cx="20619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b="1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LIG composites</a:t>
            </a:r>
            <a:endParaRPr lang="en-US" b="1"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312828" y="764704"/>
            <a:ext cx="3070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b="1" kern="0">
                <a:solidFill>
                  <a:sysClr val="windowText" lastClr="000000"/>
                </a:solidFill>
              </a:rPr>
              <a:t>Body area sensor network</a:t>
            </a:r>
            <a:endParaRPr lang="en-US" altLang="ko-KR" b="1" kern="0">
              <a:solidFill>
                <a:sysClr val="windowText" lastClr="00000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030899" y="3419708"/>
            <a:ext cx="2723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3D freeform fabrication</a:t>
            </a:r>
            <a:endParaRPr lang="en-US" b="1"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53" name="Picture 52" descr="Diagram&#10;&#10;Description automatically generated">
            <a:extLst>
              <a:ext uri="{FF2B5EF4-FFF2-40B4-BE49-F238E27FC236}">
                <a16:creationId xmlns:a16="http://schemas.microsoft.com/office/drawing/2014/main" id="{C8980DE9-F327-9943-871A-A936F1ACFCD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2"/>
          <a:stretch/>
        </p:blipFill>
        <p:spPr>
          <a:xfrm>
            <a:off x="4626381" y="3580075"/>
            <a:ext cx="4442966" cy="3255657"/>
          </a:xfrm>
          <a:prstGeom prst="rect">
            <a:avLst/>
          </a:prstGeom>
        </p:spPr>
      </p:pic>
      <p:pic>
        <p:nvPicPr>
          <p:cNvPr id="4" name="Picture 3" descr="A group of jellyfish in water&#10;&#10;Description automatically generated with low confidence">
            <a:extLst>
              <a:ext uri="{FF2B5EF4-FFF2-40B4-BE49-F238E27FC236}">
                <a16:creationId xmlns:a16="http://schemas.microsoft.com/office/drawing/2014/main" id="{0ECE376C-8AE2-A045-91AA-5C1991EE3BC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6" r="3976" b="8504"/>
          <a:stretch/>
        </p:blipFill>
        <p:spPr>
          <a:xfrm>
            <a:off x="622571" y="3847276"/>
            <a:ext cx="3447712" cy="275007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4306DA8-AD3D-3A4D-BDCB-41A0A0A9C4A2}"/>
              </a:ext>
            </a:extLst>
          </p:cNvPr>
          <p:cNvSpPr/>
          <p:nvPr/>
        </p:nvSpPr>
        <p:spPr>
          <a:xfrm>
            <a:off x="7633662" y="3591846"/>
            <a:ext cx="1473011" cy="10730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6D3C365-06BA-2F48-BA34-5EE098527081}"/>
              </a:ext>
            </a:extLst>
          </p:cNvPr>
          <p:cNvSpPr/>
          <p:nvPr/>
        </p:nvSpPr>
        <p:spPr>
          <a:xfrm>
            <a:off x="6048672" y="3789040"/>
            <a:ext cx="1547664" cy="231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10702A2-887D-1945-BE97-CA923EBD1F0B}"/>
              </a:ext>
            </a:extLst>
          </p:cNvPr>
          <p:cNvSpPr/>
          <p:nvPr/>
        </p:nvSpPr>
        <p:spPr>
          <a:xfrm>
            <a:off x="7900406" y="4287457"/>
            <a:ext cx="12062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sz="1400" b="1">
                <a:solidFill>
                  <a:prstClr val="black"/>
                </a:solidFill>
                <a:latin typeface="Calibri"/>
              </a:rPr>
              <a:t>Physiological signals</a:t>
            </a:r>
            <a:endParaRPr lang="en-US" sz="1400" b="1">
              <a:solidFill>
                <a:prstClr val="black"/>
              </a:solidFill>
              <a:latin typeface="Calibri"/>
              <a:ea typeface="+mn-ea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BBDF5D4-325F-B144-8B68-194C11E7E8E9}"/>
              </a:ext>
            </a:extLst>
          </p:cNvPr>
          <p:cNvSpPr/>
          <p:nvPr/>
        </p:nvSpPr>
        <p:spPr>
          <a:xfrm>
            <a:off x="5035260" y="3473712"/>
            <a:ext cx="37045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en-US" altLang="zh-CN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Standalone stretchable platform</a:t>
            </a:r>
            <a:endParaRPr lang="en-US" b="1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23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</TotalTime>
  <Words>1560</Words>
  <Application>Microsoft Macintosh PowerPoint</Application>
  <PresentationFormat>On-screen Show (4:3)</PresentationFormat>
  <Paragraphs>537</Paragraphs>
  <Slides>30</Slides>
  <Notes>17</Notes>
  <HiddenSlides>0</HiddenSlides>
  <MMClips>3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3" baseType="lpstr">
      <vt:lpstr>굴림</vt:lpstr>
      <vt:lpstr>微软雅黑</vt:lpstr>
      <vt:lpstr>Arial</vt:lpstr>
      <vt:lpstr>Arial Black</vt:lpstr>
      <vt:lpstr>Calibri</vt:lpstr>
      <vt:lpstr>Cambria Math</vt:lpstr>
      <vt:lpstr>Rockwell</vt:lpstr>
      <vt:lpstr>Rockwell Condensed</vt:lpstr>
      <vt:lpstr>Symbol</vt:lpstr>
      <vt:lpstr>Times New Roman</vt:lpstr>
      <vt:lpstr>Wingdings</vt:lpstr>
      <vt:lpstr>Wood Type</vt:lpstr>
      <vt:lpstr>Graph</vt:lpstr>
      <vt:lpstr>Standalone stretchable device platform for human health monitoring</vt:lpstr>
      <vt:lpstr>PowerPoint Presentation</vt:lpstr>
      <vt:lpstr>PowerPoint Presentation</vt:lpstr>
      <vt:lpstr>Device-interconnect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Lenovo</dc:creator>
  <cp:lastModifiedBy>Cheng, Larry</cp:lastModifiedBy>
  <cp:revision>9</cp:revision>
  <dcterms:created xsi:type="dcterms:W3CDTF">2011-12-08T02:06:25Z</dcterms:created>
  <dcterms:modified xsi:type="dcterms:W3CDTF">2022-10-17T20:41:45Z</dcterms:modified>
</cp:coreProperties>
</file>